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Layouts/slideLayout16.xml" ContentType="application/vnd.openxmlformats-officedocument.presentationml.slideLayout+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Layouts/slideLayout14.xml" ContentType="application/vnd.openxmlformats-officedocument.presentationml.slideLayout+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gif" ContentType="image/gif"/>
  <Override PartName="/ppt/notesSlides/notesSlide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243"/>
  </p:notesMasterIdLst>
  <p:handoutMasterIdLst>
    <p:handoutMasterId r:id="rId24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96" r:id="rId26"/>
    <p:sldId id="297" r:id="rId27"/>
    <p:sldId id="298" r:id="rId28"/>
    <p:sldId id="299" r:id="rId29"/>
    <p:sldId id="300" r:id="rId30"/>
    <p:sldId id="599"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31" r:id="rId61"/>
    <p:sldId id="332" r:id="rId62"/>
    <p:sldId id="333" r:id="rId63"/>
    <p:sldId id="334" r:id="rId64"/>
    <p:sldId id="335" r:id="rId65"/>
    <p:sldId id="336" r:id="rId66"/>
    <p:sldId id="337" r:id="rId67"/>
    <p:sldId id="338" r:id="rId68"/>
    <p:sldId id="339" r:id="rId69"/>
    <p:sldId id="340" r:id="rId70"/>
    <p:sldId id="341" r:id="rId71"/>
    <p:sldId id="342" r:id="rId72"/>
    <p:sldId id="343" r:id="rId73"/>
    <p:sldId id="344" r:id="rId74"/>
    <p:sldId id="597" r:id="rId75"/>
    <p:sldId id="533" r:id="rId76"/>
    <p:sldId id="534" r:id="rId77"/>
    <p:sldId id="535" r:id="rId78"/>
    <p:sldId id="536" r:id="rId79"/>
    <p:sldId id="537" r:id="rId80"/>
    <p:sldId id="538" r:id="rId81"/>
    <p:sldId id="539" r:id="rId82"/>
    <p:sldId id="540" r:id="rId83"/>
    <p:sldId id="541" r:id="rId84"/>
    <p:sldId id="542" r:id="rId85"/>
    <p:sldId id="543" r:id="rId86"/>
    <p:sldId id="544" r:id="rId87"/>
    <p:sldId id="545" r:id="rId88"/>
    <p:sldId id="546" r:id="rId89"/>
    <p:sldId id="547" r:id="rId90"/>
    <p:sldId id="548" r:id="rId91"/>
    <p:sldId id="549" r:id="rId92"/>
    <p:sldId id="550" r:id="rId93"/>
    <p:sldId id="551" r:id="rId94"/>
    <p:sldId id="552" r:id="rId95"/>
    <p:sldId id="553" r:id="rId96"/>
    <p:sldId id="554" r:id="rId97"/>
    <p:sldId id="555" r:id="rId98"/>
    <p:sldId id="556" r:id="rId99"/>
    <p:sldId id="557" r:id="rId100"/>
    <p:sldId id="558" r:id="rId101"/>
    <p:sldId id="559" r:id="rId102"/>
    <p:sldId id="560" r:id="rId103"/>
    <p:sldId id="561" r:id="rId104"/>
    <p:sldId id="562" r:id="rId105"/>
    <p:sldId id="563" r:id="rId106"/>
    <p:sldId id="564" r:id="rId107"/>
    <p:sldId id="565" r:id="rId108"/>
    <p:sldId id="566" r:id="rId109"/>
    <p:sldId id="567" r:id="rId110"/>
    <p:sldId id="568" r:id="rId111"/>
    <p:sldId id="569" r:id="rId112"/>
    <p:sldId id="570" r:id="rId113"/>
    <p:sldId id="571" r:id="rId114"/>
    <p:sldId id="572" r:id="rId115"/>
    <p:sldId id="573" r:id="rId116"/>
    <p:sldId id="574" r:id="rId117"/>
    <p:sldId id="575" r:id="rId118"/>
    <p:sldId id="576" r:id="rId119"/>
    <p:sldId id="577" r:id="rId120"/>
    <p:sldId id="578" r:id="rId121"/>
    <p:sldId id="579" r:id="rId122"/>
    <p:sldId id="580" r:id="rId123"/>
    <p:sldId id="581" r:id="rId124"/>
    <p:sldId id="582" r:id="rId125"/>
    <p:sldId id="583" r:id="rId126"/>
    <p:sldId id="584" r:id="rId127"/>
    <p:sldId id="585" r:id="rId128"/>
    <p:sldId id="586" r:id="rId129"/>
    <p:sldId id="587" r:id="rId130"/>
    <p:sldId id="588" r:id="rId131"/>
    <p:sldId id="589" r:id="rId132"/>
    <p:sldId id="590" r:id="rId133"/>
    <p:sldId id="591" r:id="rId134"/>
    <p:sldId id="592" r:id="rId135"/>
    <p:sldId id="593" r:id="rId136"/>
    <p:sldId id="594" r:id="rId137"/>
    <p:sldId id="595" r:id="rId138"/>
    <p:sldId id="596" r:id="rId139"/>
    <p:sldId id="410" r:id="rId140"/>
    <p:sldId id="411" r:id="rId141"/>
    <p:sldId id="412" r:id="rId142"/>
    <p:sldId id="413" r:id="rId143"/>
    <p:sldId id="414" r:id="rId144"/>
    <p:sldId id="415" r:id="rId145"/>
    <p:sldId id="416" r:id="rId146"/>
    <p:sldId id="417" r:id="rId147"/>
    <p:sldId id="418" r:id="rId148"/>
    <p:sldId id="419" r:id="rId149"/>
    <p:sldId id="420" r:id="rId150"/>
    <p:sldId id="421" r:id="rId151"/>
    <p:sldId id="422" r:id="rId152"/>
    <p:sldId id="423" r:id="rId153"/>
    <p:sldId id="424" r:id="rId154"/>
    <p:sldId id="425" r:id="rId155"/>
    <p:sldId id="426" r:id="rId156"/>
    <p:sldId id="427" r:id="rId157"/>
    <p:sldId id="428" r:id="rId158"/>
    <p:sldId id="429" r:id="rId159"/>
    <p:sldId id="430" r:id="rId160"/>
    <p:sldId id="431" r:id="rId161"/>
    <p:sldId id="432" r:id="rId162"/>
    <p:sldId id="433" r:id="rId163"/>
    <p:sldId id="434" r:id="rId164"/>
    <p:sldId id="435" r:id="rId165"/>
    <p:sldId id="436" r:id="rId166"/>
    <p:sldId id="437" r:id="rId167"/>
    <p:sldId id="438" r:id="rId168"/>
    <p:sldId id="439" r:id="rId169"/>
    <p:sldId id="440" r:id="rId170"/>
    <p:sldId id="441" r:id="rId171"/>
    <p:sldId id="442" r:id="rId172"/>
    <p:sldId id="445" r:id="rId173"/>
    <p:sldId id="447" r:id="rId174"/>
    <p:sldId id="448" r:id="rId175"/>
    <p:sldId id="449" r:id="rId176"/>
    <p:sldId id="450" r:id="rId177"/>
    <p:sldId id="451" r:id="rId178"/>
    <p:sldId id="452" r:id="rId179"/>
    <p:sldId id="453" r:id="rId180"/>
    <p:sldId id="454" r:id="rId181"/>
    <p:sldId id="460" r:id="rId182"/>
    <p:sldId id="459" r:id="rId183"/>
    <p:sldId id="455" r:id="rId184"/>
    <p:sldId id="457" r:id="rId185"/>
    <p:sldId id="458" r:id="rId186"/>
    <p:sldId id="463" r:id="rId187"/>
    <p:sldId id="464" r:id="rId188"/>
    <p:sldId id="465" r:id="rId189"/>
    <p:sldId id="468" r:id="rId190"/>
    <p:sldId id="469" r:id="rId191"/>
    <p:sldId id="470" r:id="rId192"/>
    <p:sldId id="471" r:id="rId193"/>
    <p:sldId id="472" r:id="rId194"/>
    <p:sldId id="598" r:id="rId195"/>
    <p:sldId id="473" r:id="rId196"/>
    <p:sldId id="474" r:id="rId197"/>
    <p:sldId id="475" r:id="rId198"/>
    <p:sldId id="476" r:id="rId199"/>
    <p:sldId id="477" r:id="rId200"/>
    <p:sldId id="478" r:id="rId201"/>
    <p:sldId id="480" r:id="rId202"/>
    <p:sldId id="481" r:id="rId203"/>
    <p:sldId id="482" r:id="rId204"/>
    <p:sldId id="483" r:id="rId205"/>
    <p:sldId id="484" r:id="rId206"/>
    <p:sldId id="486" r:id="rId207"/>
    <p:sldId id="488" r:id="rId208"/>
    <p:sldId id="490" r:id="rId209"/>
    <p:sldId id="491" r:id="rId210"/>
    <p:sldId id="492" r:id="rId211"/>
    <p:sldId id="493" r:id="rId212"/>
    <p:sldId id="494" r:id="rId213"/>
    <p:sldId id="497" r:id="rId214"/>
    <p:sldId id="498" r:id="rId215"/>
    <p:sldId id="499" r:id="rId216"/>
    <p:sldId id="501" r:id="rId217"/>
    <p:sldId id="502" r:id="rId218"/>
    <p:sldId id="504" r:id="rId219"/>
    <p:sldId id="505" r:id="rId220"/>
    <p:sldId id="506" r:id="rId221"/>
    <p:sldId id="507" r:id="rId222"/>
    <p:sldId id="508" r:id="rId223"/>
    <p:sldId id="509" r:id="rId224"/>
    <p:sldId id="510" r:id="rId225"/>
    <p:sldId id="511" r:id="rId226"/>
    <p:sldId id="512" r:id="rId227"/>
    <p:sldId id="513" r:id="rId228"/>
    <p:sldId id="514" r:id="rId229"/>
    <p:sldId id="515" r:id="rId230"/>
    <p:sldId id="516" r:id="rId231"/>
    <p:sldId id="517" r:id="rId232"/>
    <p:sldId id="520" r:id="rId233"/>
    <p:sldId id="521" r:id="rId234"/>
    <p:sldId id="522" r:id="rId235"/>
    <p:sldId id="523" r:id="rId236"/>
    <p:sldId id="524" r:id="rId237"/>
    <p:sldId id="525" r:id="rId238"/>
    <p:sldId id="526" r:id="rId239"/>
    <p:sldId id="527" r:id="rId240"/>
    <p:sldId id="528" r:id="rId241"/>
    <p:sldId id="529" r:id="rId242"/>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05B08"/>
    <a:srgbClr val="D9D9D9"/>
    <a:srgbClr val="800000"/>
    <a:srgbClr val="0000CC"/>
    <a:srgbClr val="FE7F00"/>
    <a:srgbClr val="009900"/>
    <a:srgbClr val="C42500"/>
    <a:srgbClr val="FF99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02" y="-192"/>
      </p:cViewPr>
      <p:guideLst>
        <p:guide orient="horz" pos="4110"/>
        <p:guide pos="2880"/>
      </p:guideLst>
    </p:cSldViewPr>
  </p:slideViewPr>
  <p:notesTextViewPr>
    <p:cViewPr>
      <p:scale>
        <a:sx n="100" d="100"/>
        <a:sy n="100" d="100"/>
      </p:scale>
      <p:origin x="0" y="0"/>
    </p:cViewPr>
  </p:notesTextViewPr>
  <p:sorterViewPr>
    <p:cViewPr>
      <p:scale>
        <a:sx n="70" d="100"/>
        <a:sy n="70" d="100"/>
      </p:scale>
      <p:origin x="0" y="26496"/>
    </p:cViewPr>
  </p:sorterViewPr>
  <p:notesViewPr>
    <p:cSldViewPr showGuides="1">
      <p:cViewPr varScale="1">
        <p:scale>
          <a:sx n="49" d="100"/>
          <a:sy n="49" d="100"/>
        </p:scale>
        <p:origin x="-1944" y="-102"/>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endParaRPr lang="es-ES" dirty="0"/>
          </a:p>
        </p:txBody>
      </p:sp>
      <p:sp>
        <p:nvSpPr>
          <p:cNvPr id="4" name="3 Marcador de pie de página"/>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5EB71D9-0767-4C1E-A387-D0BE2CEBFB9A}" type="slidenum">
              <a:rPr lang="es-ES" smtClean="0"/>
              <a:pPr/>
              <a:t>‹Nº›</a:t>
            </a:fld>
            <a:endParaRPr lang="es-E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6DB842-7A37-4B36-86A5-1EE681BD67D1}" type="datetime1">
              <a:rPr lang="es-ES" smtClean="0"/>
              <a:pPr/>
              <a:t>13/09/2011</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3110828-B420-4EAE-8C3A-3876AAC87303}" type="slidenum">
              <a:rPr lang="es-ES" smtClean="0"/>
              <a:pPr/>
              <a:t>‹Nº›</a:t>
            </a:fld>
            <a:endParaRPr lang="es-E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3</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8</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C3110828-B420-4EAE-8C3A-3876AAC87303}" type="slidenum">
              <a:rPr lang="es-ES" smtClean="0"/>
              <a:pPr/>
              <a:t>19</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26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680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75</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139</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177</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número de diapositiva"/>
          <p:cNvSpPr>
            <a:spLocks noGrp="1"/>
          </p:cNvSpPr>
          <p:nvPr>
            <p:ph type="sldNum" sz="quarter" idx="10"/>
          </p:nvPr>
        </p:nvSpPr>
        <p:spPr/>
        <p:txBody>
          <a:bodyPr/>
          <a:lstStyle/>
          <a:p>
            <a:fld id="{C3110828-B420-4EAE-8C3A-3876AAC87303}" type="slidenum">
              <a:rPr lang="es-ES" smtClean="0"/>
              <a:pPr/>
              <a:t>232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Rectángulo"/>
          <p:cNvSpPr/>
          <p:nvPr userDrawn="1"/>
        </p:nvSpPr>
        <p:spPr>
          <a:xfrm>
            <a:off x="0" y="357166"/>
            <a:ext cx="9144000" cy="100013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 name="1 Título"/>
          <p:cNvSpPr>
            <a:spLocks noGrp="1"/>
          </p:cNvSpPr>
          <p:nvPr>
            <p:ph type="ctrTitle"/>
          </p:nvPr>
        </p:nvSpPr>
        <p:spPr>
          <a:xfrm>
            <a:off x="2124075" y="1785926"/>
            <a:ext cx="6215106" cy="1470025"/>
          </a:xfrm>
          <a:prstGeom prst="rect">
            <a:avLst/>
          </a:prstGeom>
        </p:spPr>
        <p:txBody>
          <a:bodyPr/>
          <a:lstStyle>
            <a:lvl1pPr algn="l">
              <a:defRPr b="1" baseline="0"/>
            </a:lvl1pPr>
          </a:lstStyle>
          <a:p>
            <a:r>
              <a:rPr lang="es-ES" smtClean="0"/>
              <a:t>Haga clic para modificar el estilo de título del patrón</a:t>
            </a:r>
            <a:endParaRPr lang="es-ES" dirty="0"/>
          </a:p>
        </p:txBody>
      </p:sp>
      <p:sp>
        <p:nvSpPr>
          <p:cNvPr id="3" name="2 Subtítulo"/>
          <p:cNvSpPr>
            <a:spLocks noGrp="1"/>
          </p:cNvSpPr>
          <p:nvPr>
            <p:ph type="subTitle" idx="1"/>
          </p:nvPr>
        </p:nvSpPr>
        <p:spPr>
          <a:xfrm>
            <a:off x="2643174" y="4429132"/>
            <a:ext cx="5772168" cy="1114436"/>
          </a:xfrm>
        </p:spPr>
        <p:txBody>
          <a:bodyPr/>
          <a:lstStyle>
            <a:lvl1pPr marL="0" indent="0" algn="l">
              <a:buNone/>
              <a:defRPr b="1">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dirty="0"/>
          </a:p>
        </p:txBody>
      </p:sp>
      <p:sp>
        <p:nvSpPr>
          <p:cNvPr id="14" name="4 Marcador de número de diapositiva"/>
          <p:cNvSpPr>
            <a:spLocks noGrp="1"/>
          </p:cNvSpPr>
          <p:nvPr>
            <p:ph type="sldNum" sz="quarter" idx="12"/>
          </p:nvPr>
        </p:nvSpPr>
        <p:spPr>
          <a:xfrm>
            <a:off x="8439184" y="6524625"/>
            <a:ext cx="704816" cy="293688"/>
          </a:xfrm>
        </p:spPr>
        <p:txBody>
          <a:bodyPr/>
          <a:lstStyle/>
          <a:p>
            <a:fld id="{FAA0AA58-1574-4150-BFA7-5BCF52B31F2B}" type="slidenum">
              <a:rPr lang="es-ES" smtClean="0"/>
              <a:pPr/>
              <a:t>‹Nº›</a:t>
            </a:fld>
            <a:endParaRPr lang="es-ES"/>
          </a:p>
        </p:txBody>
      </p:sp>
      <p:sp>
        <p:nvSpPr>
          <p:cNvPr id="6" name="5 Rectángulo"/>
          <p:cNvSpPr/>
          <p:nvPr userDrawn="1"/>
        </p:nvSpPr>
        <p:spPr>
          <a:xfrm>
            <a:off x="642910" y="2071678"/>
            <a:ext cx="714380" cy="38576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userDrawn="1"/>
        </p:nvSpPr>
        <p:spPr>
          <a:xfrm>
            <a:off x="357158" y="1857364"/>
            <a:ext cx="714380" cy="378621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userDrawn="1"/>
        </p:nvSpPr>
        <p:spPr>
          <a:xfrm>
            <a:off x="0" y="0"/>
            <a:ext cx="9144000" cy="1214422"/>
          </a:xfrm>
          <a:prstGeom prst="rect">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pic>
        <p:nvPicPr>
          <p:cNvPr id="10"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1643042" y="0"/>
            <a:ext cx="2286016" cy="1214422"/>
          </a:xfrm>
          <a:prstGeom prst="rect">
            <a:avLst/>
          </a:prstGeom>
          <a:noFill/>
        </p:spPr>
      </p:pic>
      <p:pic>
        <p:nvPicPr>
          <p:cNvPr id="11" name="Picture 2" descr="C:\Documents and Settings\ltfanan\Mis documentos\D) MIS IMAGENES_MUSICA_OTROS\Mis imágenes\fot_103.jpg"/>
          <p:cNvPicPr>
            <a:picLocks noChangeAspect="1" noChangeArrowheads="1"/>
          </p:cNvPicPr>
          <p:nvPr userDrawn="1"/>
        </p:nvPicPr>
        <p:blipFill>
          <a:blip r:embed="rId3"/>
          <a:srcRect t="44186" b="16279"/>
          <a:stretch>
            <a:fillRect/>
          </a:stretch>
        </p:blipFill>
        <p:spPr bwMode="auto">
          <a:xfrm>
            <a:off x="4643438" y="0"/>
            <a:ext cx="4286248" cy="1214422"/>
          </a:xfrm>
          <a:prstGeom prst="rect">
            <a:avLst/>
          </a:prstGeom>
          <a:noFill/>
        </p:spPr>
      </p:pic>
      <p:pic>
        <p:nvPicPr>
          <p:cNvPr id="12" name="Picture 5" descr="C:\Documents and Settings\ltfanan\Mis documentos\D) MIS IMAGENES_MUSICA_OTROS\Mis imágenes\Satellite.jpg"/>
          <p:cNvPicPr>
            <a:picLocks noChangeAspect="1" noChangeArrowheads="1"/>
          </p:cNvPicPr>
          <p:nvPr userDrawn="1"/>
        </p:nvPicPr>
        <p:blipFill>
          <a:blip r:embed="rId4" cstate="print"/>
          <a:srcRect/>
          <a:stretch>
            <a:fillRect/>
          </a:stretch>
        </p:blipFill>
        <p:spPr bwMode="auto">
          <a:xfrm>
            <a:off x="0" y="0"/>
            <a:ext cx="1289050" cy="490537"/>
          </a:xfrm>
          <a:prstGeom prst="rect">
            <a:avLst/>
          </a:prstGeom>
          <a:noFill/>
        </p:spPr>
      </p:pic>
      <p:pic>
        <p:nvPicPr>
          <p:cNvPr id="13" name="12 Imagen"/>
          <p:cNvPicPr/>
          <p:nvPr userDrawn="1"/>
        </p:nvPicPr>
        <p:blipFill>
          <a:blip r:embed="rId5"/>
          <a:srcRect/>
          <a:stretch>
            <a:fillRect/>
          </a:stretch>
        </p:blipFill>
        <p:spPr bwMode="auto">
          <a:xfrm>
            <a:off x="0" y="571480"/>
            <a:ext cx="1142976" cy="571504"/>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7_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endParaRPr lang="es-ES"/>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1C0BBFB8-7249-461D-8A62-A6940CD515DE}" type="slidenum">
              <a:rPr lang="es-ES" smtClean="0"/>
              <a:pPr/>
              <a:t>‹Nº›</a:t>
            </a:fld>
            <a:endParaRPr lang="es-ES"/>
          </a:p>
        </p:txBody>
      </p:sp>
      <p:sp>
        <p:nvSpPr>
          <p:cNvPr id="5" name="1 Marcador de título"/>
          <p:cNvSpPr>
            <a:spLocks noGrp="1"/>
          </p:cNvSpPr>
          <p:nvPr>
            <p:ph type="title"/>
          </p:nvPr>
        </p:nvSpPr>
        <p:spPr>
          <a:xfrm>
            <a:off x="857224" y="109557"/>
            <a:ext cx="6929486" cy="511156"/>
          </a:xfrm>
          <a:prstGeom prst="rect">
            <a:avLst/>
          </a:prstGeom>
          <a:ln>
            <a:solidFill>
              <a:srgbClr val="0070C0"/>
            </a:solidFill>
          </a:ln>
        </p:spPr>
        <p:txBody>
          <a:bodyPr vert="horz" lIns="91440" tIns="45720" rIns="91440" bIns="45720" rtlCol="0" anchor="ctr">
            <a:noAutofit/>
          </a:bodyPr>
          <a:lstStyle>
            <a:lvl1pPr>
              <a:defRPr>
                <a:solidFill>
                  <a:srgbClr val="0070C0"/>
                </a:solidFill>
              </a:defRPr>
            </a:lvl1pPr>
          </a:lstStyle>
          <a:p>
            <a:r>
              <a:rPr lang="es-ES" dirty="0" smtClean="0"/>
              <a:t>Haga clic para</a:t>
            </a:r>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0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5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6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4_En blanco">
    <p:spTree>
      <p:nvGrpSpPr>
        <p:cNvPr id="1" name=""/>
        <p:cNvGrpSpPr/>
        <p:nvPr/>
      </p:nvGrpSpPr>
      <p:grpSpPr>
        <a:xfrm>
          <a:off x="0" y="0"/>
          <a:ext cx="0" cy="0"/>
          <a:chOff x="0" y="0"/>
          <a:chExt cx="0" cy="0"/>
        </a:xfrm>
      </p:grpSpPr>
      <p:sp>
        <p:nvSpPr>
          <p:cNvPr id="3" name="2 Marcador de pie de página"/>
          <p:cNvSpPr>
            <a:spLocks noGrp="1"/>
          </p:cNvSpPr>
          <p:nvPr>
            <p:ph type="ftr" sz="quarter" idx="11"/>
          </p:nvPr>
        </p:nvSpPr>
        <p:spPr>
          <a:xfrm>
            <a:off x="2536017" y="6492875"/>
            <a:ext cx="4071966" cy="365125"/>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56D4DB54-D4D6-4FBC-ABB2-483EBCE1883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428992" y="1857364"/>
            <a:ext cx="5091131" cy="1470025"/>
          </a:xfrm>
          <a:prstGeom prst="rect">
            <a:avLst/>
          </a:prstGeom>
        </p:spPr>
        <p:txBody>
          <a:bodyPr/>
          <a:lstStyle>
            <a:lvl1pPr algn="l">
              <a:defRPr b="1" baseline="0"/>
            </a:lvl1pPr>
          </a:lstStyle>
          <a:p>
            <a:r>
              <a:rPr lang="es-ES" dirty="0" smtClean="0"/>
              <a:t>Haga clic para modificar el estilo de título del patrón</a:t>
            </a:r>
            <a:endParaRPr lang="es-ES" dirty="0"/>
          </a:p>
        </p:txBody>
      </p:sp>
      <p:sp>
        <p:nvSpPr>
          <p:cNvPr id="14" name="4 Marcador de número de diapositiva"/>
          <p:cNvSpPr>
            <a:spLocks noGrp="1"/>
          </p:cNvSpPr>
          <p:nvPr>
            <p:ph type="sldNum" sz="quarter" idx="12"/>
          </p:nvPr>
        </p:nvSpPr>
        <p:spPr>
          <a:xfrm>
            <a:off x="8439184" y="6524625"/>
            <a:ext cx="704816" cy="293688"/>
          </a:xfrm>
        </p:spPr>
        <p:txBody>
          <a:bodyPr/>
          <a:lstStyle/>
          <a:p>
            <a:fld id="{FAA0AA58-1574-4150-BFA7-5BCF52B31F2B}" type="slidenum">
              <a:rPr lang="es-ES" smtClean="0"/>
              <a:pPr/>
              <a:t>‹Nº›</a:t>
            </a:fld>
            <a:endParaRPr lang="es-ES"/>
          </a:p>
        </p:txBody>
      </p:sp>
      <p:sp>
        <p:nvSpPr>
          <p:cNvPr id="6" name="5 Rectángulo"/>
          <p:cNvSpPr/>
          <p:nvPr userDrawn="1"/>
        </p:nvSpPr>
        <p:spPr>
          <a:xfrm>
            <a:off x="642910" y="1428736"/>
            <a:ext cx="2286016" cy="21431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userDrawn="1"/>
        </p:nvSpPr>
        <p:spPr>
          <a:xfrm>
            <a:off x="214282" y="1285860"/>
            <a:ext cx="2500330" cy="207170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Picture 3" descr="C:\Documents and Settings\ltfanan\Mis documentos\D) MIS IMAGENES_MUSICA_OTROS\Mis imágenes\Loiola_udazk.jpg"/>
          <p:cNvPicPr>
            <a:picLocks noChangeAspect="1" noChangeArrowheads="1"/>
          </p:cNvPicPr>
          <p:nvPr userDrawn="1"/>
        </p:nvPicPr>
        <p:blipFill>
          <a:blip r:embed="rId2"/>
          <a:srcRect/>
          <a:stretch>
            <a:fillRect/>
          </a:stretch>
        </p:blipFill>
        <p:spPr bwMode="auto">
          <a:xfrm>
            <a:off x="285720" y="1428736"/>
            <a:ext cx="2286016" cy="1357322"/>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3_Sólo el título">
    <p:spTree>
      <p:nvGrpSpPr>
        <p:cNvPr id="1" name=""/>
        <p:cNvGrpSpPr/>
        <p:nvPr/>
      </p:nvGrpSpPr>
      <p:grpSpPr>
        <a:xfrm>
          <a:off x="0" y="0"/>
          <a:ext cx="0" cy="0"/>
          <a:chOff x="0" y="0"/>
          <a:chExt cx="0" cy="0"/>
        </a:xfrm>
      </p:grpSpPr>
      <p:sp>
        <p:nvSpPr>
          <p:cNvPr id="10" name="9 Rectángulo"/>
          <p:cNvSpPr/>
          <p:nvPr userDrawn="1"/>
        </p:nvSpPr>
        <p:spPr>
          <a:xfrm>
            <a:off x="0" y="0"/>
            <a:ext cx="9144000" cy="92867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
        <p:nvSpPr>
          <p:cNvPr id="9" name="8 Rectángulo"/>
          <p:cNvSpPr/>
          <p:nvPr userDrawn="1"/>
        </p:nvSpPr>
        <p:spPr>
          <a:xfrm>
            <a:off x="0" y="0"/>
            <a:ext cx="9144000" cy="50006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2071670" y="0"/>
            <a:ext cx="6626243" cy="511156"/>
          </a:xfrm>
          <a:prstGeom prst="rect">
            <a:avLst/>
          </a:prstGeom>
          <a:ln>
            <a:noFill/>
          </a:ln>
        </p:spPr>
        <p:txBody>
          <a:bodyPr anchor="ctr"/>
          <a:lstStyle>
            <a:lvl1pPr algn="l">
              <a:defRPr sz="3200" b="1">
                <a:solidFill>
                  <a:schemeClr val="bg1"/>
                </a:solidFill>
              </a:defRPr>
            </a:lvl1pPr>
          </a:lstStyle>
          <a:p>
            <a:r>
              <a:rPr lang="es-ES" dirty="0" smtClean="0"/>
              <a:t>Haga clic para modificar el estilo de título del patrón</a:t>
            </a:r>
            <a:endParaRPr lang="es-ES" dirty="0"/>
          </a:p>
        </p:txBody>
      </p:sp>
      <p:sp>
        <p:nvSpPr>
          <p:cNvPr id="6" name="1 Título"/>
          <p:cNvSpPr txBox="1">
            <a:spLocks/>
          </p:cNvSpPr>
          <p:nvPr userDrawn="1"/>
        </p:nvSpPr>
        <p:spPr>
          <a:xfrm>
            <a:off x="2428860" y="500042"/>
            <a:ext cx="6627828" cy="439718"/>
          </a:xfrm>
          <a:prstGeom prst="rect">
            <a:avLst/>
          </a:prstGeom>
        </p:spPr>
        <p:txBody>
          <a:bodyPr anchor="ctr"/>
          <a:lstStyle>
            <a:lvl1pPr algn="l">
              <a:defRPr sz="2800" b="1">
                <a:solidFill>
                  <a:schemeClr val="tx1"/>
                </a:solidFill>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s-ES" sz="2800" b="1" i="1" u="none" strike="noStrike" kern="1200" cap="none" spc="0" normalizeH="0" baseline="0" noProof="0" dirty="0" smtClean="0">
                <a:ln>
                  <a:noFill/>
                </a:ln>
                <a:solidFill>
                  <a:schemeClr val="tx1"/>
                </a:solidFill>
                <a:effectLst/>
                <a:uLnTx/>
                <a:uFillTx/>
                <a:latin typeface="+mj-lt"/>
                <a:ea typeface="+mj-ea"/>
                <a:cs typeface="+mj-cs"/>
              </a:rPr>
              <a:t>Haga clic para modificar el estilo de título del patrón</a:t>
            </a:r>
            <a:endParaRPr kumimoji="0" lang="es-ES" sz="2800" b="1" i="1"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857356" cy="928670"/>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5_Sólo el título">
    <p:spTree>
      <p:nvGrpSpPr>
        <p:cNvPr id="1" name=""/>
        <p:cNvGrpSpPr/>
        <p:nvPr/>
      </p:nvGrpSpPr>
      <p:grpSpPr>
        <a:xfrm>
          <a:off x="0" y="0"/>
          <a:ext cx="0" cy="0"/>
          <a:chOff x="0" y="0"/>
          <a:chExt cx="0" cy="0"/>
        </a:xfrm>
      </p:grpSpPr>
      <p:sp>
        <p:nvSpPr>
          <p:cNvPr id="10" name="9 Rectángulo"/>
          <p:cNvSpPr/>
          <p:nvPr userDrawn="1"/>
        </p:nvSpPr>
        <p:spPr>
          <a:xfrm>
            <a:off x="0" y="0"/>
            <a:ext cx="9144000" cy="92867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
        <p:nvSpPr>
          <p:cNvPr id="9" name="8 Rectángulo"/>
          <p:cNvSpPr/>
          <p:nvPr userDrawn="1"/>
        </p:nvSpPr>
        <p:spPr>
          <a:xfrm>
            <a:off x="0" y="0"/>
            <a:ext cx="9144000" cy="50006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2571736" y="0"/>
            <a:ext cx="6126176" cy="511156"/>
          </a:xfrm>
          <a:prstGeom prst="rect">
            <a:avLst/>
          </a:prstGeom>
          <a:ln>
            <a:noFill/>
          </a:ln>
        </p:spPr>
        <p:txBody>
          <a:bodyPr anchor="ctr"/>
          <a:lstStyle>
            <a:lvl1pPr algn="l">
              <a:defRPr sz="3200" b="1">
                <a:solidFill>
                  <a:schemeClr val="bg1"/>
                </a:solidFill>
              </a:defRPr>
            </a:lvl1pPr>
          </a:lstStyle>
          <a:p>
            <a:r>
              <a:rPr lang="es-ES" dirty="0" smtClean="0"/>
              <a:t>Haga clic para modificar el estilo de título del patrón</a:t>
            </a:r>
            <a:endParaRPr lang="es-ES" dirty="0"/>
          </a:p>
        </p:txBody>
      </p:sp>
      <p:pic>
        <p:nvPicPr>
          <p:cNvPr id="6"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857356" cy="928670"/>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1_Sólo el título">
    <p:spTree>
      <p:nvGrpSpPr>
        <p:cNvPr id="1" name=""/>
        <p:cNvGrpSpPr/>
        <p:nvPr/>
      </p:nvGrpSpPr>
      <p:grpSpPr>
        <a:xfrm>
          <a:off x="0" y="0"/>
          <a:ext cx="0" cy="0"/>
          <a:chOff x="0" y="0"/>
          <a:chExt cx="0" cy="0"/>
        </a:xfrm>
      </p:grpSpPr>
      <p:sp>
        <p:nvSpPr>
          <p:cNvPr id="10" name="9 Rectángulo"/>
          <p:cNvSpPr/>
          <p:nvPr userDrawn="1"/>
        </p:nvSpPr>
        <p:spPr>
          <a:xfrm>
            <a:off x="0" y="0"/>
            <a:ext cx="9144000" cy="642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
        <p:nvSpPr>
          <p:cNvPr id="9" name="8 Rectángulo"/>
          <p:cNvSpPr/>
          <p:nvPr userDrawn="1"/>
        </p:nvSpPr>
        <p:spPr>
          <a:xfrm>
            <a:off x="0" y="0"/>
            <a:ext cx="9144000" cy="50006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1785918" y="0"/>
            <a:ext cx="6911994" cy="511156"/>
          </a:xfrm>
          <a:prstGeom prst="rect">
            <a:avLst/>
          </a:prstGeom>
          <a:ln>
            <a:noFill/>
          </a:ln>
        </p:spPr>
        <p:txBody>
          <a:bodyPr anchor="ctr"/>
          <a:lstStyle>
            <a:lvl1pPr algn="l">
              <a:defRPr sz="3200" b="1">
                <a:solidFill>
                  <a:schemeClr val="bg1"/>
                </a:solidFill>
              </a:defRPr>
            </a:lvl1pPr>
          </a:lstStyle>
          <a:p>
            <a:r>
              <a:rPr lang="es-ES" dirty="0" smtClean="0"/>
              <a:t>Haga clic para modificar el estilo de título del patrón</a:t>
            </a:r>
            <a:endParaRPr lang="es-ES" dirty="0"/>
          </a:p>
        </p:txBody>
      </p:sp>
      <p:pic>
        <p:nvPicPr>
          <p:cNvPr id="6"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357290" cy="642918"/>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2_Sólo el título">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351DCC6D-E713-49B4-B3B0-FEC532C4AEDB}" type="slidenum">
              <a:rPr lang="es-ES" smtClean="0"/>
              <a:pPr/>
              <a:t>‹Nº›</a:t>
            </a:fld>
            <a:endParaRPr lang="es-ES"/>
          </a:p>
        </p:txBody>
      </p:sp>
      <p:sp>
        <p:nvSpPr>
          <p:cNvPr id="6" name="5 Rectángulo"/>
          <p:cNvSpPr/>
          <p:nvPr userDrawn="1"/>
        </p:nvSpPr>
        <p:spPr>
          <a:xfrm>
            <a:off x="0" y="0"/>
            <a:ext cx="9144000" cy="642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userDrawn="1"/>
        </p:nvSpPr>
        <p:spPr>
          <a:xfrm>
            <a:off x="0" y="0"/>
            <a:ext cx="9144000" cy="21429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1714480" y="214290"/>
            <a:ext cx="7342208" cy="439718"/>
          </a:xfrm>
          <a:prstGeom prst="rect">
            <a:avLst/>
          </a:prstGeom>
        </p:spPr>
        <p:txBody>
          <a:bodyPr anchor="ctr"/>
          <a:lstStyle>
            <a:lvl1pPr algn="r">
              <a:defRPr sz="2800" b="1" i="1">
                <a:solidFill>
                  <a:schemeClr val="tx1"/>
                </a:solidFill>
              </a:defRPr>
            </a:lvl1pPr>
          </a:lstStyle>
          <a:p>
            <a:r>
              <a:rPr lang="es-ES" dirty="0" smtClean="0"/>
              <a:t>Haga clic para modificar el estilo de título del patrón</a:t>
            </a:r>
            <a:endParaRPr lang="es-ES" dirty="0"/>
          </a:p>
        </p:txBody>
      </p:sp>
      <p:pic>
        <p:nvPicPr>
          <p:cNvPr id="8"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285852" cy="642918"/>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
        <p:nvSpPr>
          <p:cNvPr id="10" name="9 Rectángulo"/>
          <p:cNvSpPr/>
          <p:nvPr userDrawn="1"/>
        </p:nvSpPr>
        <p:spPr>
          <a:xfrm>
            <a:off x="0" y="0"/>
            <a:ext cx="9144000" cy="6429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userDrawn="1"/>
        </p:nvSpPr>
        <p:spPr>
          <a:xfrm>
            <a:off x="0" y="0"/>
            <a:ext cx="9144000" cy="21429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428728" cy="642918"/>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4_Sólo el título">
    <p:spTree>
      <p:nvGrpSpPr>
        <p:cNvPr id="1" name=""/>
        <p:cNvGrpSpPr/>
        <p:nvPr/>
      </p:nvGrpSpPr>
      <p:grpSpPr>
        <a:xfrm>
          <a:off x="0" y="0"/>
          <a:ext cx="0" cy="0"/>
          <a:chOff x="0" y="0"/>
          <a:chExt cx="0" cy="0"/>
        </a:xfrm>
      </p:grpSpPr>
      <p:sp>
        <p:nvSpPr>
          <p:cNvPr id="10" name="9 Rectángulo"/>
          <p:cNvSpPr/>
          <p:nvPr userDrawn="1"/>
        </p:nvSpPr>
        <p:spPr>
          <a:xfrm>
            <a:off x="0" y="0"/>
            <a:ext cx="9144000" cy="92867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Marcador de número de diapositiva"/>
          <p:cNvSpPr>
            <a:spLocks noGrp="1"/>
          </p:cNvSpPr>
          <p:nvPr>
            <p:ph type="sldNum" sz="quarter" idx="12"/>
          </p:nvPr>
        </p:nvSpPr>
        <p:spPr/>
        <p:txBody>
          <a:bodyPr/>
          <a:lstStyle/>
          <a:p>
            <a:fld id="{FAA0AA58-1574-4150-BFA7-5BCF52B31F2B}" type="slidenum">
              <a:rPr lang="es-ES" smtClean="0"/>
              <a:pPr/>
              <a:t>‹Nº›</a:t>
            </a:fld>
            <a:endParaRPr lang="es-ES"/>
          </a:p>
        </p:txBody>
      </p:sp>
      <p:sp>
        <p:nvSpPr>
          <p:cNvPr id="9" name="8 Rectángulo"/>
          <p:cNvSpPr/>
          <p:nvPr userDrawn="1"/>
        </p:nvSpPr>
        <p:spPr>
          <a:xfrm>
            <a:off x="0" y="0"/>
            <a:ext cx="9144000" cy="50006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a:xfrm>
            <a:off x="1714480" y="0"/>
            <a:ext cx="6983432" cy="511156"/>
          </a:xfrm>
          <a:prstGeom prst="rect">
            <a:avLst/>
          </a:prstGeom>
          <a:ln>
            <a:noFill/>
          </a:ln>
        </p:spPr>
        <p:txBody>
          <a:bodyPr anchor="ctr"/>
          <a:lstStyle>
            <a:lvl1pPr algn="l">
              <a:defRPr sz="3200" b="1">
                <a:solidFill>
                  <a:schemeClr val="bg1"/>
                </a:solidFill>
              </a:defRPr>
            </a:lvl1pPr>
          </a:lstStyle>
          <a:p>
            <a:r>
              <a:rPr lang="es-ES" dirty="0" smtClean="0"/>
              <a:t>Haga clic para modificar el estilo de título del patrón</a:t>
            </a:r>
            <a:endParaRPr lang="es-ES" dirty="0"/>
          </a:p>
        </p:txBody>
      </p:sp>
      <p:pic>
        <p:nvPicPr>
          <p:cNvPr id="6" name="Picture 2" descr="C:\Documents and Settings\ltfanan\Mis documentos\D) MIS IMAGENES_MUSICA_OTROS\Mis imágenes\00069203.jpg"/>
          <p:cNvPicPr>
            <a:picLocks noChangeAspect="1" noChangeArrowheads="1"/>
          </p:cNvPicPr>
          <p:nvPr userDrawn="1"/>
        </p:nvPicPr>
        <p:blipFill>
          <a:blip r:embed="rId2" cstate="print"/>
          <a:srcRect/>
          <a:stretch>
            <a:fillRect/>
          </a:stretch>
        </p:blipFill>
        <p:spPr bwMode="auto">
          <a:xfrm>
            <a:off x="0" y="0"/>
            <a:ext cx="1500166" cy="928670"/>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600201"/>
            <a:ext cx="8229600" cy="3328998"/>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7" name="6 Rectángulo"/>
          <p:cNvSpPr/>
          <p:nvPr/>
        </p:nvSpPr>
        <p:spPr>
          <a:xfrm>
            <a:off x="0" y="0"/>
            <a:ext cx="9144000" cy="4286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0" y="0"/>
            <a:ext cx="9144000" cy="28572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0" y="6500834"/>
            <a:ext cx="9144000" cy="312716"/>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flipV="1">
            <a:off x="0" y="6767804"/>
            <a:ext cx="9144000" cy="90196"/>
          </a:xfrm>
          <a:prstGeom prst="rect">
            <a:avLst/>
          </a:prstGeom>
          <a:solidFill>
            <a:schemeClr val="tx2">
              <a:lumMod val="5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Marcador de número de diapositiva"/>
          <p:cNvSpPr>
            <a:spLocks noGrp="1"/>
          </p:cNvSpPr>
          <p:nvPr>
            <p:ph type="sldNum" sz="quarter" idx="4"/>
          </p:nvPr>
        </p:nvSpPr>
        <p:spPr>
          <a:xfrm>
            <a:off x="8439184" y="6492875"/>
            <a:ext cx="704816" cy="365125"/>
          </a:xfrm>
          <a:prstGeom prst="rect">
            <a:avLst/>
          </a:prstGeom>
        </p:spPr>
        <p:txBody>
          <a:bodyPr vert="horz" lIns="91440" tIns="45720" rIns="91440" bIns="45720" rtlCol="0" anchor="ctr"/>
          <a:lstStyle>
            <a:lvl1pPr algn="r">
              <a:defRPr sz="1400" b="1">
                <a:solidFill>
                  <a:schemeClr val="bg1">
                    <a:lumMod val="50000"/>
                  </a:schemeClr>
                </a:solidFill>
              </a:defRPr>
            </a:lvl1pPr>
          </a:lstStyle>
          <a:p>
            <a:fld id="{FAA0AA58-1574-4150-BFA7-5BCF52B31F2B}" type="slidenum">
              <a:rPr lang="es-ES" smtClean="0"/>
              <a:pPr/>
              <a:t>‹Nº›</a:t>
            </a:fld>
            <a:endParaRPr lang="es-ES" dirty="0"/>
          </a:p>
        </p:txBody>
      </p:sp>
      <p:pic>
        <p:nvPicPr>
          <p:cNvPr id="13" name="Picture 2" descr="C:\Documents and Settings\ltfanan\Mis documentos\D) MIS IMAGENES_MUSICA_OTROS\Mis imágenes\00069203.jpg"/>
          <p:cNvPicPr>
            <a:picLocks noChangeAspect="1" noChangeArrowheads="1"/>
          </p:cNvPicPr>
          <p:nvPr userDrawn="1"/>
        </p:nvPicPr>
        <p:blipFill>
          <a:blip r:embed="rId19" cstate="print"/>
          <a:srcRect/>
          <a:stretch>
            <a:fillRect/>
          </a:stretch>
        </p:blipFill>
        <p:spPr bwMode="auto">
          <a:xfrm>
            <a:off x="0" y="0"/>
            <a:ext cx="928662" cy="42860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78" r:id="rId2"/>
    <p:sldLayoutId id="2147483676" r:id="rId3"/>
    <p:sldLayoutId id="2147483679" r:id="rId4"/>
    <p:sldLayoutId id="2147483660" r:id="rId5"/>
    <p:sldLayoutId id="2147483675" r:id="rId6"/>
    <p:sldLayoutId id="2147483680" r:id="rId7"/>
    <p:sldLayoutId id="2147483661" r:id="rId8"/>
    <p:sldLayoutId id="2147483677" r:id="rId9"/>
    <p:sldLayoutId id="2147483681" r:id="rId10"/>
    <p:sldLayoutId id="2147483682" r:id="rId11"/>
    <p:sldLayoutId id="2147483683" r:id="rId12"/>
    <p:sldLayoutId id="2147483684" r:id="rId13"/>
    <p:sldLayoutId id="2147483687" r:id="rId14"/>
    <p:sldLayoutId id="2147483688" r:id="rId15"/>
    <p:sldLayoutId id="2147483689" r:id="rId16"/>
    <p:sldLayoutId id="2147483690" r:id="rId17"/>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071670" y="2857496"/>
            <a:ext cx="6215106" cy="1470025"/>
          </a:xfrm>
        </p:spPr>
        <p:txBody>
          <a:bodyPr/>
          <a:lstStyle/>
          <a:p>
            <a:pPr algn="ctr"/>
            <a:r>
              <a:rPr lang="es-ES" sz="5400" dirty="0" smtClean="0"/>
              <a:t>Creando equipos eficaces</a:t>
            </a:r>
            <a:endParaRPr lang="es-ES" sz="5400" dirty="0"/>
          </a:p>
        </p:txBody>
      </p:sp>
      <p:sp>
        <p:nvSpPr>
          <p:cNvPr id="3" name="2 Subtítulo"/>
          <p:cNvSpPr>
            <a:spLocks noGrp="1"/>
          </p:cNvSpPr>
          <p:nvPr>
            <p:ph type="subTitle" idx="1"/>
          </p:nvPr>
        </p:nvSpPr>
        <p:spPr>
          <a:xfrm>
            <a:off x="2214546" y="5214950"/>
            <a:ext cx="6643734" cy="1114436"/>
          </a:xfrm>
        </p:spPr>
        <p:txBody>
          <a:bodyPr>
            <a:noAutofit/>
          </a:bodyPr>
          <a:lstStyle/>
          <a:p>
            <a:r>
              <a:rPr lang="es-ES" sz="3600" dirty="0" smtClean="0"/>
              <a:t>Elena </a:t>
            </a:r>
            <a:r>
              <a:rPr lang="es-ES" sz="3600" dirty="0" err="1" smtClean="0"/>
              <a:t>Auzmendi</a:t>
            </a:r>
            <a:r>
              <a:rPr lang="es-ES" sz="3600" dirty="0" smtClean="0"/>
              <a:t> Escribano</a:t>
            </a:r>
          </a:p>
          <a:p>
            <a:r>
              <a:rPr lang="es-ES" sz="3600" dirty="0" smtClean="0"/>
              <a:t>Luis Tomás </a:t>
            </a:r>
            <a:r>
              <a:rPr lang="es-ES" sz="3600" dirty="0" err="1" smtClean="0"/>
              <a:t>Fañanás</a:t>
            </a:r>
            <a:r>
              <a:rPr lang="es-ES" sz="3600" dirty="0" smtClean="0"/>
              <a:t> Torralba</a:t>
            </a:r>
            <a:endParaRPr lang="es-ES" sz="3600" dirty="0"/>
          </a:p>
        </p:txBody>
      </p:sp>
      <p:sp>
        <p:nvSpPr>
          <p:cNvPr id="4" name="1 Título"/>
          <p:cNvSpPr txBox="1">
            <a:spLocks/>
          </p:cNvSpPr>
          <p:nvPr/>
        </p:nvSpPr>
        <p:spPr>
          <a:xfrm>
            <a:off x="2714612" y="1500174"/>
            <a:ext cx="6215106" cy="1470025"/>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dirty="0" smtClean="0">
                <a:ln>
                  <a:noFill/>
                </a:ln>
                <a:solidFill>
                  <a:srgbClr val="C00000"/>
                </a:solidFill>
                <a:effectLst/>
                <a:uLnTx/>
                <a:uFillTx/>
                <a:latin typeface="+mj-lt"/>
                <a:ea typeface="+mj-ea"/>
                <a:cs typeface="+mj-cs"/>
              </a:rPr>
              <a:t>Modulo</a:t>
            </a:r>
            <a:r>
              <a:rPr kumimoji="0" lang="es-ES" sz="2800" b="1" i="0" u="none" strike="noStrike" kern="1200" cap="none" spc="0" normalizeH="0" noProof="0" dirty="0" smtClean="0">
                <a:ln>
                  <a:noFill/>
                </a:ln>
                <a:solidFill>
                  <a:srgbClr val="C00000"/>
                </a:solidFill>
                <a:effectLst/>
                <a:uLnTx/>
                <a:uFillTx/>
                <a:latin typeface="+mj-lt"/>
                <a:ea typeface="+mj-ea"/>
                <a:cs typeface="+mj-cs"/>
              </a:rPr>
              <a:t> Conocimiento personal (2º año)</a:t>
            </a:r>
            <a:endParaRPr kumimoji="0" lang="es-ES" sz="28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Modelo general</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de Liderazgo TRANSACCIONAL</a:t>
            </a:r>
          </a:p>
        </p:txBody>
      </p:sp>
      <p:grpSp>
        <p:nvGrpSpPr>
          <p:cNvPr id="3" name="8 Grupo"/>
          <p:cNvGrpSpPr>
            <a:grpSpLocks/>
          </p:cNvGrpSpPr>
          <p:nvPr/>
        </p:nvGrpSpPr>
        <p:grpSpPr bwMode="auto">
          <a:xfrm>
            <a:off x="1106488" y="1462088"/>
            <a:ext cx="6931025" cy="4538662"/>
            <a:chOff x="1214414" y="669609"/>
            <a:chExt cx="6929486" cy="4538995"/>
          </a:xfrm>
        </p:grpSpPr>
        <p:sp>
          <p:nvSpPr>
            <p:cNvPr id="5" name="4 Paralelogramo"/>
            <p:cNvSpPr/>
            <p:nvPr/>
          </p:nvSpPr>
          <p:spPr>
            <a:xfrm>
              <a:off x="1428678" y="1928588"/>
              <a:ext cx="6715222" cy="19289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6" name="5 Paralelogramo"/>
            <p:cNvSpPr/>
            <p:nvPr/>
          </p:nvSpPr>
          <p:spPr>
            <a:xfrm rot="8671016">
              <a:off x="2390490" y="1712673"/>
              <a:ext cx="4453536" cy="2417940"/>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7" name="6 Rectángulo"/>
            <p:cNvSpPr/>
            <p:nvPr/>
          </p:nvSpPr>
          <p:spPr>
            <a:xfrm>
              <a:off x="2428581" y="1428490"/>
              <a:ext cx="3786934" cy="2929152"/>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cxnSp>
          <p:nvCxnSpPr>
            <p:cNvPr id="8" name="7 Conector recto"/>
            <p:cNvCxnSpPr/>
            <p:nvPr/>
          </p:nvCxnSpPr>
          <p:spPr>
            <a:xfrm>
              <a:off x="1214414" y="2889097"/>
              <a:ext cx="6929486" cy="3492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8 Conector recto"/>
            <p:cNvCxnSpPr>
              <a:stCxn id="15" idx="2"/>
              <a:endCxn id="14" idx="0"/>
            </p:cNvCxnSpPr>
            <p:nvPr/>
          </p:nvCxnSpPr>
          <p:spPr>
            <a:xfrm rot="16200000" flipH="1">
              <a:off x="2550916" y="2918473"/>
              <a:ext cx="4538995" cy="412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2142895" y="1071275"/>
              <a:ext cx="4929680" cy="37864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1" name="10 CuadroTexto"/>
          <p:cNvSpPr txBox="1"/>
          <p:nvPr/>
        </p:nvSpPr>
        <p:spPr>
          <a:xfrm>
            <a:off x="0" y="3357563"/>
            <a:ext cx="1009650"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2" name="11 CuadroTexto"/>
          <p:cNvSpPr txBox="1"/>
          <p:nvPr/>
        </p:nvSpPr>
        <p:spPr>
          <a:xfrm>
            <a:off x="8188325" y="3429000"/>
            <a:ext cx="95567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13" name="12 CuadroTexto"/>
          <p:cNvSpPr txBox="1"/>
          <p:nvPr/>
        </p:nvSpPr>
        <p:spPr>
          <a:xfrm rot="19314891">
            <a:off x="698500" y="5519738"/>
            <a:ext cx="1512888"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14" name="13 CuadroTexto"/>
          <p:cNvSpPr txBox="1"/>
          <p:nvPr/>
        </p:nvSpPr>
        <p:spPr>
          <a:xfrm>
            <a:off x="4157663" y="6000750"/>
            <a:ext cx="1150937"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15" name="14 CuadroTexto"/>
          <p:cNvSpPr txBox="1"/>
          <p:nvPr/>
        </p:nvSpPr>
        <p:spPr>
          <a:xfrm>
            <a:off x="4237038" y="1000125"/>
            <a:ext cx="91122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sp>
        <p:nvSpPr>
          <p:cNvPr id="16" name="15 Rectángulo"/>
          <p:cNvSpPr/>
          <p:nvPr/>
        </p:nvSpPr>
        <p:spPr>
          <a:xfrm>
            <a:off x="2571750" y="3714750"/>
            <a:ext cx="3133725" cy="357188"/>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L. Transaccional</a:t>
            </a:r>
          </a:p>
        </p:txBody>
      </p:sp>
      <p:sp>
        <p:nvSpPr>
          <p:cNvPr id="17" name="1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8" name="1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L.TRC: Dirección por excepción …</a:t>
            </a:r>
          </a:p>
        </p:txBody>
      </p:sp>
      <p:sp>
        <p:nvSpPr>
          <p:cNvPr id="4" name="3 CuadroTexto"/>
          <p:cNvSpPr txBox="1"/>
          <p:nvPr/>
        </p:nvSpPr>
        <p:spPr>
          <a:xfrm>
            <a:off x="34925" y="642938"/>
            <a:ext cx="3394075" cy="1570037"/>
          </a:xfrm>
          <a:prstGeom prst="rect">
            <a:avLst/>
          </a:prstGeom>
          <a:solidFill>
            <a:schemeClr val="bg1"/>
          </a:solidFill>
        </p:spPr>
        <p:txBody>
          <a:bodyPr anchor="ctr">
            <a:spAutoFit/>
          </a:bodyPr>
          <a:lstStyle/>
          <a:p>
            <a:pPr algn="ctr" fontAlgn="auto">
              <a:spcBef>
                <a:spcPts val="0"/>
              </a:spcBef>
              <a:spcAft>
                <a:spcPts val="0"/>
              </a:spcAft>
              <a:defRPr/>
            </a:pPr>
            <a:r>
              <a:rPr lang="es-ES" sz="2400" b="1" dirty="0">
                <a:solidFill>
                  <a:schemeClr val="accent3">
                    <a:lumMod val="75000"/>
                  </a:schemeClr>
                </a:solidFill>
                <a:latin typeface="Lucida Calligraphy" pitchFamily="66" charset="0"/>
              </a:rPr>
              <a:t>“Clarifico lo que tienes que hacer y premio su cumplimiento</a:t>
            </a:r>
          </a:p>
        </p:txBody>
      </p:sp>
      <p:grpSp>
        <p:nvGrpSpPr>
          <p:cNvPr id="3" name="8 Grupo"/>
          <p:cNvGrpSpPr>
            <a:grpSpLocks/>
          </p:cNvGrpSpPr>
          <p:nvPr/>
        </p:nvGrpSpPr>
        <p:grpSpPr bwMode="auto">
          <a:xfrm>
            <a:off x="1106488" y="1339850"/>
            <a:ext cx="6931025" cy="4662488"/>
            <a:chOff x="1214414" y="547293"/>
            <a:chExt cx="6929486" cy="4662106"/>
          </a:xfrm>
        </p:grpSpPr>
        <p:sp>
          <p:nvSpPr>
            <p:cNvPr id="6" name="5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 name="6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9" name="8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13" name="12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5" name="16 Grupo"/>
          <p:cNvGrpSpPr>
            <a:grpSpLocks/>
          </p:cNvGrpSpPr>
          <p:nvPr/>
        </p:nvGrpSpPr>
        <p:grpSpPr bwMode="auto">
          <a:xfrm>
            <a:off x="0" y="1000125"/>
            <a:ext cx="9144000" cy="5462588"/>
            <a:chOff x="0" y="1000108"/>
            <a:chExt cx="9144000" cy="5462325"/>
          </a:xfrm>
        </p:grpSpPr>
        <p:sp>
          <p:nvSpPr>
            <p:cNvPr id="15" name="14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6" name="15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17" name="16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18" name="17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19" name="18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20" name="19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1" name="20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57188" y="642938"/>
            <a:ext cx="7858125" cy="242887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5" name="4 Rectángulo"/>
          <p:cNvSpPr/>
          <p:nvPr/>
        </p:nvSpPr>
        <p:spPr>
          <a:xfrm>
            <a:off x="785813" y="3571875"/>
            <a:ext cx="7858125" cy="214312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1071563" y="3357563"/>
            <a:ext cx="15970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6">
                    <a:lumMod val="75000"/>
                  </a:schemeClr>
                </a:solidFill>
                <a:latin typeface="+mn-lt"/>
              </a:rPr>
              <a:t>Concepto</a:t>
            </a:r>
          </a:p>
        </p:txBody>
      </p:sp>
      <p:sp>
        <p:nvSpPr>
          <p:cNvPr id="37894" name="6 CuadroTexto"/>
          <p:cNvSpPr txBox="1">
            <a:spLocks noChangeArrowheads="1"/>
          </p:cNvSpPr>
          <p:nvPr/>
        </p:nvSpPr>
        <p:spPr bwMode="auto">
          <a:xfrm>
            <a:off x="571500" y="714375"/>
            <a:ext cx="7150100" cy="2246313"/>
          </a:xfrm>
          <a:prstGeom prst="rect">
            <a:avLst/>
          </a:prstGeom>
          <a:noFill/>
          <a:ln w="9525">
            <a:noFill/>
            <a:miter lim="800000"/>
            <a:headEnd/>
            <a:tailEnd/>
          </a:ln>
        </p:spPr>
        <p:txBody>
          <a:bodyPr wrap="none" anchor="ctr">
            <a:spAutoFit/>
          </a:bodyPr>
          <a:lstStyle/>
          <a:p>
            <a:pPr marL="581025" indent="-581025">
              <a:spcBef>
                <a:spcPct val="20000"/>
              </a:spcBef>
              <a:buSzPct val="130000"/>
              <a:buFont typeface="Wingdings" pitchFamily="2" charset="2"/>
              <a:buChar char="ü"/>
            </a:pPr>
            <a:r>
              <a:rPr lang="es-ES_tradnl" sz="2000">
                <a:latin typeface="Calibri" pitchFamily="34" charset="0"/>
              </a:rPr>
              <a:t>Espera a que ocurran los problemas</a:t>
            </a:r>
          </a:p>
          <a:p>
            <a:pPr marL="581025" indent="-581025">
              <a:spcBef>
                <a:spcPct val="20000"/>
              </a:spcBef>
              <a:buSzPct val="130000"/>
              <a:buFont typeface="Wingdings" pitchFamily="2" charset="2"/>
              <a:buChar char="ü"/>
            </a:pPr>
            <a:r>
              <a:rPr lang="es-ES_tradnl" sz="2000">
                <a:latin typeface="Calibri" pitchFamily="34" charset="0"/>
              </a:rPr>
              <a:t>Interviene a desgana y sólo cuando hay problemas</a:t>
            </a:r>
          </a:p>
          <a:p>
            <a:pPr marL="581025" indent="-581025">
              <a:spcBef>
                <a:spcPct val="20000"/>
              </a:spcBef>
              <a:buSzPct val="130000"/>
              <a:buFont typeface="Wingdings" pitchFamily="2" charset="2"/>
              <a:buChar char="ü"/>
            </a:pPr>
            <a:r>
              <a:rPr lang="es-ES_tradnl" sz="2000">
                <a:latin typeface="Calibri" pitchFamily="34" charset="0"/>
              </a:rPr>
              <a:t>Emplea su energía en mantener el status quo</a:t>
            </a:r>
          </a:p>
          <a:p>
            <a:pPr marL="581025" indent="-581025">
              <a:spcBef>
                <a:spcPct val="20000"/>
              </a:spcBef>
              <a:buSzPct val="130000"/>
              <a:buFont typeface="Wingdings" pitchFamily="2" charset="2"/>
              <a:buChar char="ü"/>
            </a:pPr>
            <a:r>
              <a:rPr lang="es-ES_tradnl" sz="2000">
                <a:latin typeface="Calibri" pitchFamily="34" charset="0"/>
              </a:rPr>
              <a:t>Vigila hasta que ocurran desviaciones y luego corrige</a:t>
            </a:r>
          </a:p>
          <a:p>
            <a:pPr marL="581025" indent="-581025">
              <a:spcBef>
                <a:spcPct val="20000"/>
              </a:spcBef>
              <a:buSzPct val="130000"/>
              <a:buFont typeface="Wingdings" pitchFamily="2" charset="2"/>
              <a:buChar char="ü"/>
            </a:pPr>
            <a:r>
              <a:rPr lang="es-ES_tradnl" sz="2000">
                <a:latin typeface="Calibri" pitchFamily="34" charset="0"/>
              </a:rPr>
              <a:t>Insiste en el cumplimiento de las reglas</a:t>
            </a:r>
          </a:p>
          <a:p>
            <a:pPr marL="581025" indent="-581025">
              <a:spcBef>
                <a:spcPct val="20000"/>
              </a:spcBef>
              <a:buSzPct val="130000"/>
              <a:buFont typeface="Wingdings" pitchFamily="2" charset="2"/>
              <a:buChar char="ü"/>
            </a:pPr>
            <a:r>
              <a:rPr lang="es-ES_tradnl" sz="2000">
                <a:latin typeface="Calibri" pitchFamily="34" charset="0"/>
              </a:rPr>
              <a:t>Enseña a sus colaboradores cómo corregir las equivocaciones</a:t>
            </a:r>
          </a:p>
        </p:txBody>
      </p:sp>
      <p:sp>
        <p:nvSpPr>
          <p:cNvPr id="37895" name="7 CuadroTexto"/>
          <p:cNvSpPr txBox="1">
            <a:spLocks noChangeArrowheads="1"/>
          </p:cNvSpPr>
          <p:nvPr/>
        </p:nvSpPr>
        <p:spPr bwMode="auto">
          <a:xfrm>
            <a:off x="1000125" y="3929063"/>
            <a:ext cx="7572375" cy="1631950"/>
          </a:xfrm>
          <a:prstGeom prst="rect">
            <a:avLst/>
          </a:prstGeom>
          <a:noFill/>
          <a:ln w="9525">
            <a:noFill/>
            <a:miter lim="800000"/>
            <a:headEnd/>
            <a:tailEnd/>
          </a:ln>
        </p:spPr>
        <p:txBody>
          <a:bodyPr anchor="ctr">
            <a:spAutoFit/>
          </a:bodyPr>
          <a:lstStyle/>
          <a:p>
            <a:pPr marL="581025" indent="-581025">
              <a:buClr>
                <a:schemeClr val="tx1"/>
              </a:buClr>
              <a:buSzPct val="130000"/>
              <a:buFont typeface="Wingdings" pitchFamily="2" charset="2"/>
              <a:buChar char="v"/>
            </a:pPr>
            <a:r>
              <a:rPr lang="es-ES_tradnl" sz="2000">
                <a:latin typeface="Calibri" pitchFamily="34" charset="0"/>
              </a:rPr>
              <a:t>Interviene únicamente si no se satisfacen los estándares establecidos o si algo no marcha bien.</a:t>
            </a:r>
          </a:p>
          <a:p>
            <a:pPr marL="581025" indent="-581025">
              <a:buClr>
                <a:schemeClr val="tx1"/>
              </a:buClr>
              <a:buSzPct val="130000"/>
              <a:buFont typeface="Wingdings" pitchFamily="2" charset="2"/>
              <a:buChar char="v"/>
            </a:pPr>
            <a:r>
              <a:rPr lang="es-ES_tradnl" sz="2000">
                <a:latin typeface="Calibri" pitchFamily="34" charset="0"/>
              </a:rPr>
              <a:t>Concentra su atención en las irregularidades, errores y desviaciones.</a:t>
            </a:r>
          </a:p>
          <a:p>
            <a:pPr marL="581025" indent="-581025">
              <a:buClr>
                <a:schemeClr val="tx1"/>
              </a:buClr>
              <a:buSzPct val="130000"/>
              <a:buFont typeface="Wingdings" pitchFamily="2" charset="2"/>
              <a:buChar char="v"/>
            </a:pPr>
            <a:r>
              <a:rPr lang="es-ES_tradnl" sz="2000">
                <a:latin typeface="Calibri" pitchFamily="34" charset="0"/>
              </a:rPr>
              <a:t>No interviene a menos que no haya remedio.</a:t>
            </a:r>
          </a:p>
        </p:txBody>
      </p:sp>
      <p:sp>
        <p:nvSpPr>
          <p:cNvPr id="8" name="2 Título"/>
          <p:cNvSpPr txBox="1">
            <a:spLocks/>
          </p:cNvSpPr>
          <p:nvPr/>
        </p:nvSpPr>
        <p:spPr bwMode="auto">
          <a:xfrm>
            <a:off x="1500188" y="-82550"/>
            <a:ext cx="6911975" cy="511175"/>
          </a:xfrm>
          <a:prstGeom prst="rect">
            <a:avLst/>
          </a:prstGeom>
          <a:noFill/>
          <a:ln>
            <a:miter lim="800000"/>
            <a:headEnd/>
            <a:tailEnd/>
          </a:ln>
        </p:spPr>
        <p:txBody>
          <a:bodyPr/>
          <a:lstStyle/>
          <a:p>
            <a:pPr algn="ctr">
              <a:defRPr/>
            </a:pPr>
            <a:r>
              <a:rPr lang="es-ES" sz="2800">
                <a:solidFill>
                  <a:schemeClr val="bg1"/>
                </a:solidFill>
                <a:latin typeface="+mj-lt"/>
                <a:ea typeface="+mj-ea"/>
                <a:cs typeface="+mj-cs"/>
              </a:rPr>
              <a:t>Estilo de Liderazgo TRANSACCIONAL</a:t>
            </a:r>
            <a:endParaRPr lang="es-ES" sz="2800" dirty="0">
              <a:solidFill>
                <a:schemeClr val="bg1"/>
              </a:solidFill>
              <a:latin typeface="+mj-lt"/>
              <a:ea typeface="+mj-ea"/>
              <a:cs typeface="+mj-cs"/>
            </a:endParaRPr>
          </a:p>
        </p:txBody>
      </p:sp>
      <p:sp>
        <p:nvSpPr>
          <p:cNvPr id="9" name="8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0" name="9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500" y="1285875"/>
            <a:ext cx="7858125" cy="464343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857250" y="1071563"/>
            <a:ext cx="193833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3">
                    <a:lumMod val="75000"/>
                  </a:schemeClr>
                </a:solidFill>
                <a:latin typeface="+mn-lt"/>
              </a:rPr>
              <a:t>Dos tipos …</a:t>
            </a:r>
          </a:p>
        </p:txBody>
      </p:sp>
      <p:sp>
        <p:nvSpPr>
          <p:cNvPr id="7" name="6 CuadroTexto"/>
          <p:cNvSpPr txBox="1"/>
          <p:nvPr/>
        </p:nvSpPr>
        <p:spPr>
          <a:xfrm>
            <a:off x="1258888" y="2286000"/>
            <a:ext cx="1981200" cy="830263"/>
          </a:xfrm>
          <a:prstGeom prst="rect">
            <a:avLst/>
          </a:prstGeom>
          <a:solidFill>
            <a:schemeClr val="accent3">
              <a:lumMod val="50000"/>
            </a:schemeClr>
          </a:solidFill>
        </p:spPr>
        <p:txBody>
          <a:bodyPr anchor="ctr">
            <a:spAutoFit/>
          </a:bodyPr>
          <a:lstStyle/>
          <a:p>
            <a:pPr algn="ctr" fontAlgn="auto">
              <a:spcBef>
                <a:spcPts val="0"/>
              </a:spcBef>
              <a:spcAft>
                <a:spcPts val="0"/>
              </a:spcAft>
              <a:defRPr/>
            </a:pPr>
            <a:r>
              <a:rPr lang="es-ES" sz="2400" b="1" dirty="0">
                <a:solidFill>
                  <a:schemeClr val="bg1"/>
                </a:solidFill>
                <a:latin typeface="+mn-lt"/>
              </a:rPr>
              <a:t>EXCEPCION PASIVA</a:t>
            </a:r>
          </a:p>
        </p:txBody>
      </p:sp>
      <p:sp>
        <p:nvSpPr>
          <p:cNvPr id="8" name="7 CuadroTexto"/>
          <p:cNvSpPr txBox="1"/>
          <p:nvPr/>
        </p:nvSpPr>
        <p:spPr>
          <a:xfrm>
            <a:off x="1258888" y="4143375"/>
            <a:ext cx="2000250" cy="830263"/>
          </a:xfrm>
          <a:prstGeom prst="rect">
            <a:avLst/>
          </a:prstGeom>
          <a:solidFill>
            <a:schemeClr val="accent3">
              <a:lumMod val="50000"/>
            </a:schemeClr>
          </a:solidFill>
        </p:spPr>
        <p:txBody>
          <a:bodyPr anchor="ctr">
            <a:spAutoFit/>
          </a:bodyPr>
          <a:lstStyle/>
          <a:p>
            <a:pPr algn="ctr" fontAlgn="auto">
              <a:spcBef>
                <a:spcPts val="0"/>
              </a:spcBef>
              <a:spcAft>
                <a:spcPts val="0"/>
              </a:spcAft>
              <a:defRPr/>
            </a:pPr>
            <a:r>
              <a:rPr lang="es-ES" sz="2400" b="1" dirty="0">
                <a:solidFill>
                  <a:schemeClr val="bg1"/>
                </a:solidFill>
                <a:latin typeface="+mn-lt"/>
              </a:rPr>
              <a:t>EXCEPCION ACTIVA</a:t>
            </a:r>
          </a:p>
        </p:txBody>
      </p:sp>
      <p:sp>
        <p:nvSpPr>
          <p:cNvPr id="9" name="8 CuadroTexto"/>
          <p:cNvSpPr txBox="1"/>
          <p:nvPr/>
        </p:nvSpPr>
        <p:spPr>
          <a:xfrm>
            <a:off x="3492500" y="2357438"/>
            <a:ext cx="5072063" cy="830262"/>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50000"/>
                  </a:schemeClr>
                </a:solidFill>
                <a:latin typeface="Lucida Calligraphy" pitchFamily="66" charset="0"/>
              </a:rPr>
              <a:t>“Si algo no está roto, no lo arregles”</a:t>
            </a:r>
          </a:p>
        </p:txBody>
      </p:sp>
      <p:sp>
        <p:nvSpPr>
          <p:cNvPr id="10" name="9 CuadroTexto"/>
          <p:cNvSpPr txBox="1"/>
          <p:nvPr/>
        </p:nvSpPr>
        <p:spPr>
          <a:xfrm>
            <a:off x="3492500" y="4143375"/>
            <a:ext cx="4643438" cy="830263"/>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50000"/>
                  </a:schemeClr>
                </a:solidFill>
                <a:latin typeface="Lucida Calligraphy" pitchFamily="66" charset="0"/>
              </a:rPr>
              <a:t>“Estoy vigilando por si tu no …”</a:t>
            </a:r>
          </a:p>
        </p:txBody>
      </p:sp>
      <p:sp>
        <p:nvSpPr>
          <p:cNvPr id="11" name="2 Título"/>
          <p:cNvSpPr txBox="1">
            <a:spLocks/>
          </p:cNvSpPr>
          <p:nvPr/>
        </p:nvSpPr>
        <p:spPr bwMode="auto">
          <a:xfrm>
            <a:off x="1500188" y="-82550"/>
            <a:ext cx="6911975" cy="511175"/>
          </a:xfrm>
          <a:prstGeom prst="rect">
            <a:avLst/>
          </a:prstGeom>
          <a:noFill/>
          <a:ln>
            <a:miter lim="800000"/>
            <a:headEnd/>
            <a:tailEnd/>
          </a:ln>
        </p:spPr>
        <p:txBody>
          <a:bodyPr/>
          <a:lstStyle/>
          <a:p>
            <a:pPr algn="ctr">
              <a:defRPr/>
            </a:pPr>
            <a:r>
              <a:rPr lang="es-ES" sz="2800">
                <a:solidFill>
                  <a:schemeClr val="bg1"/>
                </a:solidFill>
                <a:latin typeface="+mj-lt"/>
                <a:ea typeface="+mj-ea"/>
                <a:cs typeface="+mj-cs"/>
              </a:rPr>
              <a:t>Estilo de Liderazgo TRANSACCIONAL</a:t>
            </a:r>
            <a:endParaRPr lang="es-ES" sz="2800" dirty="0">
              <a:solidFill>
                <a:schemeClr val="bg1"/>
              </a:solidFill>
              <a:latin typeface="+mj-lt"/>
              <a:ea typeface="+mj-ea"/>
              <a:cs typeface="+mj-cs"/>
            </a:endParaRPr>
          </a:p>
        </p:txBody>
      </p:sp>
      <p:sp>
        <p:nvSpPr>
          <p:cNvPr id="12" name="11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3" name="12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Dirección por excepción PASIVA …</a:t>
            </a:r>
          </a:p>
        </p:txBody>
      </p:sp>
      <p:sp>
        <p:nvSpPr>
          <p:cNvPr id="5" name="4 Rectángulo"/>
          <p:cNvSpPr/>
          <p:nvPr/>
        </p:nvSpPr>
        <p:spPr>
          <a:xfrm>
            <a:off x="357188" y="1143000"/>
            <a:ext cx="7858125" cy="128587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642938" y="928688"/>
            <a:ext cx="250507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6">
                    <a:lumMod val="75000"/>
                  </a:schemeClr>
                </a:solidFill>
                <a:latin typeface="+mn-lt"/>
              </a:rPr>
              <a:t>Características  </a:t>
            </a:r>
          </a:p>
        </p:txBody>
      </p:sp>
      <p:sp>
        <p:nvSpPr>
          <p:cNvPr id="39942" name="6 CuadroTexto"/>
          <p:cNvSpPr txBox="1">
            <a:spLocks noChangeArrowheads="1"/>
          </p:cNvSpPr>
          <p:nvPr/>
        </p:nvSpPr>
        <p:spPr bwMode="auto">
          <a:xfrm>
            <a:off x="1428750" y="1571625"/>
            <a:ext cx="5686425" cy="752475"/>
          </a:xfrm>
          <a:prstGeom prst="rect">
            <a:avLst/>
          </a:prstGeom>
          <a:noFill/>
          <a:ln w="9525">
            <a:noFill/>
            <a:miter lim="800000"/>
            <a:headEnd/>
            <a:tailEnd/>
          </a:ln>
        </p:spPr>
        <p:txBody>
          <a:bodyPr wrap="none" anchor="ctr">
            <a:spAutoFit/>
          </a:bodyPr>
          <a:lstStyle/>
          <a:p>
            <a:pPr marL="581025" indent="-581025">
              <a:lnSpc>
                <a:spcPct val="110000"/>
              </a:lnSpc>
              <a:buClr>
                <a:schemeClr val="tx1"/>
              </a:buClr>
              <a:buSzPct val="130000"/>
              <a:buFont typeface="Wingdings" pitchFamily="2" charset="2"/>
              <a:buChar char="v"/>
            </a:pPr>
            <a:r>
              <a:rPr lang="es-ES" sz="2000">
                <a:latin typeface="Calibri" pitchFamily="34" charset="0"/>
              </a:rPr>
              <a:t>Amplio margen de aceptación.</a:t>
            </a:r>
            <a:r>
              <a:rPr lang="es-ES_tradnl" sz="2000">
                <a:latin typeface="Calibri" pitchFamily="34" charset="0"/>
              </a:rPr>
              <a:t> </a:t>
            </a:r>
            <a:r>
              <a:rPr lang="es-ES" sz="2000">
                <a:latin typeface="Calibri" pitchFamily="34" charset="0"/>
              </a:rPr>
              <a:t>Control ineficaz.</a:t>
            </a:r>
            <a:endParaRPr lang="es-ES_tradnl" sz="2000">
              <a:latin typeface="Calibri" pitchFamily="34" charset="0"/>
              <a:cs typeface="Times New Roman" pitchFamily="18" charset="0"/>
            </a:endParaRPr>
          </a:p>
          <a:p>
            <a:pPr marL="581025" indent="-581025">
              <a:lnSpc>
                <a:spcPct val="110000"/>
              </a:lnSpc>
              <a:buClr>
                <a:schemeClr val="tx1"/>
              </a:buClr>
              <a:buSzPct val="130000"/>
              <a:buFont typeface="Wingdings" pitchFamily="2" charset="2"/>
              <a:buChar char="v"/>
            </a:pPr>
            <a:r>
              <a:rPr lang="es-ES" sz="2000">
                <a:latin typeface="Calibri" pitchFamily="34" charset="0"/>
                <a:cs typeface="Times New Roman" pitchFamily="18" charset="0"/>
              </a:rPr>
              <a:t>Pasivo porque actúa en base al resultado.</a:t>
            </a:r>
            <a:r>
              <a:rPr lang="es-ES" sz="2000">
                <a:latin typeface="Calibri" pitchFamily="34" charset="0"/>
              </a:rPr>
              <a:t> </a:t>
            </a:r>
            <a:endParaRPr lang="es-ES_tradnl" sz="2000">
              <a:latin typeface="Calibri" pitchFamily="34" charset="0"/>
            </a:endParaRP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4572000"/>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928688" y="1000125"/>
            <a:ext cx="287813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40965" name="4 CuadroTexto"/>
          <p:cNvSpPr txBox="1">
            <a:spLocks noChangeArrowheads="1"/>
          </p:cNvSpPr>
          <p:nvPr/>
        </p:nvSpPr>
        <p:spPr bwMode="auto">
          <a:xfrm>
            <a:off x="857250" y="1714500"/>
            <a:ext cx="7500938" cy="3708400"/>
          </a:xfrm>
          <a:prstGeom prst="rect">
            <a:avLst/>
          </a:prstGeom>
          <a:noFill/>
          <a:ln w="9525">
            <a:noFill/>
            <a:miter lim="800000"/>
            <a:headEnd/>
            <a:tailEnd/>
          </a:ln>
        </p:spPr>
        <p:txBody>
          <a:bodyPr anchor="ctr">
            <a:spAutoFit/>
          </a:bodyPr>
          <a:lstStyle/>
          <a:p>
            <a:pPr marL="342900" indent="-342900">
              <a:lnSpc>
                <a:spcPct val="80000"/>
              </a:lnSpc>
              <a:spcBef>
                <a:spcPct val="65000"/>
              </a:spcBef>
              <a:buFont typeface="Wingdings" pitchFamily="2" charset="2"/>
              <a:buChar char="Ø"/>
            </a:pPr>
            <a:r>
              <a:rPr lang="es-ES_tradnl" sz="2000">
                <a:latin typeface="Calibri" pitchFamily="34" charset="0"/>
              </a:rPr>
              <a:t>Emplea su energía en mantener el </a:t>
            </a:r>
            <a:r>
              <a:rPr lang="es-ES_tradnl" sz="2000" i="1">
                <a:latin typeface="Calibri" pitchFamily="34" charset="0"/>
              </a:rPr>
              <a:t>status quo.</a:t>
            </a:r>
          </a:p>
          <a:p>
            <a:pPr marL="342900" indent="-342900">
              <a:lnSpc>
                <a:spcPct val="80000"/>
              </a:lnSpc>
              <a:spcBef>
                <a:spcPct val="65000"/>
              </a:spcBef>
              <a:buFont typeface="Wingdings" pitchFamily="2" charset="2"/>
              <a:buChar char="Ø"/>
            </a:pPr>
            <a:r>
              <a:rPr lang="es-ES_tradnl" sz="2000">
                <a:latin typeface="Calibri" pitchFamily="34" charset="0"/>
              </a:rPr>
              <a:t>Espera a que ocurran los problemas.</a:t>
            </a:r>
          </a:p>
          <a:p>
            <a:pPr marL="342900" indent="-342900">
              <a:lnSpc>
                <a:spcPct val="80000"/>
              </a:lnSpc>
              <a:spcBef>
                <a:spcPct val="65000"/>
              </a:spcBef>
              <a:buFont typeface="Wingdings" pitchFamily="2" charset="2"/>
              <a:buChar char="Ø"/>
            </a:pPr>
            <a:r>
              <a:rPr lang="es-ES_tradnl" sz="2000">
                <a:latin typeface="Calibri" pitchFamily="34" charset="0"/>
              </a:rPr>
              <a:t>Interviene a desgana.</a:t>
            </a:r>
          </a:p>
          <a:p>
            <a:pPr marL="342900" indent="-342900">
              <a:lnSpc>
                <a:spcPct val="80000"/>
              </a:lnSpc>
              <a:spcBef>
                <a:spcPct val="65000"/>
              </a:spcBef>
              <a:buFont typeface="Wingdings" pitchFamily="2" charset="2"/>
              <a:buChar char="Ø"/>
            </a:pPr>
            <a:r>
              <a:rPr lang="es-ES_tradnl" sz="2000">
                <a:latin typeface="Calibri" pitchFamily="34" charset="0"/>
              </a:rPr>
              <a:t>Está atento a las equivocaciones.</a:t>
            </a:r>
          </a:p>
          <a:p>
            <a:pPr marL="342900" indent="-342900">
              <a:lnSpc>
                <a:spcPct val="80000"/>
              </a:lnSpc>
              <a:spcBef>
                <a:spcPct val="65000"/>
              </a:spcBef>
              <a:buFont typeface="Wingdings" pitchFamily="2" charset="2"/>
              <a:buChar char="Ø"/>
            </a:pPr>
            <a:r>
              <a:rPr lang="es-ES_tradnl" sz="2000">
                <a:latin typeface="Calibri" pitchFamily="34" charset="0"/>
              </a:rPr>
              <a:t>Vigila con cuidado las infracciones contra las reglas.</a:t>
            </a:r>
          </a:p>
          <a:p>
            <a:pPr marL="342900" indent="-342900">
              <a:lnSpc>
                <a:spcPct val="80000"/>
              </a:lnSpc>
              <a:spcBef>
                <a:spcPct val="65000"/>
              </a:spcBef>
              <a:buFont typeface="Wingdings" pitchFamily="2" charset="2"/>
              <a:buChar char="Ø"/>
            </a:pPr>
            <a:r>
              <a:rPr lang="es-ES_tradnl" sz="2000">
                <a:latin typeface="Calibri" pitchFamily="34" charset="0"/>
              </a:rPr>
              <a:t>Enseña a su equipo cómo corregir las equivocaciones sólo en caso de necesidad.</a:t>
            </a:r>
          </a:p>
          <a:p>
            <a:pPr marL="342900" indent="-342900">
              <a:lnSpc>
                <a:spcPct val="80000"/>
              </a:lnSpc>
              <a:spcBef>
                <a:spcPct val="65000"/>
              </a:spcBef>
              <a:buFont typeface="Wingdings" pitchFamily="2" charset="2"/>
              <a:buChar char="Ø"/>
            </a:pPr>
            <a:r>
              <a:rPr lang="es-ES_tradnl" sz="2000">
                <a:latin typeface="Calibri" pitchFamily="34" charset="0"/>
              </a:rPr>
              <a:t>Evita cambios innecesarios.</a:t>
            </a:r>
          </a:p>
          <a:p>
            <a:pPr marL="342900" indent="-342900">
              <a:lnSpc>
                <a:spcPct val="80000"/>
              </a:lnSpc>
              <a:spcBef>
                <a:spcPct val="65000"/>
              </a:spcBef>
              <a:buFont typeface="Wingdings" pitchFamily="2" charset="2"/>
              <a:buChar char="Ø"/>
            </a:pPr>
            <a:r>
              <a:rPr lang="es-ES_tradnl" sz="2000">
                <a:latin typeface="Calibri" pitchFamily="34" charset="0"/>
              </a:rPr>
              <a:t>Solucionado el problema, vuelve a su trabajo normal.</a:t>
            </a:r>
          </a:p>
        </p:txBody>
      </p:sp>
      <p:sp>
        <p:nvSpPr>
          <p:cNvPr id="7" name="2 Título"/>
          <p:cNvSpPr txBox="1">
            <a:spLocks/>
          </p:cNvSpPr>
          <p:nvPr/>
        </p:nvSpPr>
        <p:spPr bwMode="auto">
          <a:xfrm>
            <a:off x="2857500" y="285750"/>
            <a:ext cx="6286500" cy="500063"/>
          </a:xfrm>
          <a:prstGeom prst="rect">
            <a:avLst/>
          </a:prstGeom>
          <a:noFill/>
          <a:ln>
            <a:miter lim="800000"/>
            <a:headEnd/>
            <a:tailEnd/>
          </a:ln>
        </p:spPr>
        <p:txBody>
          <a:bodyPr/>
          <a:lstStyle/>
          <a:p>
            <a:pPr algn="ctr">
              <a:defRPr/>
            </a:pPr>
            <a:r>
              <a:rPr lang="es-ES" sz="2800" b="1" i="1" dirty="0">
                <a:latin typeface="+mj-lt"/>
                <a:ea typeface="+mj-ea"/>
                <a:cs typeface="+mj-cs"/>
              </a:rPr>
              <a:t>Dirección por excepción PASIVA …</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1428750"/>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41989" name="4 CuadroTexto"/>
          <p:cNvSpPr txBox="1">
            <a:spLocks noChangeArrowheads="1"/>
          </p:cNvSpPr>
          <p:nvPr/>
        </p:nvSpPr>
        <p:spPr bwMode="auto">
          <a:xfrm>
            <a:off x="3714750" y="1714500"/>
            <a:ext cx="3565525" cy="600075"/>
          </a:xfrm>
          <a:prstGeom prst="rect">
            <a:avLst/>
          </a:prstGeom>
          <a:noFill/>
          <a:ln w="9525">
            <a:noFill/>
            <a:miter lim="800000"/>
            <a:headEnd/>
            <a:tailEnd/>
          </a:ln>
        </p:spPr>
        <p:txBody>
          <a:bodyPr wrap="none" anchor="ctr">
            <a:spAutoFit/>
          </a:bodyPr>
          <a:lstStyle/>
          <a:p>
            <a:pPr marL="342900" indent="-342900">
              <a:lnSpc>
                <a:spcPct val="50000"/>
              </a:lnSpc>
              <a:spcBef>
                <a:spcPct val="65000"/>
              </a:spcBef>
              <a:buSzPct val="110000"/>
              <a:buFont typeface="Wingdings" pitchFamily="2" charset="2"/>
              <a:buChar char="ü"/>
            </a:pPr>
            <a:r>
              <a:rPr lang="es-ES_tradnl" sz="2000">
                <a:latin typeface="Calibri" pitchFamily="34" charset="0"/>
              </a:rPr>
              <a:t> Se mantiene el status quo</a:t>
            </a:r>
          </a:p>
          <a:p>
            <a:pPr marL="342900" indent="-342900">
              <a:lnSpc>
                <a:spcPct val="50000"/>
              </a:lnSpc>
              <a:spcBef>
                <a:spcPct val="65000"/>
              </a:spcBef>
              <a:buSzPct val="110000"/>
              <a:buFont typeface="Wingdings" pitchFamily="2" charset="2"/>
              <a:buChar char="ü"/>
            </a:pPr>
            <a:r>
              <a:rPr lang="es-ES_tradnl" sz="2000">
                <a:latin typeface="Calibri" pitchFamily="34" charset="0"/>
              </a:rPr>
              <a:t> Lleva a rendimientos medios</a:t>
            </a:r>
          </a:p>
        </p:txBody>
      </p:sp>
      <p:sp>
        <p:nvSpPr>
          <p:cNvPr id="6" name="2 Título"/>
          <p:cNvSpPr txBox="1">
            <a:spLocks/>
          </p:cNvSpPr>
          <p:nvPr/>
        </p:nvSpPr>
        <p:spPr bwMode="auto">
          <a:xfrm>
            <a:off x="2857500" y="285750"/>
            <a:ext cx="6286500" cy="500063"/>
          </a:xfrm>
          <a:prstGeom prst="rect">
            <a:avLst/>
          </a:prstGeom>
          <a:noFill/>
          <a:ln>
            <a:miter lim="800000"/>
            <a:headEnd/>
            <a:tailEnd/>
          </a:ln>
        </p:spPr>
        <p:txBody>
          <a:bodyPr/>
          <a:lstStyle/>
          <a:p>
            <a:pPr algn="ctr">
              <a:defRPr/>
            </a:pPr>
            <a:r>
              <a:rPr lang="es-ES" sz="2800" b="1" i="1" dirty="0">
                <a:latin typeface="+mj-lt"/>
                <a:ea typeface="+mj-ea"/>
                <a:cs typeface="+mj-cs"/>
              </a:rPr>
              <a:t>Dirección por excepción PASIVA …</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Dirección por excepción: ACTIVA</a:t>
            </a:r>
          </a:p>
        </p:txBody>
      </p:sp>
      <p:sp>
        <p:nvSpPr>
          <p:cNvPr id="7" name="6 Rectángulo"/>
          <p:cNvSpPr/>
          <p:nvPr/>
        </p:nvSpPr>
        <p:spPr>
          <a:xfrm>
            <a:off x="642938" y="1500188"/>
            <a:ext cx="7858125" cy="2071687"/>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CuadroTexto"/>
          <p:cNvSpPr txBox="1"/>
          <p:nvPr/>
        </p:nvSpPr>
        <p:spPr>
          <a:xfrm>
            <a:off x="928688" y="1285875"/>
            <a:ext cx="250507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6">
                    <a:lumMod val="75000"/>
                  </a:schemeClr>
                </a:solidFill>
                <a:latin typeface="+mn-lt"/>
              </a:rPr>
              <a:t>Características  </a:t>
            </a:r>
          </a:p>
        </p:txBody>
      </p:sp>
      <p:sp>
        <p:nvSpPr>
          <p:cNvPr id="43014" name="13 CuadroTexto"/>
          <p:cNvSpPr txBox="1">
            <a:spLocks noChangeArrowheads="1"/>
          </p:cNvSpPr>
          <p:nvPr/>
        </p:nvSpPr>
        <p:spPr bwMode="auto">
          <a:xfrm>
            <a:off x="1000125" y="2000250"/>
            <a:ext cx="7413625" cy="1138238"/>
          </a:xfrm>
          <a:prstGeom prst="rect">
            <a:avLst/>
          </a:prstGeom>
          <a:noFill/>
          <a:ln w="9525">
            <a:noFill/>
            <a:miter lim="800000"/>
            <a:headEnd/>
            <a:tailEnd/>
          </a:ln>
        </p:spPr>
        <p:txBody>
          <a:bodyPr wrap="none" anchor="ctr">
            <a:spAutoFit/>
          </a:bodyPr>
          <a:lstStyle/>
          <a:p>
            <a:pPr marL="581025" indent="-581025">
              <a:spcBef>
                <a:spcPct val="20000"/>
              </a:spcBef>
              <a:buSzPct val="130000"/>
              <a:buFont typeface="Wingdings" pitchFamily="2" charset="2"/>
              <a:buChar char="v"/>
            </a:pPr>
            <a:r>
              <a:rPr lang="es-ES" sz="2000">
                <a:latin typeface="Calibri" pitchFamily="34" charset="0"/>
                <a:cs typeface="Times New Roman" pitchFamily="18" charset="0"/>
              </a:rPr>
              <a:t>Atención dirigida hacia las desviaciones</a:t>
            </a:r>
            <a:r>
              <a:rPr lang="es-ES" sz="2000">
                <a:latin typeface="Calibri" pitchFamily="34" charset="0"/>
              </a:rPr>
              <a:t>.</a:t>
            </a:r>
            <a:endParaRPr lang="es-ES_tradnl" sz="2000">
              <a:latin typeface="Calibri" pitchFamily="34" charset="0"/>
            </a:endParaRPr>
          </a:p>
          <a:p>
            <a:pPr marL="581025" indent="-581025">
              <a:spcBef>
                <a:spcPct val="20000"/>
              </a:spcBef>
              <a:buSzPct val="130000"/>
              <a:buFont typeface="Wingdings" pitchFamily="2" charset="2"/>
              <a:buChar char="v"/>
            </a:pPr>
            <a:r>
              <a:rPr lang="es-ES" sz="2000">
                <a:latin typeface="Calibri" pitchFamily="34" charset="0"/>
                <a:cs typeface="Times New Roman" pitchFamily="18" charset="0"/>
              </a:rPr>
              <a:t>Corrección de problemas cuando se descubren</a:t>
            </a:r>
            <a:r>
              <a:rPr lang="es-ES" sz="2000">
                <a:latin typeface="Calibri" pitchFamily="34" charset="0"/>
              </a:rPr>
              <a:t>.</a:t>
            </a:r>
            <a:endParaRPr lang="es-ES_tradnl" sz="2000">
              <a:latin typeface="Calibri" pitchFamily="34" charset="0"/>
            </a:endParaRPr>
          </a:p>
          <a:p>
            <a:pPr marL="581025" indent="-581025">
              <a:spcBef>
                <a:spcPct val="20000"/>
              </a:spcBef>
              <a:buSzPct val="130000"/>
              <a:buFont typeface="Wingdings" pitchFamily="2" charset="2"/>
              <a:buChar char="v"/>
            </a:pPr>
            <a:r>
              <a:rPr lang="es-ES" sz="2000">
                <a:latin typeface="Calibri" pitchFamily="34" charset="0"/>
                <a:cs typeface="Times New Roman" pitchFamily="18" charset="0"/>
              </a:rPr>
              <a:t>Activa porque actúa durante el proceso, no sólo en el resultado</a:t>
            </a:r>
            <a:r>
              <a:rPr lang="es-ES" sz="2000">
                <a:latin typeface="Calibri" pitchFamily="34" charset="0"/>
              </a:rPr>
              <a:t>.</a:t>
            </a:r>
            <a:endParaRPr lang="es-ES_tradnl" sz="2000">
              <a:latin typeface="Calibri" pitchFamily="34" charset="0"/>
            </a:endParaRPr>
          </a:p>
        </p:txBody>
      </p:sp>
      <p:sp>
        <p:nvSpPr>
          <p:cNvPr id="9" name="8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0" name="9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3857625"/>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928688" y="1000125"/>
            <a:ext cx="287813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44037" name="4 CuadroTexto"/>
          <p:cNvSpPr txBox="1">
            <a:spLocks noChangeArrowheads="1"/>
          </p:cNvSpPr>
          <p:nvPr/>
        </p:nvSpPr>
        <p:spPr bwMode="auto">
          <a:xfrm>
            <a:off x="928688" y="1785938"/>
            <a:ext cx="7143750" cy="3016250"/>
          </a:xfrm>
          <a:prstGeom prst="rect">
            <a:avLst/>
          </a:prstGeom>
          <a:noFill/>
          <a:ln w="9525">
            <a:noFill/>
            <a:miter lim="800000"/>
            <a:headEnd/>
            <a:tailEnd/>
          </a:ln>
        </p:spPr>
        <p:txBody>
          <a:bodyPr anchor="ctr">
            <a:spAutoFit/>
          </a:bodyPr>
          <a:lstStyle/>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Fija estándares</a:t>
            </a:r>
            <a:r>
              <a:rPr lang="es-ES_tradnl" sz="2000" i="1">
                <a:latin typeface="Calibri" pitchFamily="34" charset="0"/>
              </a:rPr>
              <a:t>.</a:t>
            </a:r>
          </a:p>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Vigila hasta que ocurren las desviaciones, luego corrige</a:t>
            </a:r>
            <a:r>
              <a:rPr lang="es-ES_tradnl" sz="2000">
                <a:latin typeface="Calibri" pitchFamily="34" charset="0"/>
              </a:rPr>
              <a:t>.</a:t>
            </a:r>
          </a:p>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Insiste en el cumplimiento de las reglas</a:t>
            </a:r>
            <a:r>
              <a:rPr lang="es-ES_tradnl" sz="2000">
                <a:latin typeface="Calibri" pitchFamily="34" charset="0"/>
              </a:rPr>
              <a:t>.</a:t>
            </a:r>
          </a:p>
          <a:p>
            <a:pPr>
              <a:lnSpc>
                <a:spcPct val="70000"/>
              </a:lnSpc>
              <a:spcBef>
                <a:spcPct val="65000"/>
              </a:spcBef>
              <a:buClr>
                <a:schemeClr val="tx1"/>
              </a:buClr>
              <a:buSzPct val="110000"/>
              <a:buFont typeface="Wingdings" pitchFamily="2" charset="2"/>
              <a:buChar char="Ø"/>
            </a:pPr>
            <a:r>
              <a:rPr lang="es-ES_tradnl" sz="2000">
                <a:latin typeface="Calibri" pitchFamily="34" charset="0"/>
              </a:rPr>
              <a:t>Está atento a las equivocaciones.</a:t>
            </a:r>
          </a:p>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Controla activamente las áreas problemáticas en busca de problemas que estén a punto de ocurrir o que ya hayan ocurrido</a:t>
            </a:r>
            <a:r>
              <a:rPr lang="es-ES_tradnl" sz="2000">
                <a:latin typeface="Calibri" pitchFamily="34" charset="0"/>
              </a:rPr>
              <a:t>.</a:t>
            </a:r>
          </a:p>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Vigila con cuidado las infracciones contra las reglas</a:t>
            </a:r>
            <a:r>
              <a:rPr lang="es-ES_tradnl" sz="2000">
                <a:latin typeface="Calibri" pitchFamily="34" charset="0"/>
              </a:rPr>
              <a:t>.</a:t>
            </a:r>
          </a:p>
          <a:p>
            <a:pPr>
              <a:lnSpc>
                <a:spcPct val="70000"/>
              </a:lnSpc>
              <a:spcBef>
                <a:spcPct val="65000"/>
              </a:spcBef>
              <a:buClr>
                <a:schemeClr val="tx1"/>
              </a:buClr>
              <a:buSzPct val="110000"/>
              <a:buFont typeface="Wingdings" pitchFamily="2" charset="2"/>
              <a:buChar char="Ø"/>
            </a:pPr>
            <a:r>
              <a:rPr lang="es-ES" sz="2000">
                <a:latin typeface="Calibri" pitchFamily="34" charset="0"/>
                <a:cs typeface="Times New Roman" pitchFamily="18" charset="0"/>
              </a:rPr>
              <a:t>Enseña a </a:t>
            </a:r>
            <a:r>
              <a:rPr lang="es-ES_tradnl" sz="2000">
                <a:latin typeface="Calibri" pitchFamily="34" charset="0"/>
                <a:cs typeface="Times New Roman" pitchFamily="18" charset="0"/>
              </a:rPr>
              <a:t>sus colaboradores</a:t>
            </a:r>
            <a:r>
              <a:rPr lang="es-ES" sz="2000">
                <a:latin typeface="Calibri" pitchFamily="34" charset="0"/>
                <a:cs typeface="Times New Roman" pitchFamily="18" charset="0"/>
              </a:rPr>
              <a:t> cómo corregir las equivocaciones</a:t>
            </a:r>
            <a:r>
              <a:rPr lang="es-ES_tradnl" sz="2000">
                <a:latin typeface="Calibri" pitchFamily="34" charset="0"/>
              </a:rPr>
              <a:t>.</a:t>
            </a:r>
          </a:p>
        </p:txBody>
      </p:sp>
      <p:sp>
        <p:nvSpPr>
          <p:cNvPr id="6" name="2 Título"/>
          <p:cNvSpPr txBox="1">
            <a:spLocks/>
          </p:cNvSpPr>
          <p:nvPr/>
        </p:nvSpPr>
        <p:spPr bwMode="auto">
          <a:xfrm>
            <a:off x="2857500" y="285750"/>
            <a:ext cx="6286500" cy="500063"/>
          </a:xfrm>
          <a:prstGeom prst="rect">
            <a:avLst/>
          </a:prstGeom>
          <a:noFill/>
          <a:ln>
            <a:miter lim="800000"/>
            <a:headEnd/>
            <a:tailEnd/>
          </a:ln>
        </p:spPr>
        <p:txBody>
          <a:bodyPr/>
          <a:lstStyle/>
          <a:p>
            <a:pPr algn="ctr">
              <a:defRPr/>
            </a:pPr>
            <a:r>
              <a:rPr lang="es-ES" sz="2800" b="1" i="1" dirty="0">
                <a:latin typeface="+mj-lt"/>
                <a:ea typeface="+mj-ea"/>
                <a:cs typeface="+mj-cs"/>
              </a:rPr>
              <a:t>Dirección por excepción ACTIVA…</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4000500"/>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45061" name="4 CuadroTexto"/>
          <p:cNvSpPr txBox="1">
            <a:spLocks noChangeArrowheads="1"/>
          </p:cNvSpPr>
          <p:nvPr/>
        </p:nvSpPr>
        <p:spPr bwMode="auto">
          <a:xfrm>
            <a:off x="1000125" y="1785938"/>
            <a:ext cx="7215188" cy="2862262"/>
          </a:xfrm>
          <a:prstGeom prst="rect">
            <a:avLst/>
          </a:prstGeom>
          <a:noFill/>
          <a:ln w="9525">
            <a:noFill/>
            <a:miter lim="800000"/>
            <a:headEnd/>
            <a:tailEnd/>
          </a:ln>
        </p:spPr>
        <p:txBody>
          <a:bodyPr anchor="ctr">
            <a:spAutoFit/>
          </a:bodyPr>
          <a:lstStyle/>
          <a:p>
            <a:pPr marL="342900" indent="-342900">
              <a:lnSpc>
                <a:spcPct val="80000"/>
              </a:lnSpc>
              <a:spcBef>
                <a:spcPct val="65000"/>
              </a:spcBef>
              <a:buSzPct val="110000"/>
              <a:buFont typeface="Wingdings" pitchFamily="2" charset="2"/>
              <a:buChar char="ü"/>
            </a:pPr>
            <a:r>
              <a:rPr lang="es-ES_tradnl" sz="2000">
                <a:latin typeface="Calibri" pitchFamily="34" charset="0"/>
                <a:cs typeface="Times New Roman" pitchFamily="18" charset="0"/>
              </a:rPr>
              <a:t>Los colaboradores</a:t>
            </a:r>
            <a:r>
              <a:rPr lang="es-ES" sz="2000">
                <a:latin typeface="Calibri" pitchFamily="34" charset="0"/>
                <a:cs typeface="Times New Roman" pitchFamily="18" charset="0"/>
              </a:rPr>
              <a:t> evitan tomar iniciativas y correr riesgos</a:t>
            </a:r>
            <a:r>
              <a:rPr lang="es-ES_tradnl" sz="2000">
                <a:latin typeface="Calibri" pitchFamily="34" charset="0"/>
              </a:rPr>
              <a:t>.</a:t>
            </a:r>
          </a:p>
          <a:p>
            <a:pPr marL="342900" indent="-342900">
              <a:lnSpc>
                <a:spcPct val="80000"/>
              </a:lnSpc>
              <a:spcBef>
                <a:spcPct val="65000"/>
              </a:spcBef>
              <a:buSzPct val="110000"/>
              <a:buFont typeface="Wingdings" pitchFamily="2" charset="2"/>
              <a:buChar char="ü"/>
            </a:pPr>
            <a:r>
              <a:rPr lang="es-ES_tradnl" sz="2000">
                <a:latin typeface="Calibri" pitchFamily="34" charset="0"/>
                <a:cs typeface="Times New Roman" pitchFamily="18" charset="0"/>
              </a:rPr>
              <a:t>Los colaboradores </a:t>
            </a:r>
            <a:r>
              <a:rPr lang="es-ES" sz="2000">
                <a:latin typeface="Calibri" pitchFamily="34" charset="0"/>
                <a:cs typeface="Times New Roman" pitchFamily="18" charset="0"/>
              </a:rPr>
              <a:t>sólo buscan mantener el equilibrio, mantenerse dentro de los márgenes (estándares)</a:t>
            </a:r>
            <a:r>
              <a:rPr lang="es-ES" sz="2000">
                <a:latin typeface="Calibri" pitchFamily="34" charset="0"/>
              </a:rPr>
              <a:t> </a:t>
            </a:r>
            <a:endParaRPr lang="es-ES_tradnl" sz="2000">
              <a:latin typeface="Calibri" pitchFamily="34" charset="0"/>
            </a:endParaRPr>
          </a:p>
          <a:p>
            <a:pPr marL="342900" indent="-342900">
              <a:lnSpc>
                <a:spcPct val="80000"/>
              </a:lnSpc>
              <a:spcBef>
                <a:spcPct val="65000"/>
              </a:spcBef>
              <a:buSzPct val="110000"/>
              <a:buFont typeface="Wingdings" pitchFamily="2" charset="2"/>
              <a:buChar char="ü"/>
            </a:pPr>
            <a:r>
              <a:rPr lang="es-ES_tradnl" sz="2000">
                <a:latin typeface="Calibri" pitchFamily="34" charset="0"/>
              </a:rPr>
              <a:t> Lleva a rendimientos medios.</a:t>
            </a:r>
          </a:p>
          <a:p>
            <a:pPr marL="342900" indent="-342900">
              <a:lnSpc>
                <a:spcPct val="80000"/>
              </a:lnSpc>
              <a:spcBef>
                <a:spcPct val="65000"/>
              </a:spcBef>
              <a:buSzPct val="110000"/>
              <a:buFont typeface="Wingdings" pitchFamily="2" charset="2"/>
              <a:buChar char="ü"/>
            </a:pPr>
            <a:r>
              <a:rPr lang="es-ES" sz="2000">
                <a:latin typeface="Calibri" pitchFamily="34" charset="0"/>
                <a:cs typeface="Times New Roman" pitchFamily="18" charset="0"/>
              </a:rPr>
              <a:t>En ausencia del </a:t>
            </a:r>
            <a:r>
              <a:rPr lang="es-ES_tradnl" sz="2000">
                <a:latin typeface="Calibri" pitchFamily="34" charset="0"/>
                <a:cs typeface="Times New Roman" pitchFamily="18" charset="0"/>
              </a:rPr>
              <a:t>líder</a:t>
            </a:r>
            <a:r>
              <a:rPr lang="es-ES" sz="2000">
                <a:latin typeface="Calibri" pitchFamily="34" charset="0"/>
                <a:cs typeface="Times New Roman" pitchFamily="18" charset="0"/>
              </a:rPr>
              <a:t>, </a:t>
            </a:r>
            <a:r>
              <a:rPr lang="es-ES_tradnl" sz="2000">
                <a:latin typeface="Calibri" pitchFamily="34" charset="0"/>
                <a:cs typeface="Times New Roman" pitchFamily="18" charset="0"/>
              </a:rPr>
              <a:t>los colaboradores</a:t>
            </a:r>
            <a:r>
              <a:rPr lang="es-ES" sz="2000">
                <a:latin typeface="Calibri" pitchFamily="34" charset="0"/>
                <a:cs typeface="Times New Roman" pitchFamily="18" charset="0"/>
              </a:rPr>
              <a:t> se preguntan: "Y él/ella, ¿qué haría...?" </a:t>
            </a:r>
            <a:endParaRPr lang="es-ES_tradnl" sz="2000">
              <a:latin typeface="Calibri" pitchFamily="34" charset="0"/>
              <a:cs typeface="Times New Roman" pitchFamily="18" charset="0"/>
            </a:endParaRPr>
          </a:p>
          <a:p>
            <a:pPr marL="342900" indent="-342900">
              <a:lnSpc>
                <a:spcPct val="80000"/>
              </a:lnSpc>
              <a:spcBef>
                <a:spcPct val="65000"/>
              </a:spcBef>
              <a:buSzPct val="110000"/>
              <a:buFont typeface="Wingdings" pitchFamily="2" charset="2"/>
              <a:buChar char="ü"/>
            </a:pPr>
            <a:r>
              <a:rPr lang="es-ES_tradnl" sz="2000">
                <a:latin typeface="Calibri" pitchFamily="34" charset="0"/>
                <a:cs typeface="Times New Roman" pitchFamily="18" charset="0"/>
              </a:rPr>
              <a:t>Los colaboradores </a:t>
            </a:r>
            <a:r>
              <a:rPr lang="es-ES" sz="2000">
                <a:latin typeface="Calibri" pitchFamily="34" charset="0"/>
                <a:cs typeface="Times New Roman" pitchFamily="18" charset="0"/>
              </a:rPr>
              <a:t>tratan de contentar </a:t>
            </a:r>
            <a:r>
              <a:rPr lang="es-ES_tradnl" sz="2000">
                <a:latin typeface="Calibri" pitchFamily="34" charset="0"/>
                <a:cs typeface="Times New Roman" pitchFamily="18" charset="0"/>
              </a:rPr>
              <a:t>al líder</a:t>
            </a:r>
            <a:r>
              <a:rPr lang="es-ES" sz="2000">
                <a:latin typeface="Calibri" pitchFamily="34" charset="0"/>
                <a:cs typeface="Times New Roman" pitchFamily="18" charset="0"/>
              </a:rPr>
              <a:t>. Se sienten como si tuvieran que dar "partes". </a:t>
            </a:r>
          </a:p>
        </p:txBody>
      </p:sp>
      <p:sp>
        <p:nvSpPr>
          <p:cNvPr id="6" name="2 Título"/>
          <p:cNvSpPr txBox="1">
            <a:spLocks/>
          </p:cNvSpPr>
          <p:nvPr/>
        </p:nvSpPr>
        <p:spPr bwMode="auto">
          <a:xfrm>
            <a:off x="2857500" y="285750"/>
            <a:ext cx="6286500" cy="500063"/>
          </a:xfrm>
          <a:prstGeom prst="rect">
            <a:avLst/>
          </a:prstGeom>
          <a:noFill/>
          <a:ln>
            <a:miter lim="800000"/>
            <a:headEnd/>
            <a:tailEnd/>
          </a:ln>
        </p:spPr>
        <p:txBody>
          <a:bodyPr/>
          <a:lstStyle/>
          <a:p>
            <a:pPr algn="ctr">
              <a:defRPr/>
            </a:pPr>
            <a:r>
              <a:rPr lang="es-ES" sz="2800" b="1" i="1" dirty="0">
                <a:latin typeface="+mj-lt"/>
                <a:ea typeface="+mj-ea"/>
                <a:cs typeface="+mj-cs"/>
              </a:rPr>
              <a:t>Dirección por excepción ACTIVA…</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714348" y="1214422"/>
            <a:ext cx="7680325" cy="4031873"/>
          </a:xfrm>
          <a:prstGeom prst="rect">
            <a:avLst/>
          </a:prstGeom>
          <a:noFill/>
          <a:ln w="9525">
            <a:noFill/>
            <a:miter lim="800000"/>
            <a:headEnd/>
            <a:tailEnd/>
          </a:ln>
          <a:effectLst/>
        </p:spPr>
        <p:txBody>
          <a:bodyPr>
            <a:spAutoFit/>
          </a:bodyPr>
          <a:lstStyle/>
          <a:p>
            <a:pPr algn="ctr"/>
            <a:r>
              <a:rPr lang="es-ES_tradnl" sz="3200" b="1" dirty="0">
                <a:solidFill>
                  <a:schemeClr val="accent5">
                    <a:lumMod val="75000"/>
                  </a:schemeClr>
                </a:solidFill>
                <a:latin typeface="Calibri" pitchFamily="34" charset="0"/>
              </a:rPr>
              <a:t>Comunicarnos  no es lo mismo que hablar, ni que transmitir información. Tanto “hablar” como “transmitir información” se puede realizar de manera unilateral, mientras que la comunicación exige bilateralidad (dos direcciones), además de una implicación personal (no neutral), y escucha por amabas partes.</a:t>
            </a:r>
            <a:endParaRPr lang="es-ES" sz="3200" b="1" dirty="0">
              <a:solidFill>
                <a:schemeClr val="accent5">
                  <a:lumMod val="75000"/>
                </a:schemeClr>
              </a:solidFill>
              <a:latin typeface="Calibri" pitchFamily="34" charset="0"/>
            </a:endParaRPr>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L.TRC: Dirección por contingencia …</a:t>
            </a:r>
          </a:p>
        </p:txBody>
      </p:sp>
      <p:grpSp>
        <p:nvGrpSpPr>
          <p:cNvPr id="3" name="8 Grupo"/>
          <p:cNvGrpSpPr>
            <a:grpSpLocks/>
          </p:cNvGrpSpPr>
          <p:nvPr/>
        </p:nvGrpSpPr>
        <p:grpSpPr bwMode="auto">
          <a:xfrm>
            <a:off x="1106488" y="1339850"/>
            <a:ext cx="6931025" cy="4662488"/>
            <a:chOff x="1214414" y="547293"/>
            <a:chExt cx="6929486" cy="4662106"/>
          </a:xfrm>
        </p:grpSpPr>
        <p:sp>
          <p:nvSpPr>
            <p:cNvPr id="6" name="5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 name="6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9" name="8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13" name="12 Rectángulo"/>
          <p:cNvSpPr/>
          <p:nvPr/>
        </p:nvSpPr>
        <p:spPr>
          <a:xfrm>
            <a:off x="3892550" y="3863975"/>
            <a:ext cx="715963" cy="142875"/>
          </a:xfrm>
          <a:prstGeom prst="rect">
            <a:avLst/>
          </a:prstGeom>
          <a:solidFill>
            <a:schemeClr val="accent1">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DC</a:t>
            </a:r>
          </a:p>
        </p:txBody>
      </p:sp>
      <p:sp>
        <p:nvSpPr>
          <p:cNvPr id="14" name="13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4" name="17 Grupo"/>
          <p:cNvGrpSpPr>
            <a:grpSpLocks/>
          </p:cNvGrpSpPr>
          <p:nvPr/>
        </p:nvGrpSpPr>
        <p:grpSpPr bwMode="auto">
          <a:xfrm>
            <a:off x="0" y="1000125"/>
            <a:ext cx="9144000" cy="5462588"/>
            <a:chOff x="0" y="1000108"/>
            <a:chExt cx="9144000" cy="5462325"/>
          </a:xfrm>
        </p:grpSpPr>
        <p:sp>
          <p:nvSpPr>
            <p:cNvPr id="16" name="15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7" name="16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18" name="17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19" name="18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20" name="19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21" name="20 CuadroTexto"/>
          <p:cNvSpPr txBox="1"/>
          <p:nvPr/>
        </p:nvSpPr>
        <p:spPr>
          <a:xfrm>
            <a:off x="142875" y="928688"/>
            <a:ext cx="4000500" cy="1570037"/>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“Si obras / no obras como acordamos …, entonces yo te premiaré / castigaré”</a:t>
            </a:r>
          </a:p>
        </p:txBody>
      </p:sp>
      <p:sp>
        <p:nvSpPr>
          <p:cNvPr id="22" name="21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3" name="22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85750" y="642938"/>
            <a:ext cx="8358188" cy="314325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5" name="4 Rectángulo"/>
          <p:cNvSpPr/>
          <p:nvPr/>
        </p:nvSpPr>
        <p:spPr>
          <a:xfrm>
            <a:off x="857250" y="4143375"/>
            <a:ext cx="7858125" cy="207168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1143000" y="3929063"/>
            <a:ext cx="15970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6">
                    <a:lumMod val="75000"/>
                  </a:schemeClr>
                </a:solidFill>
                <a:latin typeface="+mn-lt"/>
              </a:rPr>
              <a:t>Concepto</a:t>
            </a:r>
          </a:p>
        </p:txBody>
      </p:sp>
      <p:sp>
        <p:nvSpPr>
          <p:cNvPr id="47110" name="7 CuadroTexto"/>
          <p:cNvSpPr txBox="1">
            <a:spLocks noChangeArrowheads="1"/>
          </p:cNvSpPr>
          <p:nvPr/>
        </p:nvSpPr>
        <p:spPr bwMode="auto">
          <a:xfrm>
            <a:off x="500063" y="785813"/>
            <a:ext cx="8072437" cy="2862262"/>
          </a:xfrm>
          <a:prstGeom prst="rect">
            <a:avLst/>
          </a:prstGeom>
          <a:noFill/>
          <a:ln w="9525">
            <a:noFill/>
            <a:miter lim="800000"/>
            <a:headEnd/>
            <a:tailEnd/>
          </a:ln>
        </p:spPr>
        <p:txBody>
          <a:bodyPr anchor="ctr">
            <a:spAutoFit/>
          </a:bodyPr>
          <a:lstStyle/>
          <a:p>
            <a:pPr marL="581025" indent="-581025">
              <a:spcBef>
                <a:spcPct val="20000"/>
              </a:spcBef>
              <a:buSzPct val="130000"/>
              <a:buFont typeface="Wingdings" pitchFamily="2" charset="2"/>
              <a:buChar char="ü"/>
            </a:pPr>
            <a:r>
              <a:rPr lang="es-ES_tradnl" sz="2000">
                <a:latin typeface="Calibri" pitchFamily="34" charset="0"/>
              </a:rPr>
              <a:t>Ofrece sugerencias y consejos a cambio de apoyo</a:t>
            </a:r>
          </a:p>
          <a:p>
            <a:pPr marL="581025" indent="-581025">
              <a:spcBef>
                <a:spcPct val="20000"/>
              </a:spcBef>
              <a:buSzPct val="130000"/>
              <a:buFont typeface="Wingdings" pitchFamily="2" charset="2"/>
              <a:buChar char="ü"/>
            </a:pPr>
            <a:r>
              <a:rPr lang="es-ES_tradnl" sz="2000">
                <a:latin typeface="Calibri" pitchFamily="34" charset="0"/>
              </a:rPr>
              <a:t>Controla, hace un seguimiento tanto del proceso como de los resultados obtenidos</a:t>
            </a:r>
          </a:p>
          <a:p>
            <a:pPr marL="581025" indent="-581025">
              <a:spcBef>
                <a:spcPct val="20000"/>
              </a:spcBef>
              <a:buSzPct val="130000"/>
              <a:buFont typeface="Wingdings" pitchFamily="2" charset="2"/>
              <a:buChar char="ü"/>
            </a:pPr>
            <a:r>
              <a:rPr lang="es-ES_tradnl" sz="2000">
                <a:latin typeface="Calibri" pitchFamily="34" charset="0"/>
              </a:rPr>
              <a:t>Elogia/reprende cuando sus colaboradores se lo merecen</a:t>
            </a:r>
          </a:p>
          <a:p>
            <a:pPr marL="581025" indent="-581025">
              <a:spcBef>
                <a:spcPct val="20000"/>
              </a:spcBef>
              <a:buSzPct val="130000"/>
              <a:buFont typeface="Wingdings" pitchFamily="2" charset="2"/>
              <a:buChar char="ü"/>
            </a:pPr>
            <a:r>
              <a:rPr lang="es-ES_tradnl" sz="2000">
                <a:latin typeface="Calibri" pitchFamily="34" charset="0"/>
              </a:rPr>
              <a:t>Presta apoyo a cambio del esfuerzo requerido</a:t>
            </a:r>
          </a:p>
          <a:p>
            <a:pPr marL="581025" indent="-581025">
              <a:spcBef>
                <a:spcPct val="20000"/>
              </a:spcBef>
              <a:buSzPct val="130000"/>
              <a:buFont typeface="Wingdings" pitchFamily="2" charset="2"/>
              <a:buChar char="ü"/>
            </a:pPr>
            <a:r>
              <a:rPr lang="es-ES_tradnl" sz="2000">
                <a:latin typeface="Calibri" pitchFamily="34" charset="0"/>
              </a:rPr>
              <a:t>Se preocupa de proveer los recursos que necesitan sus colaboradores para conseguir sus objetivos</a:t>
            </a:r>
          </a:p>
          <a:p>
            <a:pPr marL="581025" indent="-581025">
              <a:spcBef>
                <a:spcPct val="20000"/>
              </a:spcBef>
              <a:buSzPct val="130000"/>
              <a:buFont typeface="Wingdings" pitchFamily="2" charset="2"/>
              <a:buChar char="ü"/>
            </a:pPr>
            <a:r>
              <a:rPr lang="es-ES_tradnl" sz="2000">
                <a:latin typeface="Calibri" pitchFamily="34" charset="0"/>
              </a:rPr>
              <a:t>Discute y aclara lo que se debe conseguir, quién será el responsable</a:t>
            </a:r>
          </a:p>
        </p:txBody>
      </p:sp>
      <p:sp>
        <p:nvSpPr>
          <p:cNvPr id="47111" name="9 CuadroTexto"/>
          <p:cNvSpPr txBox="1">
            <a:spLocks noChangeArrowheads="1"/>
          </p:cNvSpPr>
          <p:nvPr/>
        </p:nvSpPr>
        <p:spPr bwMode="auto">
          <a:xfrm>
            <a:off x="928688" y="4643438"/>
            <a:ext cx="7715250" cy="1323975"/>
          </a:xfrm>
          <a:prstGeom prst="rect">
            <a:avLst/>
          </a:prstGeom>
          <a:noFill/>
          <a:ln w="9525">
            <a:noFill/>
            <a:miter lim="800000"/>
            <a:headEnd/>
            <a:tailEnd/>
          </a:ln>
        </p:spPr>
        <p:txBody>
          <a:bodyPr anchor="ctr">
            <a:spAutoFit/>
          </a:bodyPr>
          <a:lstStyle/>
          <a:p>
            <a:pPr marL="469900" indent="-469900">
              <a:lnSpc>
                <a:spcPct val="90000"/>
              </a:lnSpc>
              <a:spcBef>
                <a:spcPct val="20000"/>
              </a:spcBef>
              <a:buSzPct val="110000"/>
              <a:buFont typeface="Wingdings" pitchFamily="2" charset="2"/>
              <a:buChar char="v"/>
            </a:pPr>
            <a:r>
              <a:rPr lang="es-ES_tradnl" sz="2000">
                <a:latin typeface="Calibri" pitchFamily="34" charset="0"/>
              </a:rPr>
              <a:t>Establece recompensas a cambio del esfuerzo realizado según los grados de rendimiento previamente acordados.</a:t>
            </a:r>
          </a:p>
          <a:p>
            <a:pPr marL="469900" indent="-469900">
              <a:lnSpc>
                <a:spcPct val="90000"/>
              </a:lnSpc>
              <a:spcBef>
                <a:spcPct val="20000"/>
              </a:spcBef>
              <a:buSzPct val="110000"/>
              <a:buFont typeface="Wingdings" pitchFamily="2" charset="2"/>
              <a:buChar char="v"/>
            </a:pPr>
            <a:r>
              <a:rPr lang="es-ES_tradnl" sz="2000">
                <a:latin typeface="Calibri" pitchFamily="34" charset="0"/>
              </a:rPr>
              <a:t>Expone de forma clara lo que espera de sus colaboradores.</a:t>
            </a:r>
          </a:p>
          <a:p>
            <a:pPr marL="469900" indent="-469900">
              <a:lnSpc>
                <a:spcPct val="90000"/>
              </a:lnSpc>
              <a:spcBef>
                <a:spcPct val="20000"/>
              </a:spcBef>
              <a:buSzPct val="110000"/>
              <a:buFont typeface="Wingdings" pitchFamily="2" charset="2"/>
              <a:buChar char="v"/>
            </a:pPr>
            <a:r>
              <a:rPr lang="es-ES_tradnl" sz="2000">
                <a:latin typeface="Calibri" pitchFamily="34" charset="0"/>
              </a:rPr>
              <a:t>Busca acuerdos e intercambios con sus colaboradores.</a:t>
            </a:r>
          </a:p>
        </p:txBody>
      </p:sp>
      <p:sp>
        <p:nvSpPr>
          <p:cNvPr id="8" name="2 Título"/>
          <p:cNvSpPr txBox="1">
            <a:spLocks/>
          </p:cNvSpPr>
          <p:nvPr/>
        </p:nvSpPr>
        <p:spPr bwMode="auto">
          <a:xfrm>
            <a:off x="1801813" y="-11113"/>
            <a:ext cx="7342187" cy="439738"/>
          </a:xfrm>
          <a:prstGeom prst="rect">
            <a:avLst/>
          </a:prstGeom>
          <a:noFill/>
          <a:ln>
            <a:miter lim="800000"/>
            <a:headEnd/>
            <a:tailEnd/>
          </a:ln>
        </p:spPr>
        <p:txBody>
          <a:bodyPr/>
          <a:lstStyle/>
          <a:p>
            <a:pPr algn="ctr">
              <a:defRPr/>
            </a:pPr>
            <a:r>
              <a:rPr lang="es-ES" sz="2800" b="1" dirty="0">
                <a:latin typeface="+mj-lt"/>
                <a:ea typeface="+mj-ea"/>
                <a:cs typeface="+mj-cs"/>
              </a:rPr>
              <a:t>L.TRC: Dirección por contingencia </a:t>
            </a:r>
            <a:r>
              <a:rPr lang="es-ES" sz="4400" dirty="0">
                <a:latin typeface="+mj-lt"/>
                <a:ea typeface="+mj-ea"/>
                <a:cs typeface="+mj-cs"/>
              </a:rPr>
              <a:t>…</a:t>
            </a:r>
          </a:p>
        </p:txBody>
      </p:sp>
      <p:sp>
        <p:nvSpPr>
          <p:cNvPr id="9" name="8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0" name="9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4572000"/>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928688" y="1000125"/>
            <a:ext cx="287813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48133" name="4 CuadroTexto"/>
          <p:cNvSpPr txBox="1">
            <a:spLocks noChangeArrowheads="1"/>
          </p:cNvSpPr>
          <p:nvPr/>
        </p:nvSpPr>
        <p:spPr bwMode="auto">
          <a:xfrm>
            <a:off x="1000125" y="1785938"/>
            <a:ext cx="7143750" cy="3786187"/>
          </a:xfrm>
          <a:prstGeom prst="rect">
            <a:avLst/>
          </a:prstGeom>
          <a:noFill/>
          <a:ln w="9525">
            <a:noFill/>
            <a:miter lim="800000"/>
            <a:headEnd/>
            <a:tailEnd/>
          </a:ln>
        </p:spPr>
        <p:txBody>
          <a:bodyPr anchor="ctr">
            <a:spAutoFit/>
          </a:bodyPr>
          <a:lstStyle/>
          <a:p>
            <a:pPr marL="342900" indent="-342900">
              <a:lnSpc>
                <a:spcPct val="85000"/>
              </a:lnSpc>
              <a:spcBef>
                <a:spcPct val="30000"/>
              </a:spcBef>
              <a:buSzPct val="110000"/>
              <a:buFont typeface="Wingdings" pitchFamily="2" charset="2"/>
              <a:buChar char="Ø"/>
            </a:pPr>
            <a:r>
              <a:rPr lang="es-ES_tradnl" sz="2000">
                <a:latin typeface="Calibri" pitchFamily="34" charset="0"/>
              </a:rPr>
              <a:t>Ofrece sugerencias o consulta.</a:t>
            </a:r>
          </a:p>
          <a:p>
            <a:pPr marL="342900" indent="-342900">
              <a:lnSpc>
                <a:spcPct val="85000"/>
              </a:lnSpc>
              <a:spcBef>
                <a:spcPct val="30000"/>
              </a:spcBef>
              <a:buSzPct val="110000"/>
              <a:buFont typeface="Wingdings" pitchFamily="2" charset="2"/>
              <a:buChar char="Ø"/>
            </a:pPr>
            <a:r>
              <a:rPr lang="es-ES_tradnl" sz="2000">
                <a:latin typeface="Calibri" pitchFamily="34" charset="0"/>
              </a:rPr>
              <a:t>Controla, hace un seguimiento del proceso y de los resultados obtenidos. Vigila que los términos del mismo se cumplan.</a:t>
            </a:r>
          </a:p>
          <a:p>
            <a:pPr marL="342900" indent="-342900">
              <a:lnSpc>
                <a:spcPct val="85000"/>
              </a:lnSpc>
              <a:spcBef>
                <a:spcPct val="30000"/>
              </a:spcBef>
              <a:buSzPct val="110000"/>
              <a:buFont typeface="Wingdings" pitchFamily="2" charset="2"/>
              <a:buChar char="Ø"/>
            </a:pPr>
            <a:r>
              <a:rPr lang="es-ES_tradnl" sz="2000">
                <a:latin typeface="Calibri" pitchFamily="34" charset="0"/>
              </a:rPr>
              <a:t>Proporciona datos del pasado (feedback): “Esto va bien, esto va mal ...”</a:t>
            </a:r>
          </a:p>
          <a:p>
            <a:pPr marL="342900" indent="-342900">
              <a:lnSpc>
                <a:spcPct val="85000"/>
              </a:lnSpc>
              <a:spcBef>
                <a:spcPct val="30000"/>
              </a:spcBef>
              <a:buSzPct val="110000"/>
              <a:buFont typeface="Wingdings" pitchFamily="2" charset="2"/>
              <a:buChar char="Ø"/>
            </a:pPr>
            <a:r>
              <a:rPr lang="es-ES_tradnl" sz="2000">
                <a:latin typeface="Calibri" pitchFamily="34" charset="0"/>
              </a:rPr>
              <a:t>Elogia / reprende cuando se lo merecen.</a:t>
            </a:r>
          </a:p>
          <a:p>
            <a:pPr marL="342900" indent="-342900">
              <a:lnSpc>
                <a:spcPct val="85000"/>
              </a:lnSpc>
              <a:spcBef>
                <a:spcPct val="30000"/>
              </a:spcBef>
              <a:buSzPct val="110000"/>
              <a:buFont typeface="Wingdings" pitchFamily="2" charset="2"/>
              <a:buChar char="Ø"/>
            </a:pPr>
            <a:r>
              <a:rPr lang="es-ES_tradnl" sz="2000">
                <a:latin typeface="Calibri" pitchFamily="34" charset="0"/>
              </a:rPr>
              <a:t>Discute y aclara lo que se debe conseguir, quién será el responsable. Obtiene acuerdos para la consecución de los objetivos.</a:t>
            </a:r>
          </a:p>
          <a:p>
            <a:pPr marL="342900" indent="-342900">
              <a:lnSpc>
                <a:spcPct val="85000"/>
              </a:lnSpc>
              <a:spcBef>
                <a:spcPct val="30000"/>
              </a:spcBef>
              <a:buSzPct val="110000"/>
              <a:buFont typeface="Wingdings" pitchFamily="2" charset="2"/>
              <a:buChar char="Ø"/>
            </a:pPr>
            <a:r>
              <a:rPr lang="es-ES_tradnl" sz="2000">
                <a:latin typeface="Calibri" pitchFamily="34" charset="0"/>
              </a:rPr>
              <a:t>Presta su apoyo a cambio del esfuerzo requerido.</a:t>
            </a:r>
          </a:p>
          <a:p>
            <a:pPr marL="342900" indent="-342900">
              <a:lnSpc>
                <a:spcPct val="85000"/>
              </a:lnSpc>
              <a:spcBef>
                <a:spcPct val="30000"/>
              </a:spcBef>
              <a:buSzPct val="110000"/>
              <a:buFont typeface="Wingdings" pitchFamily="2" charset="2"/>
              <a:buChar char="Ø"/>
            </a:pPr>
            <a:r>
              <a:rPr lang="es-ES" sz="2000">
                <a:latin typeface="Calibri" pitchFamily="34" charset="0"/>
              </a:rPr>
              <a:t>Se preocupa por proveer los recursos que necesitan </a:t>
            </a:r>
            <a:r>
              <a:rPr lang="es-ES_tradnl" sz="2000">
                <a:latin typeface="Calibri" pitchFamily="34" charset="0"/>
              </a:rPr>
              <a:t>los colaboradores</a:t>
            </a:r>
            <a:r>
              <a:rPr lang="es-ES" sz="2000">
                <a:latin typeface="Calibri" pitchFamily="34" charset="0"/>
              </a:rPr>
              <a:t> para conseguir sus objetivos.</a:t>
            </a:r>
          </a:p>
        </p:txBody>
      </p:sp>
      <p:sp>
        <p:nvSpPr>
          <p:cNvPr id="6" name="2 Título"/>
          <p:cNvSpPr txBox="1">
            <a:spLocks/>
          </p:cNvSpPr>
          <p:nvPr/>
        </p:nvSpPr>
        <p:spPr bwMode="auto">
          <a:xfrm>
            <a:off x="1801813" y="-11113"/>
            <a:ext cx="7342187" cy="439738"/>
          </a:xfrm>
          <a:prstGeom prst="rect">
            <a:avLst/>
          </a:prstGeom>
          <a:noFill/>
          <a:ln>
            <a:miter lim="800000"/>
            <a:headEnd/>
            <a:tailEnd/>
          </a:ln>
        </p:spPr>
        <p:txBody>
          <a:bodyPr/>
          <a:lstStyle/>
          <a:p>
            <a:pPr algn="ctr">
              <a:defRPr/>
            </a:pPr>
            <a:r>
              <a:rPr lang="es-ES" sz="2800" b="1" dirty="0">
                <a:latin typeface="+mj-lt"/>
                <a:ea typeface="+mj-ea"/>
                <a:cs typeface="+mj-cs"/>
              </a:rPr>
              <a:t>L.TRC: Dirección por contingencia </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2786062"/>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49157" name="4 CuadroTexto"/>
          <p:cNvSpPr txBox="1">
            <a:spLocks noChangeArrowheads="1"/>
          </p:cNvSpPr>
          <p:nvPr/>
        </p:nvSpPr>
        <p:spPr bwMode="auto">
          <a:xfrm>
            <a:off x="1000125" y="1785938"/>
            <a:ext cx="7358063" cy="1677987"/>
          </a:xfrm>
          <a:prstGeom prst="rect">
            <a:avLst/>
          </a:prstGeom>
          <a:noFill/>
          <a:ln w="9525">
            <a:noFill/>
            <a:miter lim="800000"/>
            <a:headEnd/>
            <a:tailEnd/>
          </a:ln>
        </p:spPr>
        <p:txBody>
          <a:bodyPr anchor="ctr">
            <a:spAutoFit/>
          </a:bodyPr>
          <a:lstStyle/>
          <a:p>
            <a:pPr marL="342900" indent="-342900">
              <a:lnSpc>
                <a:spcPct val="85000"/>
              </a:lnSpc>
              <a:spcBef>
                <a:spcPct val="30000"/>
              </a:spcBef>
              <a:buSzPct val="110000"/>
              <a:buFont typeface="Wingdings" pitchFamily="2" charset="2"/>
              <a:buChar char="ü"/>
            </a:pPr>
            <a:r>
              <a:rPr lang="es-ES" sz="2000">
                <a:latin typeface="Arial Unicode MS" pitchFamily="34" charset="-128"/>
                <a:ea typeface="Arial Unicode MS" pitchFamily="34" charset="-128"/>
                <a:cs typeface="Arial Unicode MS" pitchFamily="34" charset="-128"/>
              </a:rPr>
              <a:t>Consigue los objetivos propuestos, que no es poco, pero no va más allá.</a:t>
            </a:r>
            <a:endParaRPr lang="es-ES_tradnl" sz="2000">
              <a:latin typeface="Arial Unicode MS" pitchFamily="34" charset="-128"/>
              <a:ea typeface="Arial Unicode MS" pitchFamily="34" charset="-128"/>
              <a:cs typeface="Arial Unicode MS" pitchFamily="34" charset="-128"/>
            </a:endParaRPr>
          </a:p>
          <a:p>
            <a:pPr marL="342900" indent="-342900">
              <a:lnSpc>
                <a:spcPct val="85000"/>
              </a:lnSpc>
              <a:spcBef>
                <a:spcPct val="30000"/>
              </a:spcBef>
              <a:buSzPct val="110000"/>
              <a:buFont typeface="Wingdings" pitchFamily="2" charset="2"/>
              <a:buChar char="ü"/>
            </a:pPr>
            <a:r>
              <a:rPr lang="es-ES" sz="2000">
                <a:latin typeface="Calibri" pitchFamily="34" charset="0"/>
              </a:rPr>
              <a:t>Hay personas con las que no funciona. </a:t>
            </a:r>
            <a:endParaRPr lang="es-ES_tradnl" sz="2000">
              <a:latin typeface="Calibri" pitchFamily="34" charset="0"/>
            </a:endParaRPr>
          </a:p>
          <a:p>
            <a:pPr marL="342900" indent="-342900">
              <a:lnSpc>
                <a:spcPct val="85000"/>
              </a:lnSpc>
              <a:spcBef>
                <a:spcPct val="30000"/>
              </a:spcBef>
              <a:buSzPct val="110000"/>
              <a:buFont typeface="Wingdings" pitchFamily="2" charset="2"/>
              <a:buChar char="ü"/>
            </a:pPr>
            <a:r>
              <a:rPr lang="es-ES" sz="2000">
                <a:latin typeface="Calibri" pitchFamily="34" charset="0"/>
              </a:rPr>
              <a:t>¿Qué ocurre cuando ya no hay recompensa o ésta no es atractiva? </a:t>
            </a:r>
            <a:endParaRPr lang="es-ES_tradnl" sz="2000">
              <a:latin typeface="Calibri" pitchFamily="34" charset="0"/>
            </a:endParaRPr>
          </a:p>
          <a:p>
            <a:pPr marL="342900" indent="-342900">
              <a:lnSpc>
                <a:spcPct val="85000"/>
              </a:lnSpc>
              <a:spcBef>
                <a:spcPct val="30000"/>
              </a:spcBef>
              <a:buSzPct val="110000"/>
              <a:buFont typeface="Wingdings" pitchFamily="2" charset="2"/>
              <a:buChar char="ü"/>
            </a:pPr>
            <a:r>
              <a:rPr lang="es-ES" sz="2000">
                <a:latin typeface="Calibri" pitchFamily="34" charset="0"/>
              </a:rPr>
              <a:t>Agravios comparativos, ...</a:t>
            </a:r>
          </a:p>
        </p:txBody>
      </p:sp>
      <p:sp>
        <p:nvSpPr>
          <p:cNvPr id="6" name="2 Título"/>
          <p:cNvSpPr txBox="1">
            <a:spLocks/>
          </p:cNvSpPr>
          <p:nvPr/>
        </p:nvSpPr>
        <p:spPr bwMode="auto">
          <a:xfrm>
            <a:off x="1801813" y="-11113"/>
            <a:ext cx="7342187" cy="439738"/>
          </a:xfrm>
          <a:prstGeom prst="rect">
            <a:avLst/>
          </a:prstGeom>
          <a:noFill/>
          <a:ln>
            <a:miter lim="800000"/>
            <a:headEnd/>
            <a:tailEnd/>
          </a:ln>
        </p:spPr>
        <p:txBody>
          <a:bodyPr/>
          <a:lstStyle/>
          <a:p>
            <a:pPr algn="ctr">
              <a:defRPr/>
            </a:pPr>
            <a:r>
              <a:rPr lang="es-ES" sz="2800" b="1" dirty="0">
                <a:latin typeface="+mj-lt"/>
                <a:ea typeface="+mj-ea"/>
                <a:cs typeface="+mj-cs"/>
              </a:rPr>
              <a:t>L.TRC: Dirección por contingencia </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468313" y="2357438"/>
            <a:ext cx="4103687" cy="571500"/>
          </a:xfrm>
          <a:prstGeom prst="rect">
            <a:avLst/>
          </a:prstGeom>
          <a:solidFill>
            <a:schemeClr val="accent5">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s-ES" sz="2400" dirty="0">
              <a:solidFill>
                <a:schemeClr val="tx1"/>
              </a:solidFill>
            </a:endParaRPr>
          </a:p>
        </p:txBody>
      </p:sp>
      <p:sp>
        <p:nvSpPr>
          <p:cNvPr id="8" name="7 Rectángulo"/>
          <p:cNvSpPr/>
          <p:nvPr/>
        </p:nvSpPr>
        <p:spPr>
          <a:xfrm>
            <a:off x="468313" y="857250"/>
            <a:ext cx="2500312" cy="571500"/>
          </a:xfrm>
          <a:prstGeom prst="rect">
            <a:avLst/>
          </a:prstGeom>
          <a:solidFill>
            <a:schemeClr val="accent5">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s-ES" sz="2400" dirty="0">
              <a:solidFill>
                <a:schemeClr val="tx1"/>
              </a:solidFill>
            </a:endParaRPr>
          </a:p>
        </p:txBody>
      </p:sp>
      <p:sp>
        <p:nvSpPr>
          <p:cNvPr id="50181" name="2 Título"/>
          <p:cNvSpPr>
            <a:spLocks noGrp="1"/>
          </p:cNvSpPr>
          <p:nvPr>
            <p:ph type="title"/>
          </p:nvPr>
        </p:nvSpPr>
        <p:spPr bwMode="auto">
          <a:xfrm>
            <a:off x="1357313" y="0"/>
            <a:ext cx="7340600"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z="2800" smtClean="0"/>
              <a:t>Resumen crítico No Liderazgo/L. Transaccional</a:t>
            </a:r>
          </a:p>
        </p:txBody>
      </p:sp>
      <p:sp>
        <p:nvSpPr>
          <p:cNvPr id="50182" name="3 CuadroTexto"/>
          <p:cNvSpPr txBox="1">
            <a:spLocks noChangeArrowheads="1"/>
          </p:cNvSpPr>
          <p:nvPr/>
        </p:nvSpPr>
        <p:spPr bwMode="auto">
          <a:xfrm>
            <a:off x="706438" y="928688"/>
            <a:ext cx="2151062" cy="461962"/>
          </a:xfrm>
          <a:prstGeom prst="rect">
            <a:avLst/>
          </a:prstGeom>
          <a:noFill/>
          <a:ln w="9525">
            <a:noFill/>
            <a:miter lim="800000"/>
            <a:headEnd/>
            <a:tailEnd/>
          </a:ln>
        </p:spPr>
        <p:txBody>
          <a:bodyPr anchor="ctr">
            <a:spAutoFit/>
          </a:bodyPr>
          <a:lstStyle/>
          <a:p>
            <a:r>
              <a:rPr lang="es-ES" sz="2400" b="1">
                <a:solidFill>
                  <a:schemeClr val="bg1"/>
                </a:solidFill>
                <a:latin typeface="Calibri" pitchFamily="34" charset="0"/>
              </a:rPr>
              <a:t>NO LIDERAZGO</a:t>
            </a:r>
          </a:p>
        </p:txBody>
      </p:sp>
      <p:sp>
        <p:nvSpPr>
          <p:cNvPr id="50183" name="4 CuadroTexto"/>
          <p:cNvSpPr txBox="1">
            <a:spLocks noChangeArrowheads="1"/>
          </p:cNvSpPr>
          <p:nvPr/>
        </p:nvSpPr>
        <p:spPr bwMode="auto">
          <a:xfrm>
            <a:off x="546100" y="2428875"/>
            <a:ext cx="3883025" cy="461963"/>
          </a:xfrm>
          <a:prstGeom prst="rect">
            <a:avLst/>
          </a:prstGeom>
          <a:noFill/>
          <a:ln w="9525">
            <a:noFill/>
            <a:miter lim="800000"/>
            <a:headEnd/>
            <a:tailEnd/>
          </a:ln>
        </p:spPr>
        <p:txBody>
          <a:bodyPr anchor="ctr">
            <a:spAutoFit/>
          </a:bodyPr>
          <a:lstStyle/>
          <a:p>
            <a:r>
              <a:rPr lang="es-ES" sz="2400" b="1">
                <a:solidFill>
                  <a:schemeClr val="bg1"/>
                </a:solidFill>
                <a:latin typeface="Calibri" pitchFamily="34" charset="0"/>
              </a:rPr>
              <a:t>LIDERAZGO TRANSACCIONAL</a:t>
            </a:r>
          </a:p>
        </p:txBody>
      </p:sp>
      <p:sp>
        <p:nvSpPr>
          <p:cNvPr id="50184" name="8 CuadroTexto"/>
          <p:cNvSpPr txBox="1">
            <a:spLocks noChangeArrowheads="1"/>
          </p:cNvSpPr>
          <p:nvPr/>
        </p:nvSpPr>
        <p:spPr bwMode="auto">
          <a:xfrm>
            <a:off x="785813" y="1571625"/>
            <a:ext cx="8072437" cy="615950"/>
          </a:xfrm>
          <a:prstGeom prst="rect">
            <a:avLst/>
          </a:prstGeom>
          <a:noFill/>
          <a:ln w="9525">
            <a:noFill/>
            <a:miter lim="800000"/>
            <a:headEnd/>
            <a:tailEnd/>
          </a:ln>
        </p:spPr>
        <p:txBody>
          <a:bodyPr anchor="ctr">
            <a:spAutoFit/>
          </a:bodyPr>
          <a:lstStyle/>
          <a:p>
            <a:pPr>
              <a:lnSpc>
                <a:spcPct val="85000"/>
              </a:lnSpc>
              <a:spcBef>
                <a:spcPct val="30000"/>
              </a:spcBef>
              <a:buClr>
                <a:schemeClr val="tx1"/>
              </a:buClr>
              <a:buSzPct val="110000"/>
            </a:pPr>
            <a:r>
              <a:rPr lang="es-ES_tradnl" sz="2000">
                <a:latin typeface="Calibri" pitchFamily="34" charset="0"/>
                <a:cs typeface="Times New Roman" pitchFamily="18" charset="0"/>
              </a:rPr>
              <a:t>E</a:t>
            </a:r>
            <a:r>
              <a:rPr lang="es-ES" sz="2000">
                <a:latin typeface="Calibri" pitchFamily="34" charset="0"/>
                <a:cs typeface="Times New Roman" pitchFamily="18" charset="0"/>
              </a:rPr>
              <a:t>s un estilo improductivo de liderazgo; es, como su nombre indica, un no-liderazgo. No es una delegación eficaz</a:t>
            </a:r>
            <a:r>
              <a:rPr lang="es-ES_tradnl" sz="2000">
                <a:latin typeface="Calibri" pitchFamily="34" charset="0"/>
              </a:rPr>
              <a:t>.</a:t>
            </a:r>
          </a:p>
        </p:txBody>
      </p:sp>
      <p:sp>
        <p:nvSpPr>
          <p:cNvPr id="10" name="9 CuadroTexto"/>
          <p:cNvSpPr txBox="1"/>
          <p:nvPr/>
        </p:nvSpPr>
        <p:spPr>
          <a:xfrm>
            <a:off x="755650" y="3071813"/>
            <a:ext cx="8102600" cy="3354387"/>
          </a:xfrm>
          <a:prstGeom prst="rect">
            <a:avLst/>
          </a:prstGeom>
          <a:noFill/>
        </p:spPr>
        <p:txBody>
          <a:bodyPr anchor="ctr">
            <a:spAutoFit/>
          </a:bodyPr>
          <a:lstStyle/>
          <a:p>
            <a:pPr marL="342900" indent="-342900" eaLnBrk="0" fontAlgn="auto" hangingPunct="0">
              <a:spcBef>
                <a:spcPct val="30000"/>
              </a:spcBef>
              <a:spcAft>
                <a:spcPts val="0"/>
              </a:spcAft>
              <a:buSzPct val="110000"/>
              <a:buFont typeface="Arial" pitchFamily="34" charset="0"/>
              <a:buChar char="•"/>
              <a:defRPr/>
            </a:pPr>
            <a:r>
              <a:rPr lang="es-ES_tradnl" sz="2000" b="1" dirty="0">
                <a:solidFill>
                  <a:schemeClr val="accent5">
                    <a:lumMod val="50000"/>
                  </a:schemeClr>
                </a:solidFill>
                <a:latin typeface="+mn-lt"/>
                <a:cs typeface="Times New Roman" charset="0"/>
              </a:rPr>
              <a:t>Dirección por Excepción Pasiva</a:t>
            </a:r>
            <a:r>
              <a:rPr lang="es-ES_tradnl" sz="2000" b="1" dirty="0">
                <a:solidFill>
                  <a:schemeClr val="accent5">
                    <a:lumMod val="50000"/>
                  </a:schemeClr>
                </a:solidFill>
                <a:latin typeface="+mn-lt"/>
              </a:rPr>
              <a:t>. </a:t>
            </a:r>
            <a:r>
              <a:rPr lang="es-ES" sz="2000" dirty="0">
                <a:latin typeface="+mn-lt"/>
                <a:cs typeface="Arial" charset="0"/>
              </a:rPr>
              <a:t>Sólo será eficaz cuando trate de corregir un error. No produce ni rendimientos extraordinarios, ni satisfacción, ni motivación, ni esfuerzos adicionales.</a:t>
            </a:r>
            <a:endParaRPr lang="es-ES" sz="2000" dirty="0">
              <a:latin typeface="+mn-lt"/>
            </a:endParaRPr>
          </a:p>
          <a:p>
            <a:pPr marL="342900" indent="-342900" eaLnBrk="0" fontAlgn="auto" hangingPunct="0">
              <a:spcBef>
                <a:spcPct val="30000"/>
              </a:spcBef>
              <a:spcAft>
                <a:spcPts val="0"/>
              </a:spcAft>
              <a:buSzPct val="110000"/>
              <a:buFont typeface="Arial" pitchFamily="34" charset="0"/>
              <a:buChar char="•"/>
              <a:defRPr/>
            </a:pPr>
            <a:r>
              <a:rPr lang="es-ES_tradnl" sz="2000" b="1" dirty="0">
                <a:solidFill>
                  <a:schemeClr val="accent5">
                    <a:lumMod val="50000"/>
                  </a:schemeClr>
                </a:solidFill>
                <a:latin typeface="+mn-lt"/>
              </a:rPr>
              <a:t>Dirección por Excepción Activa. </a:t>
            </a:r>
            <a:r>
              <a:rPr lang="es-ES" sz="2000" dirty="0">
                <a:latin typeface="+mn-lt"/>
                <a:cs typeface="Arial" charset="0"/>
              </a:rPr>
              <a:t>Puede resultar eficaz en algunos casos (por ejemplo, cuando no se pueden tolerar los defectos graves), pero si no se complementa con otros estilos es potencialmente ineficaz.</a:t>
            </a:r>
            <a:endParaRPr lang="es-ES_tradnl" sz="2000" dirty="0">
              <a:latin typeface="+mn-lt"/>
              <a:cs typeface="Arial" charset="0"/>
            </a:endParaRPr>
          </a:p>
          <a:p>
            <a:pPr marL="342900" indent="-342900" eaLnBrk="0" fontAlgn="auto" hangingPunct="0">
              <a:spcBef>
                <a:spcPct val="30000"/>
              </a:spcBef>
              <a:spcAft>
                <a:spcPts val="0"/>
              </a:spcAft>
              <a:buSzPct val="110000"/>
              <a:buFont typeface="Arial" pitchFamily="34" charset="0"/>
              <a:buChar char="•"/>
              <a:defRPr/>
            </a:pPr>
            <a:r>
              <a:rPr lang="es-ES_tradnl" sz="2000" b="1" dirty="0">
                <a:solidFill>
                  <a:schemeClr val="accent5">
                    <a:lumMod val="50000"/>
                  </a:schemeClr>
                </a:solidFill>
                <a:latin typeface="+mn-lt"/>
                <a:cs typeface="Arial" charset="0"/>
              </a:rPr>
              <a:t>Dirección por Contingencia. </a:t>
            </a:r>
            <a:r>
              <a:rPr lang="es-ES" sz="2000" dirty="0">
                <a:latin typeface="+mn-lt"/>
                <a:cs typeface="Arial" charset="0"/>
              </a:rPr>
              <a:t>Es la "base general" sobre la que se podrán construir otras formas más positivas de liderazgo. Incluso puede tener rasgos transformacionales si el intercambio desarrolla al </a:t>
            </a:r>
            <a:r>
              <a:rPr lang="es-ES_tradnl" sz="2000" dirty="0">
                <a:latin typeface="+mn-lt"/>
                <a:cs typeface="Arial" charset="0"/>
              </a:rPr>
              <a:t>líder y a los colaboradores</a:t>
            </a:r>
            <a:r>
              <a:rPr lang="es-ES" sz="2000" dirty="0">
                <a:latin typeface="+mn-lt"/>
                <a:cs typeface="Arial" charset="0"/>
              </a:rPr>
              <a:t>.</a:t>
            </a:r>
            <a:endParaRPr lang="es-ES" sz="2000" dirty="0">
              <a:latin typeface="+mn-lt"/>
            </a:endParaRPr>
          </a:p>
        </p:txBody>
      </p:sp>
      <p:sp>
        <p:nvSpPr>
          <p:cNvPr id="12" name="11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3" name="12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2 Título"/>
          <p:cNvSpPr>
            <a:spLocks noGrp="1"/>
          </p:cNvSpPr>
          <p:nvPr>
            <p:ph type="title"/>
          </p:nvPr>
        </p:nvSpPr>
        <p:spPr bwMode="auto">
          <a:xfrm>
            <a:off x="1428750" y="0"/>
            <a:ext cx="7269163"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de Liderazgo TRANSFORMACIONAL</a:t>
            </a:r>
          </a:p>
        </p:txBody>
      </p:sp>
      <p:sp>
        <p:nvSpPr>
          <p:cNvPr id="17" name="16 CuadroTexto"/>
          <p:cNvSpPr txBox="1"/>
          <p:nvPr/>
        </p:nvSpPr>
        <p:spPr>
          <a:xfrm>
            <a:off x="228600" y="1000125"/>
            <a:ext cx="8686800" cy="5151438"/>
          </a:xfrm>
          <a:prstGeom prst="rect">
            <a:avLst/>
          </a:prstGeom>
          <a:solidFill>
            <a:schemeClr val="bg1">
              <a:lumMod val="85000"/>
            </a:schemeClr>
          </a:solidFill>
        </p:spPr>
        <p:txBody>
          <a:bodyPr anchor="ctr">
            <a:spAutoFit/>
          </a:bodyPr>
          <a:lstStyle/>
          <a:p>
            <a:pPr marL="579438" indent="-579438" algn="ctr" fontAlgn="auto">
              <a:lnSpc>
                <a:spcPct val="110000"/>
              </a:lnSpc>
              <a:spcBef>
                <a:spcPct val="40000"/>
              </a:spcBef>
              <a:spcAft>
                <a:spcPts val="0"/>
              </a:spcAft>
              <a:buClr>
                <a:schemeClr val="tx1"/>
              </a:buClr>
              <a:buSzPct val="110000"/>
              <a:buFont typeface="Wingdings" pitchFamily="2" charset="2"/>
              <a:buChar char="v"/>
              <a:defRPr/>
            </a:pPr>
            <a:r>
              <a:rPr lang="es-ES_tradnl" sz="2400" dirty="0">
                <a:latin typeface="+mn-lt"/>
              </a:rPr>
              <a:t>B. Bass, tras numerosos estudios e investigaciones, logra aislar cuatro rasgos que definen el liderazgo transformacional.</a:t>
            </a:r>
          </a:p>
          <a:p>
            <a:pPr marL="579438" indent="-579438" algn="ctr" fontAlgn="auto">
              <a:lnSpc>
                <a:spcPct val="110000"/>
              </a:lnSpc>
              <a:spcBef>
                <a:spcPct val="40000"/>
              </a:spcBef>
              <a:spcAft>
                <a:spcPts val="0"/>
              </a:spcAft>
              <a:buClr>
                <a:schemeClr val="tx1"/>
              </a:buClr>
              <a:buSzPct val="110000"/>
              <a:buFont typeface="Wingdings" pitchFamily="2" charset="2"/>
              <a:buChar char="v"/>
              <a:defRPr/>
            </a:pPr>
            <a:endParaRPr lang="es-ES_tradnl" sz="2400" dirty="0">
              <a:latin typeface="+mn-lt"/>
            </a:endParaRPr>
          </a:p>
          <a:p>
            <a:pPr marL="579438" indent="-579438" algn="ctr" fontAlgn="auto">
              <a:lnSpc>
                <a:spcPct val="110000"/>
              </a:lnSpc>
              <a:spcBef>
                <a:spcPct val="40000"/>
              </a:spcBef>
              <a:spcAft>
                <a:spcPts val="0"/>
              </a:spcAft>
              <a:buClr>
                <a:schemeClr val="tx1"/>
              </a:buClr>
              <a:buSzPct val="110000"/>
              <a:buFont typeface="Wingdings" pitchFamily="2" charset="2"/>
              <a:buChar char="v"/>
              <a:defRPr/>
            </a:pPr>
            <a:r>
              <a:rPr lang="es-ES_tradnl" sz="2400" dirty="0">
                <a:latin typeface="+mn-lt"/>
              </a:rPr>
              <a:t>Desarrolla un cuestionario (</a:t>
            </a:r>
            <a:r>
              <a:rPr lang="es-ES_tradnl" sz="2400" i="1" dirty="0">
                <a:latin typeface="+mn-lt"/>
              </a:rPr>
              <a:t>Cuestionario de Liderazgo Multifactorial</a:t>
            </a:r>
            <a:r>
              <a:rPr lang="es-ES_tradnl" sz="2400" dirty="0">
                <a:latin typeface="+mn-lt"/>
              </a:rPr>
              <a:t>) que valora los tres estilos (</a:t>
            </a:r>
            <a:r>
              <a:rPr lang="es-ES_tradnl" sz="2400" i="1" dirty="0">
                <a:latin typeface="+mn-lt"/>
              </a:rPr>
              <a:t>no liderazgo, transaccional y transformacional</a:t>
            </a:r>
            <a:r>
              <a:rPr lang="es-ES_tradnl" sz="2400" dirty="0">
                <a:latin typeface="+mn-lt"/>
              </a:rPr>
              <a:t>) en dos grupos (</a:t>
            </a:r>
            <a:r>
              <a:rPr lang="es-ES_tradnl" sz="2400" i="1" dirty="0">
                <a:latin typeface="+mn-lt"/>
              </a:rPr>
              <a:t>autovaloración y </a:t>
            </a:r>
            <a:r>
              <a:rPr lang="es-ES_tradnl" sz="2400" i="1" dirty="0" err="1">
                <a:latin typeface="+mn-lt"/>
              </a:rPr>
              <a:t>heterovaloración</a:t>
            </a:r>
            <a:r>
              <a:rPr lang="es-ES_tradnl" sz="2400" dirty="0">
                <a:latin typeface="+mn-lt"/>
              </a:rPr>
              <a:t>)</a:t>
            </a:r>
          </a:p>
          <a:p>
            <a:pPr marL="579438" indent="-579438" algn="ctr" fontAlgn="auto">
              <a:lnSpc>
                <a:spcPct val="110000"/>
              </a:lnSpc>
              <a:spcBef>
                <a:spcPct val="40000"/>
              </a:spcBef>
              <a:spcAft>
                <a:spcPts val="0"/>
              </a:spcAft>
              <a:buClr>
                <a:schemeClr val="tx1"/>
              </a:buClr>
              <a:buSzPct val="110000"/>
              <a:buFont typeface="Wingdings" pitchFamily="2" charset="2"/>
              <a:buChar char="v"/>
              <a:defRPr/>
            </a:pPr>
            <a:endParaRPr lang="es-ES_tradnl" sz="2400" dirty="0">
              <a:latin typeface="+mn-lt"/>
            </a:endParaRPr>
          </a:p>
          <a:p>
            <a:pPr marL="579438" indent="-579438" algn="ctr" fontAlgn="auto">
              <a:lnSpc>
                <a:spcPct val="110000"/>
              </a:lnSpc>
              <a:spcBef>
                <a:spcPct val="40000"/>
              </a:spcBef>
              <a:spcAft>
                <a:spcPts val="0"/>
              </a:spcAft>
              <a:buClr>
                <a:schemeClr val="tx1"/>
              </a:buClr>
              <a:buSzPct val="110000"/>
              <a:buFont typeface="Wingdings" pitchFamily="2" charset="2"/>
              <a:buChar char="v"/>
              <a:defRPr/>
            </a:pPr>
            <a:r>
              <a:rPr lang="es-ES_tradnl" sz="2400" dirty="0">
                <a:latin typeface="+mn-lt"/>
              </a:rPr>
              <a:t>Cada rasgo se estudia por separado únicamente por razones metodológicas. En la realidad, dichos componentes aparecen </a:t>
            </a:r>
            <a:r>
              <a:rPr lang="es-ES_tradnl" sz="2400" i="1" dirty="0">
                <a:latin typeface="+mn-lt"/>
              </a:rPr>
              <a:t>juntos en grado variable.</a:t>
            </a:r>
            <a:endParaRPr lang="es-ES_tradnl" sz="2400" dirty="0">
              <a:latin typeface="+mn-lt"/>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500" y="1071563"/>
            <a:ext cx="8001000" cy="4746625"/>
          </a:xfrm>
          <a:prstGeom prst="rect">
            <a:avLst/>
          </a:prstGeom>
          <a:solidFill>
            <a:schemeClr val="bg1">
              <a:lumMod val="85000"/>
            </a:schemeClr>
          </a:solidFill>
        </p:spPr>
        <p:txBody>
          <a:bodyPr>
            <a:spAutoFit/>
          </a:bodyPr>
          <a:lstStyle/>
          <a:p>
            <a:pPr marL="579438" indent="-579438" algn="ctr" fontAlgn="auto">
              <a:lnSpc>
                <a:spcPct val="130000"/>
              </a:lnSpc>
              <a:spcBef>
                <a:spcPct val="40000"/>
              </a:spcBef>
              <a:spcAft>
                <a:spcPts val="0"/>
              </a:spcAft>
              <a:buClr>
                <a:schemeClr val="tx1"/>
              </a:buClr>
              <a:buSzPct val="110000"/>
              <a:buFont typeface="Wingdings" pitchFamily="2" charset="2"/>
              <a:buChar char="v"/>
              <a:defRPr/>
            </a:pPr>
            <a:r>
              <a:rPr lang="es-ES_tradnl" sz="2400" dirty="0">
                <a:latin typeface="+mn-lt"/>
              </a:rPr>
              <a:t>Presta atención personal a todos los miembros del grupo, haciendo que cada individuo se sienta valorado por su aportación.</a:t>
            </a:r>
          </a:p>
          <a:p>
            <a:pPr marL="579438" indent="-579438" algn="ctr" fontAlgn="auto">
              <a:lnSpc>
                <a:spcPct val="30000"/>
              </a:lnSpc>
              <a:spcBef>
                <a:spcPct val="40000"/>
              </a:spcBef>
              <a:spcAft>
                <a:spcPts val="0"/>
              </a:spcAft>
              <a:buClr>
                <a:schemeClr val="tx1"/>
              </a:buClr>
              <a:buSzPct val="110000"/>
              <a:buFont typeface="Wingdings" pitchFamily="2" charset="2"/>
              <a:buChar char="v"/>
              <a:defRPr/>
            </a:pPr>
            <a:endParaRPr lang="es-ES_tradnl" sz="2400" dirty="0">
              <a:latin typeface="+mn-lt"/>
            </a:endParaRPr>
          </a:p>
          <a:p>
            <a:pPr marL="579438" indent="-579438" algn="ctr" fontAlgn="auto">
              <a:lnSpc>
                <a:spcPct val="130000"/>
              </a:lnSpc>
              <a:spcBef>
                <a:spcPct val="40000"/>
              </a:spcBef>
              <a:spcAft>
                <a:spcPts val="0"/>
              </a:spcAft>
              <a:buClr>
                <a:schemeClr val="tx1"/>
              </a:buClr>
              <a:buSzPct val="110000"/>
              <a:buFont typeface="Wingdings" pitchFamily="2" charset="2"/>
              <a:buChar char="v"/>
              <a:defRPr/>
            </a:pPr>
            <a:r>
              <a:rPr lang="es-ES_tradnl" sz="2400" dirty="0">
                <a:latin typeface="+mn-lt"/>
              </a:rPr>
              <a:t>Forma, asesora y proporciona </a:t>
            </a:r>
            <a:r>
              <a:rPr lang="es-ES_tradnl" sz="2400" dirty="0" err="1">
                <a:latin typeface="+mn-lt"/>
              </a:rPr>
              <a:t>feedback</a:t>
            </a:r>
            <a:r>
              <a:rPr lang="es-ES_tradnl" sz="2400" dirty="0">
                <a:latin typeface="+mn-lt"/>
              </a:rPr>
              <a:t> de manera que cada miembro lo acepte, entienda y emplee para su desarrollo personal.</a:t>
            </a:r>
          </a:p>
          <a:p>
            <a:pPr marL="579438" indent="-579438" algn="ctr" fontAlgn="auto">
              <a:lnSpc>
                <a:spcPct val="30000"/>
              </a:lnSpc>
              <a:spcBef>
                <a:spcPct val="40000"/>
              </a:spcBef>
              <a:spcAft>
                <a:spcPts val="0"/>
              </a:spcAft>
              <a:buClr>
                <a:schemeClr val="tx1"/>
              </a:buClr>
              <a:buSzPct val="110000"/>
              <a:buFont typeface="Wingdings" pitchFamily="2" charset="2"/>
              <a:buChar char="v"/>
              <a:defRPr/>
            </a:pPr>
            <a:endParaRPr lang="es-ES_tradnl" sz="2400" dirty="0">
              <a:latin typeface="+mn-lt"/>
            </a:endParaRPr>
          </a:p>
          <a:p>
            <a:pPr marL="579438" indent="-579438" algn="ctr" fontAlgn="auto">
              <a:lnSpc>
                <a:spcPct val="130000"/>
              </a:lnSpc>
              <a:spcBef>
                <a:spcPct val="40000"/>
              </a:spcBef>
              <a:spcAft>
                <a:spcPts val="0"/>
              </a:spcAft>
              <a:buClr>
                <a:schemeClr val="tx1"/>
              </a:buClr>
              <a:buSzPct val="110000"/>
              <a:buFont typeface="Wingdings" pitchFamily="2" charset="2"/>
              <a:buChar char="v"/>
              <a:defRPr/>
            </a:pPr>
            <a:r>
              <a:rPr lang="es-ES_tradnl" sz="2400" dirty="0">
                <a:latin typeface="+mn-lt"/>
              </a:rPr>
              <a:t>Desarrolla en sus colaboradores niveles más altos de capacidad y potencial.</a:t>
            </a:r>
          </a:p>
        </p:txBody>
      </p:sp>
      <p:sp>
        <p:nvSpPr>
          <p:cNvPr id="4" name="2 Título"/>
          <p:cNvSpPr txBox="1">
            <a:spLocks/>
          </p:cNvSpPr>
          <p:nvPr/>
        </p:nvSpPr>
        <p:spPr bwMode="auto">
          <a:xfrm>
            <a:off x="1428750" y="274638"/>
            <a:ext cx="7269163" cy="511175"/>
          </a:xfrm>
          <a:prstGeom prst="rect">
            <a:avLst/>
          </a:prstGeom>
          <a:noFill/>
          <a:ln>
            <a:miter lim="800000"/>
            <a:headEnd/>
            <a:tailEnd/>
          </a:ln>
        </p:spPr>
        <p:txBody>
          <a:bodyPr/>
          <a:lstStyle/>
          <a:p>
            <a:pPr algn="ctr">
              <a:defRPr/>
            </a:pPr>
            <a:r>
              <a:rPr lang="es-ES" sz="3200" b="1" dirty="0">
                <a:latin typeface="+mj-lt"/>
                <a:ea typeface="+mj-ea"/>
                <a:cs typeface="+mj-cs"/>
              </a:rPr>
              <a:t>Estilo de Liderazgo TRANSFORMACIONAL</a:t>
            </a: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8 Grupo"/>
          <p:cNvGrpSpPr>
            <a:grpSpLocks/>
          </p:cNvGrpSpPr>
          <p:nvPr/>
        </p:nvGrpSpPr>
        <p:grpSpPr bwMode="auto">
          <a:xfrm>
            <a:off x="1106488" y="1462088"/>
            <a:ext cx="6931025" cy="4538662"/>
            <a:chOff x="1214414" y="669609"/>
            <a:chExt cx="6929486" cy="4538995"/>
          </a:xfrm>
        </p:grpSpPr>
        <p:sp>
          <p:nvSpPr>
            <p:cNvPr id="4" name="3 Paralelogramo"/>
            <p:cNvSpPr/>
            <p:nvPr/>
          </p:nvSpPr>
          <p:spPr>
            <a:xfrm>
              <a:off x="1428678" y="1928588"/>
              <a:ext cx="6715222" cy="19289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5" name="4 Paralelogramo"/>
            <p:cNvSpPr/>
            <p:nvPr/>
          </p:nvSpPr>
          <p:spPr>
            <a:xfrm rot="8671016">
              <a:off x="2390490" y="1712673"/>
              <a:ext cx="4453536" cy="2417940"/>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6" name="5 Rectángulo"/>
            <p:cNvSpPr/>
            <p:nvPr/>
          </p:nvSpPr>
          <p:spPr>
            <a:xfrm>
              <a:off x="2428581" y="1428490"/>
              <a:ext cx="3786934" cy="2929152"/>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cxnSp>
          <p:nvCxnSpPr>
            <p:cNvPr id="7" name="6 Conector recto"/>
            <p:cNvCxnSpPr/>
            <p:nvPr/>
          </p:nvCxnSpPr>
          <p:spPr>
            <a:xfrm>
              <a:off x="1214414" y="2889097"/>
              <a:ext cx="6929486" cy="3492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7 Conector recto"/>
            <p:cNvCxnSpPr>
              <a:stCxn id="14" idx="2"/>
              <a:endCxn id="13" idx="0"/>
            </p:cNvCxnSpPr>
            <p:nvPr/>
          </p:nvCxnSpPr>
          <p:spPr>
            <a:xfrm rot="16200000" flipH="1">
              <a:off x="2550916" y="2918473"/>
              <a:ext cx="4538995" cy="412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flipV="1">
              <a:off x="2142895" y="1071275"/>
              <a:ext cx="4929680" cy="37864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 name="9 CuadroTexto"/>
          <p:cNvSpPr txBox="1"/>
          <p:nvPr/>
        </p:nvSpPr>
        <p:spPr>
          <a:xfrm>
            <a:off x="0" y="3357563"/>
            <a:ext cx="1009650"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1" name="10 CuadroTexto"/>
          <p:cNvSpPr txBox="1"/>
          <p:nvPr/>
        </p:nvSpPr>
        <p:spPr>
          <a:xfrm>
            <a:off x="8188325" y="3429000"/>
            <a:ext cx="95567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12" name="11 CuadroTexto"/>
          <p:cNvSpPr txBox="1"/>
          <p:nvPr/>
        </p:nvSpPr>
        <p:spPr>
          <a:xfrm rot="19314891">
            <a:off x="698500" y="5519738"/>
            <a:ext cx="1512888"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13" name="12 CuadroTexto"/>
          <p:cNvSpPr txBox="1"/>
          <p:nvPr/>
        </p:nvSpPr>
        <p:spPr>
          <a:xfrm>
            <a:off x="4157663" y="6000750"/>
            <a:ext cx="1150937"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14" name="13 CuadroTexto"/>
          <p:cNvSpPr txBox="1"/>
          <p:nvPr/>
        </p:nvSpPr>
        <p:spPr>
          <a:xfrm>
            <a:off x="4237038" y="1000125"/>
            <a:ext cx="91122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sp>
        <p:nvSpPr>
          <p:cNvPr id="16" name="15 Rectángulo"/>
          <p:cNvSpPr/>
          <p:nvPr/>
        </p:nvSpPr>
        <p:spPr>
          <a:xfrm>
            <a:off x="3714750" y="2786063"/>
            <a:ext cx="3133725" cy="357187"/>
          </a:xfrm>
          <a:prstGeom prst="rect">
            <a:avLst/>
          </a:prstGeom>
          <a:solidFill>
            <a:schemeClr val="accent3">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L. Transformacional</a:t>
            </a:r>
          </a:p>
        </p:txBody>
      </p:sp>
      <p:sp>
        <p:nvSpPr>
          <p:cNvPr id="17" name="2 Título"/>
          <p:cNvSpPr txBox="1">
            <a:spLocks/>
          </p:cNvSpPr>
          <p:nvPr/>
        </p:nvSpPr>
        <p:spPr bwMode="auto">
          <a:xfrm>
            <a:off x="1428750" y="274638"/>
            <a:ext cx="7269163" cy="511175"/>
          </a:xfrm>
          <a:prstGeom prst="rect">
            <a:avLst/>
          </a:prstGeom>
          <a:noFill/>
          <a:ln>
            <a:miter lim="800000"/>
            <a:headEnd/>
            <a:tailEnd/>
          </a:ln>
        </p:spPr>
        <p:txBody>
          <a:bodyPr/>
          <a:lstStyle/>
          <a:p>
            <a:pPr algn="ctr">
              <a:defRPr/>
            </a:pPr>
            <a:r>
              <a:rPr lang="es-ES" sz="3200" b="1" dirty="0">
                <a:latin typeface="+mj-lt"/>
                <a:ea typeface="+mj-ea"/>
                <a:cs typeface="+mj-cs"/>
              </a:rPr>
              <a:t>Estilo de Liderazgo TRANSFORMACIONAL</a:t>
            </a:r>
          </a:p>
        </p:txBody>
      </p:sp>
      <p:sp>
        <p:nvSpPr>
          <p:cNvPr id="18" name="1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9" name="1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857375"/>
            <a:ext cx="7858125" cy="314325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1000125" y="1643063"/>
            <a:ext cx="4741863" cy="584200"/>
          </a:xfrm>
          <a:prstGeom prst="rect">
            <a:avLst/>
          </a:prstGeom>
          <a:solidFill>
            <a:schemeClr val="bg1"/>
          </a:solidFill>
        </p:spPr>
        <p:txBody>
          <a:bodyPr wrap="none" anchor="ctr">
            <a:spAutoFit/>
          </a:bodyPr>
          <a:lstStyle/>
          <a:p>
            <a:pPr fontAlgn="auto">
              <a:spcBef>
                <a:spcPts val="0"/>
              </a:spcBef>
              <a:spcAft>
                <a:spcPts val="0"/>
              </a:spcAft>
              <a:defRPr/>
            </a:pPr>
            <a:r>
              <a:rPr lang="es-ES" sz="3200" b="1" dirty="0">
                <a:solidFill>
                  <a:schemeClr val="accent5">
                    <a:lumMod val="75000"/>
                  </a:schemeClr>
                </a:solidFill>
                <a:latin typeface="+mn-lt"/>
              </a:rPr>
              <a:t>Características generales    </a:t>
            </a:r>
          </a:p>
        </p:txBody>
      </p:sp>
      <p:sp>
        <p:nvSpPr>
          <p:cNvPr id="54277" name="8 Rectángulo"/>
          <p:cNvSpPr>
            <a:spLocks noChangeArrowheads="1"/>
          </p:cNvSpPr>
          <p:nvPr/>
        </p:nvSpPr>
        <p:spPr bwMode="auto">
          <a:xfrm>
            <a:off x="1500188" y="2643188"/>
            <a:ext cx="6858000" cy="2074862"/>
          </a:xfrm>
          <a:prstGeom prst="rect">
            <a:avLst/>
          </a:prstGeom>
          <a:noFill/>
          <a:ln w="9525">
            <a:noFill/>
            <a:miter lim="800000"/>
            <a:headEnd/>
            <a:tailEnd/>
          </a:ln>
        </p:spPr>
        <p:txBody>
          <a:bodyPr>
            <a:spAutoFit/>
          </a:bodyPr>
          <a:lstStyle/>
          <a:p>
            <a:pPr marL="469900" indent="-469900">
              <a:spcBef>
                <a:spcPct val="20000"/>
              </a:spcBef>
              <a:buClr>
                <a:srgbClr val="000000"/>
              </a:buClr>
              <a:buFont typeface="Wingdings" pitchFamily="2" charset="2"/>
              <a:buChar char="Ø"/>
            </a:pPr>
            <a:r>
              <a:rPr lang="es-ES_tradnl" sz="2800">
                <a:solidFill>
                  <a:srgbClr val="000000"/>
                </a:solidFill>
                <a:latin typeface="Calibri" pitchFamily="34" charset="0"/>
              </a:rPr>
              <a:t>Cuidado</a:t>
            </a:r>
          </a:p>
          <a:p>
            <a:pPr marL="469900" indent="-469900">
              <a:spcBef>
                <a:spcPct val="20000"/>
              </a:spcBef>
              <a:buClr>
                <a:srgbClr val="000000"/>
              </a:buClr>
              <a:buFont typeface="Wingdings" pitchFamily="2" charset="2"/>
              <a:buChar char="Ø"/>
            </a:pPr>
            <a:r>
              <a:rPr lang="es-ES_tradnl" sz="2800">
                <a:solidFill>
                  <a:srgbClr val="000000"/>
                </a:solidFill>
                <a:latin typeface="Calibri" pitchFamily="34" charset="0"/>
              </a:rPr>
              <a:t>Interés</a:t>
            </a:r>
          </a:p>
          <a:p>
            <a:pPr marL="469900" indent="-469900">
              <a:spcBef>
                <a:spcPct val="20000"/>
              </a:spcBef>
              <a:buClr>
                <a:srgbClr val="000000"/>
              </a:buClr>
              <a:buFont typeface="Wingdings" pitchFamily="2" charset="2"/>
              <a:buChar char="Ø"/>
            </a:pPr>
            <a:r>
              <a:rPr lang="es-ES_tradnl" sz="2800">
                <a:solidFill>
                  <a:srgbClr val="000000"/>
                </a:solidFill>
                <a:latin typeface="Calibri" pitchFamily="34" charset="0"/>
              </a:rPr>
              <a:t>Empatía</a:t>
            </a:r>
          </a:p>
          <a:p>
            <a:pPr marL="469900" indent="-469900">
              <a:spcBef>
                <a:spcPct val="20000"/>
              </a:spcBef>
              <a:buClr>
                <a:srgbClr val="000000"/>
              </a:buClr>
              <a:buFont typeface="Wingdings" pitchFamily="2" charset="2"/>
              <a:buChar char="Ø"/>
            </a:pPr>
            <a:r>
              <a:rPr lang="es-ES_tradnl" sz="2800">
                <a:solidFill>
                  <a:srgbClr val="000000"/>
                </a:solidFill>
                <a:latin typeface="Calibri" pitchFamily="34" charset="0"/>
              </a:rPr>
              <a:t>Profundo conocimiento de las personas</a:t>
            </a:r>
          </a:p>
        </p:txBody>
      </p:sp>
      <p:sp>
        <p:nvSpPr>
          <p:cNvPr id="7" name="2 Título"/>
          <p:cNvSpPr txBox="1">
            <a:spLocks/>
          </p:cNvSpPr>
          <p:nvPr/>
        </p:nvSpPr>
        <p:spPr bwMode="auto">
          <a:xfrm>
            <a:off x="1428750" y="274638"/>
            <a:ext cx="7269163" cy="511175"/>
          </a:xfrm>
          <a:prstGeom prst="rect">
            <a:avLst/>
          </a:prstGeom>
          <a:noFill/>
          <a:ln>
            <a:miter lim="800000"/>
            <a:headEnd/>
            <a:tailEnd/>
          </a:ln>
        </p:spPr>
        <p:txBody>
          <a:bodyPr/>
          <a:lstStyle/>
          <a:p>
            <a:pPr algn="ctr">
              <a:defRPr/>
            </a:pPr>
            <a:r>
              <a:rPr lang="es-ES" sz="3200" b="1" dirty="0">
                <a:latin typeface="+mj-lt"/>
                <a:ea typeface="+mj-ea"/>
                <a:cs typeface="+mj-cs"/>
              </a:rPr>
              <a:t>Estilo de Liderazgo TRANSFORMACIONAL</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L.TRF: Consideración individual …</a:t>
            </a:r>
          </a:p>
        </p:txBody>
      </p:sp>
      <p:grpSp>
        <p:nvGrpSpPr>
          <p:cNvPr id="3" name="8 Grupo"/>
          <p:cNvGrpSpPr>
            <a:grpSpLocks/>
          </p:cNvGrpSpPr>
          <p:nvPr/>
        </p:nvGrpSpPr>
        <p:grpSpPr bwMode="auto">
          <a:xfrm>
            <a:off x="1106488" y="1339850"/>
            <a:ext cx="6931025" cy="4662488"/>
            <a:chOff x="1214414" y="547293"/>
            <a:chExt cx="6929486" cy="4662106"/>
          </a:xfrm>
        </p:grpSpPr>
        <p:sp>
          <p:nvSpPr>
            <p:cNvPr id="23" name="22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24" name="23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25" name="24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26" name="25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9" name="28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30" name="29 Rectángulo"/>
          <p:cNvSpPr/>
          <p:nvPr/>
        </p:nvSpPr>
        <p:spPr>
          <a:xfrm>
            <a:off x="3892550" y="3863975"/>
            <a:ext cx="715963" cy="142875"/>
          </a:xfrm>
          <a:prstGeom prst="rect">
            <a:avLst/>
          </a:prstGeom>
          <a:solidFill>
            <a:schemeClr val="accent1">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DC</a:t>
            </a:r>
          </a:p>
        </p:txBody>
      </p:sp>
      <p:sp>
        <p:nvSpPr>
          <p:cNvPr id="31" name="30 Rectángulo"/>
          <p:cNvSpPr/>
          <p:nvPr/>
        </p:nvSpPr>
        <p:spPr>
          <a:xfrm>
            <a:off x="4464050" y="3435350"/>
            <a:ext cx="717550" cy="142875"/>
          </a:xfrm>
          <a:prstGeom prst="rect">
            <a:avLst/>
          </a:prstGeom>
          <a:solidFill>
            <a:schemeClr val="accent3">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CI</a:t>
            </a:r>
          </a:p>
        </p:txBody>
      </p:sp>
      <p:sp>
        <p:nvSpPr>
          <p:cNvPr id="32" name="31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4" name="18 Grupo"/>
          <p:cNvGrpSpPr>
            <a:grpSpLocks/>
          </p:cNvGrpSpPr>
          <p:nvPr/>
        </p:nvGrpSpPr>
        <p:grpSpPr bwMode="auto">
          <a:xfrm>
            <a:off x="0" y="1000125"/>
            <a:ext cx="9144000" cy="5462588"/>
            <a:chOff x="0" y="1000108"/>
            <a:chExt cx="9144000" cy="5462325"/>
          </a:xfrm>
        </p:grpSpPr>
        <p:sp>
          <p:nvSpPr>
            <p:cNvPr id="34" name="33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35" name="34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36" name="35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37" name="36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38" name="37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39" name="38 CuadroTexto"/>
          <p:cNvSpPr txBox="1"/>
          <p:nvPr/>
        </p:nvSpPr>
        <p:spPr>
          <a:xfrm>
            <a:off x="214313" y="642938"/>
            <a:ext cx="3357562" cy="1938337"/>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“Me importas tú y tu desarrollo como individuo único y diferente; insustituible …”</a:t>
            </a:r>
          </a:p>
        </p:txBody>
      </p:sp>
      <p:sp>
        <p:nvSpPr>
          <p:cNvPr id="22" name="21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33" name="32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general de comunicación</a:t>
            </a:r>
            <a:endParaRPr lang="es-ES" dirty="0"/>
          </a:p>
        </p:txBody>
      </p:sp>
      <p:sp>
        <p:nvSpPr>
          <p:cNvPr id="4" name="AutoShape 3"/>
          <p:cNvSpPr>
            <a:spLocks noChangeArrowheads="1"/>
          </p:cNvSpPr>
          <p:nvPr/>
        </p:nvSpPr>
        <p:spPr bwMode="auto">
          <a:xfrm>
            <a:off x="1143000" y="2857500"/>
            <a:ext cx="1905000" cy="1143000"/>
          </a:xfrm>
          <a:prstGeom prst="roundRect">
            <a:avLst>
              <a:gd name="adj" fmla="val 16667"/>
            </a:avLst>
          </a:prstGeom>
          <a:solidFill>
            <a:schemeClr val="accent3">
              <a:lumMod val="40000"/>
              <a:lumOff val="60000"/>
            </a:schemeClr>
          </a:solidFill>
          <a:ln w="19050">
            <a:solidFill>
              <a:schemeClr val="tx1"/>
            </a:solidFill>
            <a:round/>
            <a:headEnd/>
            <a:tailEnd/>
          </a:ln>
          <a:effectLst/>
        </p:spPr>
        <p:txBody>
          <a:bodyPr wrap="none" anchor="ctr"/>
          <a:lstStyle/>
          <a:p>
            <a:pPr algn="ctr"/>
            <a:r>
              <a:rPr lang="es-ES" b="1" dirty="0">
                <a:latin typeface="Calibri" pitchFamily="34" charset="0"/>
              </a:rPr>
              <a:t>EMISOR</a:t>
            </a:r>
          </a:p>
        </p:txBody>
      </p:sp>
      <p:sp>
        <p:nvSpPr>
          <p:cNvPr id="5" name="AutoShape 4"/>
          <p:cNvSpPr>
            <a:spLocks noChangeArrowheads="1"/>
          </p:cNvSpPr>
          <p:nvPr/>
        </p:nvSpPr>
        <p:spPr bwMode="auto">
          <a:xfrm>
            <a:off x="6781800" y="2857500"/>
            <a:ext cx="1905000" cy="1143000"/>
          </a:xfrm>
          <a:prstGeom prst="roundRect">
            <a:avLst>
              <a:gd name="adj" fmla="val 16667"/>
            </a:avLst>
          </a:prstGeom>
          <a:solidFill>
            <a:schemeClr val="accent3">
              <a:lumMod val="40000"/>
              <a:lumOff val="60000"/>
            </a:schemeClr>
          </a:solidFill>
          <a:ln w="19050">
            <a:solidFill>
              <a:schemeClr val="tx1"/>
            </a:solidFill>
            <a:round/>
            <a:headEnd/>
            <a:tailEnd/>
          </a:ln>
          <a:effectLst/>
        </p:spPr>
        <p:txBody>
          <a:bodyPr wrap="none" anchor="ctr"/>
          <a:lstStyle/>
          <a:p>
            <a:pPr algn="ctr"/>
            <a:r>
              <a:rPr lang="es-ES" b="1" dirty="0">
                <a:latin typeface="Calibri" pitchFamily="34" charset="0"/>
              </a:rPr>
              <a:t>RECEPTOR</a:t>
            </a:r>
          </a:p>
        </p:txBody>
      </p:sp>
      <p:sp>
        <p:nvSpPr>
          <p:cNvPr id="6" name="AutoShape 5"/>
          <p:cNvSpPr>
            <a:spLocks noChangeArrowheads="1"/>
          </p:cNvSpPr>
          <p:nvPr/>
        </p:nvSpPr>
        <p:spPr bwMode="auto">
          <a:xfrm>
            <a:off x="3352800" y="2971800"/>
            <a:ext cx="3048000" cy="990600"/>
          </a:xfrm>
          <a:prstGeom prst="rightArrow">
            <a:avLst>
              <a:gd name="adj1" fmla="val 50000"/>
              <a:gd name="adj2" fmla="val 76923"/>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es-ES" b="1" i="1" dirty="0">
                <a:latin typeface="Calibri" pitchFamily="34" charset="0"/>
              </a:rPr>
              <a:t>Mensaje</a:t>
            </a:r>
          </a:p>
        </p:txBody>
      </p:sp>
      <p:sp>
        <p:nvSpPr>
          <p:cNvPr id="7" name="AutoShape 6"/>
          <p:cNvSpPr>
            <a:spLocks noChangeArrowheads="1"/>
          </p:cNvSpPr>
          <p:nvPr/>
        </p:nvSpPr>
        <p:spPr bwMode="auto">
          <a:xfrm>
            <a:off x="3733800" y="1600200"/>
            <a:ext cx="1600200" cy="533400"/>
          </a:xfrm>
          <a:prstGeom prst="roundRect">
            <a:avLst>
              <a:gd name="adj" fmla="val 16667"/>
            </a:avLst>
          </a:prstGeom>
          <a:noFill/>
          <a:ln w="9525">
            <a:solidFill>
              <a:srgbClr val="CC0000"/>
            </a:solidFill>
            <a:round/>
            <a:headEnd/>
            <a:tailEnd/>
          </a:ln>
          <a:effectLst/>
        </p:spPr>
        <p:txBody>
          <a:bodyPr wrap="none" anchor="ctr"/>
          <a:lstStyle/>
          <a:p>
            <a:pPr algn="ctr"/>
            <a:r>
              <a:rPr lang="es-ES" b="1" i="1" dirty="0">
                <a:solidFill>
                  <a:srgbClr val="CC0000"/>
                </a:solidFill>
                <a:latin typeface="Calibri" pitchFamily="34" charset="0"/>
              </a:rPr>
              <a:t>Ruidos</a:t>
            </a:r>
          </a:p>
        </p:txBody>
      </p:sp>
      <p:sp>
        <p:nvSpPr>
          <p:cNvPr id="9" name="Rectangle 12"/>
          <p:cNvSpPr>
            <a:spLocks noChangeArrowheads="1"/>
          </p:cNvSpPr>
          <p:nvPr/>
        </p:nvSpPr>
        <p:spPr bwMode="auto">
          <a:xfrm>
            <a:off x="685800" y="2286000"/>
            <a:ext cx="8229600" cy="3352800"/>
          </a:xfrm>
          <a:prstGeom prst="rect">
            <a:avLst/>
          </a:prstGeom>
          <a:noFill/>
          <a:ln w="9525">
            <a:solidFill>
              <a:schemeClr val="tx1"/>
            </a:solidFill>
            <a:miter lim="800000"/>
            <a:headEnd/>
            <a:tailEnd/>
          </a:ln>
          <a:effectLst/>
        </p:spPr>
        <p:txBody>
          <a:bodyPr wrap="none" anchor="ctr"/>
          <a:lstStyle/>
          <a:p>
            <a:pPr algn="ctr"/>
            <a:endParaRPr lang="es-ES" b="1" dirty="0">
              <a:latin typeface="Calibri" pitchFamily="34" charset="0"/>
            </a:endParaRPr>
          </a:p>
        </p:txBody>
      </p:sp>
      <p:grpSp>
        <p:nvGrpSpPr>
          <p:cNvPr id="13" name="12 Grupo"/>
          <p:cNvGrpSpPr/>
          <p:nvPr/>
        </p:nvGrpSpPr>
        <p:grpSpPr>
          <a:xfrm>
            <a:off x="2000232" y="4000504"/>
            <a:ext cx="5716628" cy="1295408"/>
            <a:chOff x="2000232" y="4000504"/>
            <a:chExt cx="5716628" cy="1295408"/>
          </a:xfrm>
        </p:grpSpPr>
        <p:sp>
          <p:nvSpPr>
            <p:cNvPr id="8" name="AutoShape 8"/>
            <p:cNvSpPr>
              <a:spLocks noChangeArrowheads="1"/>
            </p:cNvSpPr>
            <p:nvPr/>
          </p:nvSpPr>
          <p:spPr bwMode="auto">
            <a:xfrm>
              <a:off x="4038600" y="4648200"/>
              <a:ext cx="1600200" cy="381000"/>
            </a:xfrm>
            <a:prstGeom prst="roundRect">
              <a:avLst>
                <a:gd name="adj" fmla="val 16667"/>
              </a:avLst>
            </a:prstGeom>
            <a:noFill/>
            <a:ln w="9525">
              <a:solidFill>
                <a:srgbClr val="CC0000"/>
              </a:solidFill>
              <a:round/>
              <a:headEnd/>
              <a:tailEnd/>
            </a:ln>
            <a:effectLst/>
          </p:spPr>
          <p:txBody>
            <a:bodyPr wrap="none" anchor="ctr"/>
            <a:lstStyle/>
            <a:p>
              <a:pPr algn="ctr"/>
              <a:r>
                <a:rPr lang="es-ES" b="1" i="1" dirty="0" err="1">
                  <a:solidFill>
                    <a:srgbClr val="CC0000"/>
                  </a:solidFill>
                  <a:latin typeface="Calibri" pitchFamily="34" charset="0"/>
                </a:rPr>
                <a:t>Feedback</a:t>
              </a:r>
              <a:endParaRPr lang="es-ES" b="1" i="1" dirty="0">
                <a:solidFill>
                  <a:srgbClr val="CC0000"/>
                </a:solidFill>
                <a:latin typeface="Calibri" pitchFamily="34" charset="0"/>
              </a:endParaRPr>
            </a:p>
          </p:txBody>
        </p:sp>
        <p:cxnSp>
          <p:nvCxnSpPr>
            <p:cNvPr id="10" name="9 Conector recto"/>
            <p:cNvCxnSpPr/>
            <p:nvPr/>
          </p:nvCxnSpPr>
          <p:spPr>
            <a:xfrm rot="5400000">
              <a:off x="7108843" y="4678371"/>
              <a:ext cx="1214446"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rot="10800000">
              <a:off x="2071670" y="5286388"/>
              <a:ext cx="5583276" cy="9524"/>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rot="5400000" flipH="1" flipV="1">
              <a:off x="1358084" y="4642652"/>
              <a:ext cx="1285884" cy="1588"/>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strVal val="#ppt_w*0.70"/>
                                          </p:val>
                                        </p:tav>
                                        <p:tav tm="100000">
                                          <p:val>
                                            <p:strVal val="#ppt_w"/>
                                          </p:val>
                                        </p:tav>
                                      </p:tavLst>
                                    </p:anim>
                                    <p:anim calcmode="lin" valueType="num">
                                      <p:cBhvr>
                                        <p:cTn id="21" dur="500" fill="hold"/>
                                        <p:tgtEl>
                                          <p:spTgt spid="13"/>
                                        </p:tgtEl>
                                        <p:attrNameLst>
                                          <p:attrName>ppt_h</p:attrName>
                                        </p:attrNameLst>
                                      </p:cBhvr>
                                      <p:tavLst>
                                        <p:tav tm="0">
                                          <p:val>
                                            <p:strVal val="#ppt_h"/>
                                          </p:val>
                                        </p:tav>
                                        <p:tav tm="100000">
                                          <p:val>
                                            <p:strVal val="#ppt_h"/>
                                          </p:val>
                                        </p:tav>
                                      </p:tavLst>
                                    </p:anim>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autoUpdateAnimBg="0"/>
      <p:bldP spid="9"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85750" y="1071563"/>
            <a:ext cx="8429625" cy="485775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642938" y="857250"/>
            <a:ext cx="40989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5">
                    <a:lumMod val="50000"/>
                  </a:schemeClr>
                </a:solidFill>
                <a:latin typeface="+mn-lt"/>
              </a:rPr>
              <a:t>Características generales   </a:t>
            </a:r>
          </a:p>
        </p:txBody>
      </p:sp>
      <p:sp>
        <p:nvSpPr>
          <p:cNvPr id="56325" name="7 Rectángulo"/>
          <p:cNvSpPr>
            <a:spLocks noChangeArrowheads="1"/>
          </p:cNvSpPr>
          <p:nvPr/>
        </p:nvSpPr>
        <p:spPr bwMode="auto">
          <a:xfrm>
            <a:off x="749300" y="1571625"/>
            <a:ext cx="7645400" cy="4154488"/>
          </a:xfrm>
          <a:prstGeom prst="rect">
            <a:avLst/>
          </a:prstGeom>
          <a:noFill/>
          <a:ln w="9525">
            <a:noFill/>
            <a:miter lim="800000"/>
            <a:headEnd/>
            <a:tailEnd/>
          </a:ln>
        </p:spPr>
        <p:txBody>
          <a:bodyPr>
            <a:spAutoFit/>
          </a:bodyPr>
          <a:lstStyle/>
          <a:p>
            <a:pPr marL="581025" indent="-581025">
              <a:spcBef>
                <a:spcPct val="20000"/>
              </a:spcBef>
              <a:buSzPct val="130000"/>
              <a:buFont typeface="Wingdings" pitchFamily="2" charset="2"/>
              <a:buChar char="ü"/>
            </a:pPr>
            <a:r>
              <a:rPr lang="es-ES_tradnl" sz="2400">
                <a:latin typeface="Calibri" pitchFamily="34" charset="0"/>
              </a:rPr>
              <a:t>Demuestra cuidado y atención individual potenciando a cada individuo</a:t>
            </a:r>
          </a:p>
          <a:p>
            <a:pPr marL="581025" indent="-581025">
              <a:spcBef>
                <a:spcPct val="20000"/>
              </a:spcBef>
              <a:buSzPct val="130000"/>
              <a:buFont typeface="Wingdings" pitchFamily="2" charset="2"/>
              <a:buChar char="ü"/>
            </a:pPr>
            <a:r>
              <a:rPr lang="es-ES_tradnl" sz="2400">
                <a:latin typeface="Calibri" pitchFamily="34" charset="0"/>
              </a:rPr>
              <a:t>Proporciona retos adecuados a cada uno de los miembros de su equipo</a:t>
            </a:r>
          </a:p>
          <a:p>
            <a:pPr marL="581025" indent="-581025">
              <a:spcBef>
                <a:spcPct val="20000"/>
              </a:spcBef>
              <a:buSzPct val="130000"/>
              <a:buFont typeface="Wingdings" pitchFamily="2" charset="2"/>
              <a:buChar char="ü"/>
            </a:pPr>
            <a:r>
              <a:rPr lang="es-ES_tradnl" sz="2400">
                <a:latin typeface="Calibri" pitchFamily="34" charset="0"/>
              </a:rPr>
              <a:t>Percibe las diferencias que existen entre las personas respecto a sus posibilidades, debilidades y preferencias</a:t>
            </a:r>
          </a:p>
          <a:p>
            <a:pPr marL="581025" indent="-581025">
              <a:spcBef>
                <a:spcPct val="20000"/>
              </a:spcBef>
              <a:buSzPct val="130000"/>
              <a:buFont typeface="Wingdings" pitchFamily="2" charset="2"/>
              <a:buChar char="ü"/>
            </a:pPr>
            <a:r>
              <a:rPr lang="es-ES_tradnl" sz="2400">
                <a:latin typeface="Calibri" pitchFamily="34" charset="0"/>
              </a:rPr>
              <a:t>Es un “oyente” activo</a:t>
            </a:r>
          </a:p>
          <a:p>
            <a:pPr marL="581025" indent="-581025">
              <a:spcBef>
                <a:spcPct val="20000"/>
              </a:spcBef>
              <a:buSzPct val="130000"/>
              <a:buFont typeface="Wingdings" pitchFamily="2" charset="2"/>
              <a:buChar char="ü"/>
            </a:pPr>
            <a:r>
              <a:rPr lang="es-ES_tradnl" sz="2400">
                <a:latin typeface="Calibri" pitchFamily="34" charset="0"/>
              </a:rPr>
              <a:t>Evalúa en función de trayectorias y no de resultados concretos</a:t>
            </a:r>
          </a:p>
          <a:p>
            <a:pPr marL="581025" indent="-581025">
              <a:spcBef>
                <a:spcPct val="20000"/>
              </a:spcBef>
              <a:buSzPct val="130000"/>
              <a:buFont typeface="Wingdings" pitchFamily="2" charset="2"/>
              <a:buChar char="ü"/>
            </a:pPr>
            <a:r>
              <a:rPr lang="es-ES_tradnl" sz="2400">
                <a:latin typeface="Calibri" pitchFamily="34" charset="0"/>
              </a:rPr>
              <a:t>Se interesa por el bienestar de los demás</a:t>
            </a:r>
          </a:p>
        </p:txBody>
      </p:sp>
      <p:sp>
        <p:nvSpPr>
          <p:cNvPr id="7"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Consideración individual </a:t>
            </a:r>
            <a:r>
              <a:rPr lang="es-ES" sz="4400" dirty="0">
                <a:latin typeface="+mj-lt"/>
                <a:ea typeface="+mj-ea"/>
                <a:cs typeface="+mj-cs"/>
              </a:rPr>
              <a:t>…</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85750" y="619125"/>
            <a:ext cx="8572500" cy="5738813"/>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571500" y="404813"/>
            <a:ext cx="287813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57349" name="4 CuadroTexto"/>
          <p:cNvSpPr txBox="1">
            <a:spLocks noChangeArrowheads="1"/>
          </p:cNvSpPr>
          <p:nvPr/>
        </p:nvSpPr>
        <p:spPr bwMode="auto">
          <a:xfrm>
            <a:off x="428625" y="928688"/>
            <a:ext cx="8286750" cy="5287962"/>
          </a:xfrm>
          <a:prstGeom prst="rect">
            <a:avLst/>
          </a:prstGeom>
          <a:noFill/>
          <a:ln w="9525">
            <a:noFill/>
            <a:miter lim="800000"/>
            <a:headEnd/>
            <a:tailEnd/>
          </a:ln>
        </p:spPr>
        <p:txBody>
          <a:bodyPr anchor="ctr">
            <a:spAutoFit/>
          </a:bodyPr>
          <a:lstStyle/>
          <a:p>
            <a:pPr>
              <a:lnSpc>
                <a:spcPct val="80000"/>
              </a:lnSpc>
              <a:spcBef>
                <a:spcPct val="50000"/>
              </a:spcBef>
              <a:buClr>
                <a:schemeClr val="tx1"/>
              </a:buClr>
              <a:buSzPct val="110000"/>
              <a:buFont typeface="Wingdings" pitchFamily="2" charset="2"/>
              <a:buChar char="v"/>
            </a:pPr>
            <a:r>
              <a:rPr lang="es-ES_tradnl" sz="1600">
                <a:latin typeface="Calibri" pitchFamily="34" charset="0"/>
              </a:rPr>
              <a:t>Atento a las necesidades individuales de su equipo.</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Proporciona retos adecuados a cada uno de los miembros del equipo.</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Proporciona oportunidades para aprender.</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Delega para ayudar al desarrollo de su equipo.</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Demuestra cuidado y atención individual potenciando a cada miembro.</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Percibe las diferencias que hay entre las personas en cuanto a sus energías, debilidades y preferencias.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Es un “</a:t>
            </a:r>
            <a:r>
              <a:rPr lang="es-ES_tradnl" sz="1600" i="1">
                <a:latin typeface="Calibri" pitchFamily="34" charset="0"/>
              </a:rPr>
              <a:t>oyente” </a:t>
            </a:r>
            <a:r>
              <a:rPr lang="es-ES_tradnl" sz="1600">
                <a:latin typeface="Calibri" pitchFamily="34" charset="0"/>
              </a:rPr>
              <a:t>activo.</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Se interesa por el bienestar de los demás.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Asigna responsabilidades según las habilidades y necesidades individuales.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Se relaciona con su equipo de forma amistosa.</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Evalúa en función de trayectorias y no según resultados concretos.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Accesibilidad.</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Despierta la disposición a la cooperación más que a la competencia.</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Alienta para que los demás tomen iniciativas.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Mantiene bien informados a sus colaboradores.</a:t>
            </a:r>
          </a:p>
          <a:p>
            <a:pPr>
              <a:lnSpc>
                <a:spcPct val="80000"/>
              </a:lnSpc>
              <a:spcBef>
                <a:spcPct val="50000"/>
              </a:spcBef>
              <a:buClr>
                <a:schemeClr val="tx1"/>
              </a:buClr>
              <a:buSzPct val="110000"/>
              <a:buFont typeface="Wingdings" pitchFamily="2" charset="2"/>
              <a:buChar char="v"/>
            </a:pPr>
            <a:r>
              <a:rPr lang="es-ES_tradnl" sz="1600">
                <a:latin typeface="Calibri" pitchFamily="34" charset="0"/>
              </a:rPr>
              <a:t>Forma, aconseja y guía eficazmente.</a:t>
            </a:r>
          </a:p>
        </p:txBody>
      </p:sp>
      <p:sp>
        <p:nvSpPr>
          <p:cNvPr id="6" name="2 Título"/>
          <p:cNvSpPr txBox="1">
            <a:spLocks/>
          </p:cNvSpPr>
          <p:nvPr/>
        </p:nvSpPr>
        <p:spPr bwMode="auto">
          <a:xfrm>
            <a:off x="3286125" y="0"/>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Consideración individual </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3071812"/>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58373" name="4 CuadroTexto"/>
          <p:cNvSpPr txBox="1">
            <a:spLocks noChangeArrowheads="1"/>
          </p:cNvSpPr>
          <p:nvPr/>
        </p:nvSpPr>
        <p:spPr bwMode="auto">
          <a:xfrm>
            <a:off x="1071563" y="2143125"/>
            <a:ext cx="7072312" cy="1643063"/>
          </a:xfrm>
          <a:prstGeom prst="rect">
            <a:avLst/>
          </a:prstGeom>
          <a:noFill/>
          <a:ln w="9525">
            <a:noFill/>
            <a:miter lim="800000"/>
            <a:headEnd/>
            <a:tailEnd/>
          </a:ln>
        </p:spPr>
        <p:txBody>
          <a:bodyPr anchor="ctr">
            <a:spAutoFit/>
          </a:bodyPr>
          <a:lstStyle/>
          <a:p>
            <a:pPr marL="342900" indent="-342900">
              <a:lnSpc>
                <a:spcPct val="80000"/>
              </a:lnSpc>
              <a:spcBef>
                <a:spcPct val="50000"/>
              </a:spcBef>
              <a:buSzPct val="110000"/>
              <a:buFont typeface="Wingdings" pitchFamily="2" charset="2"/>
              <a:buChar char="ü"/>
            </a:pPr>
            <a:r>
              <a:rPr lang="es-ES" sz="2400">
                <a:latin typeface="Calibri" pitchFamily="34" charset="0"/>
              </a:rPr>
              <a:t>Los colaboradores desean desarrollarse. </a:t>
            </a:r>
            <a:endParaRPr lang="es-ES_tradnl" sz="2400">
              <a:latin typeface="Calibri" pitchFamily="34" charset="0"/>
            </a:endParaRPr>
          </a:p>
          <a:p>
            <a:pPr marL="342900" indent="-342900">
              <a:lnSpc>
                <a:spcPct val="80000"/>
              </a:lnSpc>
              <a:spcBef>
                <a:spcPct val="50000"/>
              </a:spcBef>
              <a:buSzPct val="110000"/>
              <a:buFont typeface="Wingdings" pitchFamily="2" charset="2"/>
              <a:buChar char="Ø"/>
            </a:pPr>
            <a:r>
              <a:rPr lang="es-ES" sz="2400">
                <a:latin typeface="Calibri" pitchFamily="34" charset="0"/>
              </a:rPr>
              <a:t>Los colaboradores acuden al líder. </a:t>
            </a:r>
          </a:p>
          <a:p>
            <a:pPr marL="342900" indent="-342900">
              <a:lnSpc>
                <a:spcPct val="80000"/>
              </a:lnSpc>
              <a:spcBef>
                <a:spcPct val="50000"/>
              </a:spcBef>
              <a:buSzPct val="110000"/>
              <a:buFont typeface="Wingdings" pitchFamily="2" charset="2"/>
              <a:buChar char="Ø"/>
            </a:pPr>
            <a:r>
              <a:rPr lang="es-ES" sz="2400">
                <a:latin typeface="Calibri" pitchFamily="34" charset="0"/>
                <a:cs typeface="Times New Roman" pitchFamily="18" charset="0"/>
              </a:rPr>
              <a:t>Los colaboradores se sienten "importantes" (tenidos en cuenta).</a:t>
            </a:r>
            <a:r>
              <a:rPr lang="es-ES" sz="2400">
                <a:latin typeface="Calibri" pitchFamily="34" charset="0"/>
              </a:rPr>
              <a:t> </a:t>
            </a:r>
            <a:endParaRPr lang="es-ES_tradnl" sz="2400">
              <a:latin typeface="Calibri" pitchFamily="34" charset="0"/>
            </a:endParaRP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Consideración individual </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L.TRF: Influencia idealizada …</a:t>
            </a:r>
          </a:p>
        </p:txBody>
      </p:sp>
      <p:grpSp>
        <p:nvGrpSpPr>
          <p:cNvPr id="3" name="8 Grupo"/>
          <p:cNvGrpSpPr>
            <a:grpSpLocks/>
          </p:cNvGrpSpPr>
          <p:nvPr/>
        </p:nvGrpSpPr>
        <p:grpSpPr bwMode="auto">
          <a:xfrm>
            <a:off x="1106488" y="1339850"/>
            <a:ext cx="6931025" cy="4662488"/>
            <a:chOff x="1214414" y="547293"/>
            <a:chExt cx="6929486" cy="4662106"/>
          </a:xfrm>
        </p:grpSpPr>
        <p:sp>
          <p:nvSpPr>
            <p:cNvPr id="6" name="5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 name="6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9" name="8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13" name="12 Rectángulo"/>
          <p:cNvSpPr/>
          <p:nvPr/>
        </p:nvSpPr>
        <p:spPr>
          <a:xfrm>
            <a:off x="3892550" y="3863975"/>
            <a:ext cx="715963" cy="142875"/>
          </a:xfrm>
          <a:prstGeom prst="rect">
            <a:avLst/>
          </a:prstGeom>
          <a:solidFill>
            <a:schemeClr val="accent1">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DC</a:t>
            </a:r>
          </a:p>
        </p:txBody>
      </p:sp>
      <p:sp>
        <p:nvSpPr>
          <p:cNvPr id="14" name="13 Rectángulo"/>
          <p:cNvSpPr/>
          <p:nvPr/>
        </p:nvSpPr>
        <p:spPr>
          <a:xfrm>
            <a:off x="4679950" y="3221038"/>
            <a:ext cx="715963" cy="142875"/>
          </a:xfrm>
          <a:prstGeom prst="rect">
            <a:avLst/>
          </a:prstGeom>
          <a:solidFill>
            <a:schemeClr val="accent3">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II</a:t>
            </a:r>
          </a:p>
        </p:txBody>
      </p:sp>
      <p:sp>
        <p:nvSpPr>
          <p:cNvPr id="15" name="14 Rectángulo"/>
          <p:cNvSpPr/>
          <p:nvPr/>
        </p:nvSpPr>
        <p:spPr>
          <a:xfrm>
            <a:off x="4464050" y="3435350"/>
            <a:ext cx="717550" cy="142875"/>
          </a:xfrm>
          <a:prstGeom prst="rect">
            <a:avLst/>
          </a:prstGeom>
          <a:solidFill>
            <a:schemeClr val="accent3">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CI</a:t>
            </a:r>
          </a:p>
        </p:txBody>
      </p:sp>
      <p:sp>
        <p:nvSpPr>
          <p:cNvPr id="16" name="15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4" name="19 Grupo"/>
          <p:cNvGrpSpPr>
            <a:grpSpLocks/>
          </p:cNvGrpSpPr>
          <p:nvPr/>
        </p:nvGrpSpPr>
        <p:grpSpPr bwMode="auto">
          <a:xfrm>
            <a:off x="0" y="1000125"/>
            <a:ext cx="9144000" cy="5462588"/>
            <a:chOff x="0" y="1000108"/>
            <a:chExt cx="9144000" cy="5462325"/>
          </a:xfrm>
        </p:grpSpPr>
        <p:sp>
          <p:nvSpPr>
            <p:cNvPr id="18" name="17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9" name="18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20" name="19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21" name="20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22" name="21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23" name="22 CuadroTexto"/>
          <p:cNvSpPr txBox="1"/>
          <p:nvPr/>
        </p:nvSpPr>
        <p:spPr>
          <a:xfrm>
            <a:off x="0" y="642938"/>
            <a:ext cx="3643313" cy="1570037"/>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“Esta persona es íntegra, me fío de ella, creo en ella y en lo que nos dice”</a:t>
            </a:r>
          </a:p>
        </p:txBody>
      </p:sp>
      <p:sp>
        <p:nvSpPr>
          <p:cNvPr id="24" name="23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5" name="24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28625" y="857250"/>
            <a:ext cx="7858125" cy="2500313"/>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0420" name="8 CuadroTexto"/>
          <p:cNvSpPr txBox="1">
            <a:spLocks noChangeArrowheads="1"/>
          </p:cNvSpPr>
          <p:nvPr/>
        </p:nvSpPr>
        <p:spPr bwMode="auto">
          <a:xfrm>
            <a:off x="571500" y="1000125"/>
            <a:ext cx="7286625" cy="2138363"/>
          </a:xfrm>
          <a:prstGeom prst="rect">
            <a:avLst/>
          </a:prstGeom>
          <a:noFill/>
          <a:ln w="9525">
            <a:noFill/>
            <a:miter lim="800000"/>
            <a:headEnd/>
            <a:tailEnd/>
          </a:ln>
        </p:spPr>
        <p:txBody>
          <a:bodyPr anchor="ctr">
            <a:spAutoFit/>
          </a:bodyPr>
          <a:lstStyle/>
          <a:p>
            <a:pPr marL="581025" indent="-581025">
              <a:spcBef>
                <a:spcPct val="55000"/>
              </a:spcBef>
              <a:buClr>
                <a:schemeClr val="tx1"/>
              </a:buClr>
              <a:buSzPct val="110000"/>
              <a:buFont typeface="Wingdings" pitchFamily="2" charset="2"/>
              <a:buChar char="v"/>
            </a:pPr>
            <a:r>
              <a:rPr lang="es-ES_tradnl" sz="2000">
                <a:latin typeface="Calibri" pitchFamily="34" charset="0"/>
              </a:rPr>
              <a:t>Transmite una visión y un sentido de misión. </a:t>
            </a:r>
          </a:p>
          <a:p>
            <a:pPr marL="581025" indent="-581025">
              <a:spcBef>
                <a:spcPct val="55000"/>
              </a:spcBef>
              <a:buClr>
                <a:schemeClr val="tx1"/>
              </a:buClr>
              <a:buSzPct val="110000"/>
              <a:buFont typeface="Wingdings" pitchFamily="2" charset="2"/>
              <a:buChar char="v"/>
            </a:pPr>
            <a:r>
              <a:rPr lang="es-ES_tradnl" sz="2000">
                <a:latin typeface="Calibri" pitchFamily="34" charset="0"/>
              </a:rPr>
              <a:t>Se gana el respeto y la confianza de los demás.</a:t>
            </a:r>
          </a:p>
          <a:p>
            <a:pPr marL="581025" indent="-581025">
              <a:spcBef>
                <a:spcPct val="55000"/>
              </a:spcBef>
              <a:buClr>
                <a:schemeClr val="tx1"/>
              </a:buClr>
              <a:buSzPct val="110000"/>
              <a:buFont typeface="Wingdings" pitchFamily="2" charset="2"/>
              <a:buChar char="v"/>
            </a:pPr>
            <a:r>
              <a:rPr lang="es-ES_tradnl" sz="2000">
                <a:latin typeface="Calibri" pitchFamily="34" charset="0"/>
              </a:rPr>
              <a:t>Genera una profunda identificación individual por parte de sus colaboradores.</a:t>
            </a:r>
          </a:p>
          <a:p>
            <a:pPr marL="581025" indent="-581025">
              <a:spcBef>
                <a:spcPct val="55000"/>
              </a:spcBef>
              <a:buClr>
                <a:schemeClr val="tx1"/>
              </a:buClr>
              <a:buSzPct val="110000"/>
              <a:buFont typeface="Wingdings" pitchFamily="2" charset="2"/>
              <a:buChar char="v"/>
            </a:pPr>
            <a:r>
              <a:rPr lang="es-ES_tradnl" sz="2000">
                <a:latin typeface="Calibri" pitchFamily="34" charset="0"/>
              </a:rPr>
              <a:t>Establece unos altos niveles de conducta moral y ética.</a:t>
            </a:r>
          </a:p>
        </p:txBody>
      </p:sp>
      <p:sp>
        <p:nvSpPr>
          <p:cNvPr id="10" name="9 Rectángulo"/>
          <p:cNvSpPr/>
          <p:nvPr/>
        </p:nvSpPr>
        <p:spPr>
          <a:xfrm>
            <a:off x="714375" y="3786188"/>
            <a:ext cx="7858125" cy="2500312"/>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0422" name="10 CuadroTexto"/>
          <p:cNvSpPr txBox="1">
            <a:spLocks noChangeArrowheads="1"/>
          </p:cNvSpPr>
          <p:nvPr/>
        </p:nvSpPr>
        <p:spPr bwMode="auto">
          <a:xfrm>
            <a:off x="1143000" y="3929063"/>
            <a:ext cx="6808788" cy="2246312"/>
          </a:xfrm>
          <a:prstGeom prst="rect">
            <a:avLst/>
          </a:prstGeom>
          <a:noFill/>
          <a:ln w="9525">
            <a:noFill/>
            <a:miter lim="800000"/>
            <a:headEnd/>
            <a:tailEnd/>
          </a:ln>
        </p:spPr>
        <p:txBody>
          <a:bodyPr wrap="none" anchor="ctr">
            <a:spAutoFit/>
          </a:bodyPr>
          <a:lstStyle/>
          <a:p>
            <a:pPr marL="581025" indent="-581025">
              <a:spcBef>
                <a:spcPct val="20000"/>
              </a:spcBef>
              <a:buSzPct val="130000"/>
              <a:buFont typeface="Wingdings" pitchFamily="2" charset="2"/>
              <a:buChar char="ü"/>
            </a:pPr>
            <a:r>
              <a:rPr lang="es-ES_tradnl" sz="2000">
                <a:latin typeface="Calibri" pitchFamily="34" charset="0"/>
              </a:rPr>
              <a:t>Ejerce su influencia sobre su equipo</a:t>
            </a:r>
          </a:p>
          <a:p>
            <a:pPr marL="581025" indent="-581025">
              <a:spcBef>
                <a:spcPct val="20000"/>
              </a:spcBef>
              <a:buSzPct val="130000"/>
              <a:buFont typeface="Wingdings" pitchFamily="2" charset="2"/>
              <a:buChar char="ü"/>
            </a:pPr>
            <a:r>
              <a:rPr lang="es-ES_tradnl" sz="2000">
                <a:latin typeface="Calibri" pitchFamily="34" charset="0"/>
              </a:rPr>
              <a:t>Engendra fe en su equipo</a:t>
            </a:r>
          </a:p>
          <a:p>
            <a:pPr marL="581025" indent="-581025">
              <a:spcBef>
                <a:spcPct val="20000"/>
              </a:spcBef>
              <a:buSzPct val="130000"/>
              <a:buFont typeface="Wingdings" pitchFamily="2" charset="2"/>
              <a:buChar char="ü"/>
            </a:pPr>
            <a:r>
              <a:rPr lang="es-ES_tradnl" sz="2000">
                <a:latin typeface="Calibri" pitchFamily="34" charset="0"/>
              </a:rPr>
              <a:t>Ha demostrado competencia en su trabajo</a:t>
            </a:r>
          </a:p>
          <a:p>
            <a:pPr marL="581025" indent="-581025">
              <a:spcBef>
                <a:spcPct val="20000"/>
              </a:spcBef>
              <a:buSzPct val="130000"/>
              <a:buFont typeface="Wingdings" pitchFamily="2" charset="2"/>
              <a:buChar char="ü"/>
            </a:pPr>
            <a:r>
              <a:rPr lang="es-ES_tradnl" sz="2000">
                <a:latin typeface="Calibri" pitchFamily="34" charset="0"/>
              </a:rPr>
              <a:t>Demuestra persistencia en la consecución de los objetivos</a:t>
            </a:r>
          </a:p>
          <a:p>
            <a:pPr marL="581025" indent="-581025">
              <a:spcBef>
                <a:spcPct val="20000"/>
              </a:spcBef>
              <a:buSzPct val="130000"/>
              <a:buFont typeface="Wingdings" pitchFamily="2" charset="2"/>
              <a:buChar char="ü"/>
            </a:pPr>
            <a:r>
              <a:rPr lang="es-ES_tradnl" sz="2000">
                <a:latin typeface="Calibri" pitchFamily="34" charset="0"/>
              </a:rPr>
              <a:t>Genera un sentimiento de capacidad, </a:t>
            </a:r>
            <a:r>
              <a:rPr lang="es-ES_tradnl" sz="2000" i="1">
                <a:latin typeface="Calibri" pitchFamily="34" charset="0"/>
              </a:rPr>
              <a:t>“todo es posible”</a:t>
            </a:r>
          </a:p>
          <a:p>
            <a:pPr marL="581025" indent="-581025">
              <a:spcBef>
                <a:spcPct val="20000"/>
              </a:spcBef>
              <a:buSzPct val="130000"/>
              <a:buFont typeface="Wingdings" pitchFamily="2" charset="2"/>
              <a:buChar char="ü"/>
            </a:pPr>
            <a:r>
              <a:rPr lang="es-ES_tradnl" sz="2000">
                <a:latin typeface="Calibri" pitchFamily="34" charset="0"/>
              </a:rPr>
              <a:t>Está dispuesto a compartir el éxito</a:t>
            </a:r>
          </a:p>
        </p:txBody>
      </p:sp>
      <p:sp>
        <p:nvSpPr>
          <p:cNvPr id="7"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Influencia Idealizada</a:t>
            </a:r>
            <a:r>
              <a:rPr lang="es-ES" sz="4400" dirty="0">
                <a:latin typeface="+mj-lt"/>
                <a:ea typeface="+mj-ea"/>
                <a:cs typeface="+mj-cs"/>
              </a:rPr>
              <a:t>…</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00063" y="1428750"/>
            <a:ext cx="7858125" cy="350043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857250" y="1214438"/>
            <a:ext cx="40989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5">
                    <a:lumMod val="50000"/>
                  </a:schemeClr>
                </a:solidFill>
                <a:latin typeface="+mn-lt"/>
              </a:rPr>
              <a:t>Características generales   </a:t>
            </a:r>
          </a:p>
        </p:txBody>
      </p:sp>
      <p:sp>
        <p:nvSpPr>
          <p:cNvPr id="61445" name="4 CuadroTexto"/>
          <p:cNvSpPr txBox="1">
            <a:spLocks noChangeArrowheads="1"/>
          </p:cNvSpPr>
          <p:nvPr/>
        </p:nvSpPr>
        <p:spPr bwMode="auto">
          <a:xfrm>
            <a:off x="928688" y="2143125"/>
            <a:ext cx="7215187" cy="2308225"/>
          </a:xfrm>
          <a:prstGeom prst="rect">
            <a:avLst/>
          </a:prstGeom>
          <a:noFill/>
          <a:ln w="9525">
            <a:noFill/>
            <a:miter lim="800000"/>
            <a:headEnd/>
            <a:tailEnd/>
          </a:ln>
        </p:spPr>
        <p:txBody>
          <a:bodyPr anchor="ctr">
            <a:spAutoFit/>
          </a:bodyPr>
          <a:lstStyle/>
          <a:p>
            <a:pPr marL="381000" indent="-381000" eaLnBrk="0" hangingPunct="0">
              <a:buFont typeface="Wingdings" pitchFamily="2" charset="2"/>
              <a:buChar char="Ø"/>
            </a:pPr>
            <a:r>
              <a:rPr lang="es-ES_tradnl" sz="2400">
                <a:solidFill>
                  <a:srgbClr val="000000"/>
                </a:solidFill>
                <a:latin typeface="Calibri" pitchFamily="34" charset="0"/>
              </a:rPr>
              <a:t>Determinación, exigencia.</a:t>
            </a:r>
          </a:p>
          <a:p>
            <a:pPr marL="381000" indent="-381000" eaLnBrk="0" hangingPunct="0">
              <a:buFont typeface="Wingdings" pitchFamily="2" charset="2"/>
              <a:buChar char="Ø"/>
            </a:pPr>
            <a:r>
              <a:rPr lang="es-ES_tradnl" sz="2400">
                <a:solidFill>
                  <a:srgbClr val="000000"/>
                </a:solidFill>
                <a:latin typeface="Calibri" pitchFamily="34" charset="0"/>
              </a:rPr>
              <a:t>Confianza en la visión.</a:t>
            </a:r>
          </a:p>
          <a:p>
            <a:pPr marL="381000" indent="-381000" eaLnBrk="0" hangingPunct="0">
              <a:buFont typeface="Wingdings" pitchFamily="2" charset="2"/>
              <a:buChar char="Ø"/>
            </a:pPr>
            <a:r>
              <a:rPr lang="es-ES_tradnl" sz="2400">
                <a:solidFill>
                  <a:srgbClr val="000000"/>
                </a:solidFill>
                <a:latin typeface="Calibri" pitchFamily="34" charset="0"/>
              </a:rPr>
              <a:t>Completa responsabilidad por las acciones.</a:t>
            </a:r>
          </a:p>
          <a:p>
            <a:pPr marL="381000" indent="-381000" eaLnBrk="0" hangingPunct="0">
              <a:buFont typeface="Wingdings" pitchFamily="2" charset="2"/>
              <a:buChar char="Ø"/>
            </a:pPr>
            <a:r>
              <a:rPr lang="es-ES_tradnl" sz="2400">
                <a:solidFill>
                  <a:srgbClr val="000000"/>
                </a:solidFill>
                <a:latin typeface="Calibri" pitchFamily="34" charset="0"/>
              </a:rPr>
              <a:t>Sentido del fin y confianza.</a:t>
            </a:r>
          </a:p>
          <a:p>
            <a:pPr marL="381000" indent="-381000" eaLnBrk="0" hangingPunct="0">
              <a:buFont typeface="Wingdings" pitchFamily="2" charset="2"/>
              <a:buChar char="Ø"/>
            </a:pPr>
            <a:r>
              <a:rPr lang="es-ES_tradnl" sz="2400">
                <a:solidFill>
                  <a:srgbClr val="000000"/>
                </a:solidFill>
                <a:latin typeface="Calibri" pitchFamily="34" charset="0"/>
              </a:rPr>
              <a:t>Identificación con el líder (consciente, justificada, independiente)</a:t>
            </a: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Influencia Idealizada</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500" y="928688"/>
            <a:ext cx="7858125" cy="5214937"/>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857250" y="714375"/>
            <a:ext cx="287813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62469" name="4 CuadroTexto"/>
          <p:cNvSpPr txBox="1">
            <a:spLocks noChangeArrowheads="1"/>
          </p:cNvSpPr>
          <p:nvPr/>
        </p:nvSpPr>
        <p:spPr bwMode="auto">
          <a:xfrm>
            <a:off x="785813" y="1357313"/>
            <a:ext cx="7554912" cy="4746625"/>
          </a:xfrm>
          <a:prstGeom prst="rect">
            <a:avLst/>
          </a:prstGeom>
          <a:noFill/>
          <a:ln w="9525">
            <a:noFill/>
            <a:miter lim="800000"/>
            <a:headEnd/>
            <a:tailEnd/>
          </a:ln>
        </p:spPr>
        <p:txBody>
          <a:bodyPr wrap="none" anchor="ctr">
            <a:spAutoFit/>
          </a:bodyPr>
          <a:lstStyle/>
          <a:p>
            <a:pPr>
              <a:lnSpc>
                <a:spcPct val="80000"/>
              </a:lnSpc>
              <a:spcBef>
                <a:spcPct val="30000"/>
              </a:spcBef>
              <a:buClr>
                <a:schemeClr val="tx1"/>
              </a:buClr>
              <a:buSzPct val="110000"/>
              <a:buFont typeface="Wingdings" pitchFamily="2" charset="2"/>
              <a:buChar char="ü"/>
            </a:pPr>
            <a:r>
              <a:rPr lang="es-ES_tradnl" sz="2000">
                <a:latin typeface="Calibri" pitchFamily="34" charset="0"/>
              </a:rPr>
              <a:t>Pone énfasis en el desarrollo individual del equipo. </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Demuestra persistencia en la consecución de objetivos.</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Promueve un estilo de trabajo.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El líder ejerce su influencia sobre su equipo.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Ha demostrado competencia en su trabajo.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Engendra fe en su equipo. </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Se alegra de los éxitos de su equipo.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Está dispuesto a compartir el éxito.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Es arriesgado.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Aumenta y eleva las esperanzas y deseos de su equipo.</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Genera un sentimiento de capacidad: “todo es posible”.</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No le asustan ni le bloquean las crisis.</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Demuestra un alto nivel de actividad.</a:t>
            </a:r>
          </a:p>
          <a:p>
            <a:pPr>
              <a:lnSpc>
                <a:spcPct val="80000"/>
              </a:lnSpc>
              <a:spcBef>
                <a:spcPct val="30000"/>
              </a:spcBef>
              <a:buClr>
                <a:schemeClr val="tx1"/>
              </a:buClr>
              <a:buSzPct val="110000"/>
              <a:buFont typeface="Wingdings" pitchFamily="2" charset="2"/>
              <a:buChar char="ü"/>
            </a:pPr>
            <a:r>
              <a:rPr lang="es-ES_tradnl" sz="2000">
                <a:latin typeface="Calibri" pitchFamily="34" charset="0"/>
              </a:rPr>
              <a:t>Suaviza la tensión del grupo cuando se producen situaciones críticas.</a:t>
            </a: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Influencia Idealizada</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8072437" cy="4857750"/>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63493" name="4 CuadroTexto"/>
          <p:cNvSpPr txBox="1">
            <a:spLocks noChangeArrowheads="1"/>
          </p:cNvSpPr>
          <p:nvPr/>
        </p:nvSpPr>
        <p:spPr bwMode="auto">
          <a:xfrm>
            <a:off x="1571625" y="1714500"/>
            <a:ext cx="6826250" cy="3970338"/>
          </a:xfrm>
          <a:prstGeom prst="rect">
            <a:avLst/>
          </a:prstGeom>
          <a:noFill/>
          <a:ln w="9525">
            <a:noFill/>
            <a:miter lim="800000"/>
            <a:headEnd/>
            <a:tailEnd/>
          </a:ln>
        </p:spPr>
        <p:txBody>
          <a:bodyPr wrap="none" anchor="ctr">
            <a:spAutoFit/>
          </a:bodyPr>
          <a:lstStyle/>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Son todas conscientes, maduras y responsables.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Disposición favorable al seguimiento del líder.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Deseo de ser como el líder.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Deseo de conseguir apoyo para el líder.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Deseo de mostrar apoyo hacia el líder.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Atracción emocional hacia el líder.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Crea un sentimiento positivo de autoconfianza.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Crea un equipo </a:t>
            </a:r>
            <a:r>
              <a:rPr lang="es-ES_tradnl" sz="2400">
                <a:latin typeface="Calibri" pitchFamily="34" charset="0"/>
                <a:cs typeface="Arial" charset="0"/>
              </a:rPr>
              <a:t>de colaboradores</a:t>
            </a:r>
            <a:r>
              <a:rPr lang="es-ES" sz="2400">
                <a:latin typeface="Calibri" pitchFamily="34" charset="0"/>
                <a:cs typeface="Arial" charset="0"/>
              </a:rPr>
              <a:t> independientes. </a:t>
            </a:r>
            <a:endParaRPr lang="es-ES_tradnl" sz="2400">
              <a:latin typeface="Calibri" pitchFamily="34" charset="0"/>
            </a:endParaRPr>
          </a:p>
          <a:p>
            <a:pPr marL="342900" indent="-342900">
              <a:lnSpc>
                <a:spcPct val="90000"/>
              </a:lnSpc>
              <a:spcBef>
                <a:spcPct val="30000"/>
              </a:spcBef>
              <a:buSzPct val="110000"/>
              <a:buFont typeface="Wingdings" pitchFamily="2" charset="2"/>
              <a:buChar char="ü"/>
            </a:pPr>
            <a:r>
              <a:rPr lang="es-ES" sz="2400">
                <a:latin typeface="Calibri" pitchFamily="34" charset="0"/>
                <a:cs typeface="Arial" charset="0"/>
              </a:rPr>
              <a:t>Crea un sentimiento de misión conjunta y propia.</a:t>
            </a:r>
            <a:endParaRPr lang="es-ES_tradnl" sz="2400">
              <a:latin typeface="Calibri" pitchFamily="34" charset="0"/>
            </a:endParaRP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Influencia Idealizada</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L.TRF: Estimulación intelectual …</a:t>
            </a:r>
          </a:p>
        </p:txBody>
      </p:sp>
      <p:grpSp>
        <p:nvGrpSpPr>
          <p:cNvPr id="3" name="8 Grupo"/>
          <p:cNvGrpSpPr>
            <a:grpSpLocks/>
          </p:cNvGrpSpPr>
          <p:nvPr/>
        </p:nvGrpSpPr>
        <p:grpSpPr bwMode="auto">
          <a:xfrm>
            <a:off x="1106488" y="1339850"/>
            <a:ext cx="6931025" cy="4662488"/>
            <a:chOff x="1214414" y="547293"/>
            <a:chExt cx="6929486" cy="4662106"/>
          </a:xfrm>
        </p:grpSpPr>
        <p:sp>
          <p:nvSpPr>
            <p:cNvPr id="6" name="5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 name="6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9" name="8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13" name="12 Rectángulo"/>
          <p:cNvSpPr/>
          <p:nvPr/>
        </p:nvSpPr>
        <p:spPr>
          <a:xfrm>
            <a:off x="3892550" y="3863975"/>
            <a:ext cx="715963" cy="142875"/>
          </a:xfrm>
          <a:prstGeom prst="rect">
            <a:avLst/>
          </a:prstGeom>
          <a:solidFill>
            <a:schemeClr val="accent1">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DC</a:t>
            </a:r>
          </a:p>
        </p:txBody>
      </p:sp>
      <p:sp>
        <p:nvSpPr>
          <p:cNvPr id="14" name="13 Rectángulo"/>
          <p:cNvSpPr/>
          <p:nvPr/>
        </p:nvSpPr>
        <p:spPr>
          <a:xfrm>
            <a:off x="4679950" y="3221038"/>
            <a:ext cx="715963" cy="142875"/>
          </a:xfrm>
          <a:prstGeom prst="rect">
            <a:avLst/>
          </a:prstGeom>
          <a:solidFill>
            <a:schemeClr val="accent3">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II</a:t>
            </a:r>
          </a:p>
        </p:txBody>
      </p:sp>
      <p:sp>
        <p:nvSpPr>
          <p:cNvPr id="15" name="14 Rectángulo"/>
          <p:cNvSpPr/>
          <p:nvPr/>
        </p:nvSpPr>
        <p:spPr>
          <a:xfrm>
            <a:off x="4464050" y="3435350"/>
            <a:ext cx="717550" cy="142875"/>
          </a:xfrm>
          <a:prstGeom prst="rect">
            <a:avLst/>
          </a:prstGeom>
          <a:solidFill>
            <a:schemeClr val="accent3">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CI</a:t>
            </a:r>
          </a:p>
        </p:txBody>
      </p:sp>
      <p:sp>
        <p:nvSpPr>
          <p:cNvPr id="16" name="15 Rectángulo"/>
          <p:cNvSpPr/>
          <p:nvPr/>
        </p:nvSpPr>
        <p:spPr>
          <a:xfrm>
            <a:off x="5037138" y="3006725"/>
            <a:ext cx="715962" cy="142875"/>
          </a:xfrm>
          <a:prstGeom prst="rect">
            <a:avLst/>
          </a:prstGeom>
          <a:solidFill>
            <a:schemeClr val="accent3">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EI</a:t>
            </a:r>
          </a:p>
        </p:txBody>
      </p:sp>
      <p:sp>
        <p:nvSpPr>
          <p:cNvPr id="17" name="16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4" name="27 Grupo"/>
          <p:cNvGrpSpPr>
            <a:grpSpLocks/>
          </p:cNvGrpSpPr>
          <p:nvPr/>
        </p:nvGrpSpPr>
        <p:grpSpPr bwMode="auto">
          <a:xfrm>
            <a:off x="0" y="1000125"/>
            <a:ext cx="9144000" cy="5462588"/>
            <a:chOff x="0" y="1000108"/>
            <a:chExt cx="9144000" cy="5462325"/>
          </a:xfrm>
        </p:grpSpPr>
        <p:sp>
          <p:nvSpPr>
            <p:cNvPr id="19" name="18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20" name="19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21" name="20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22" name="21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23" name="22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24" name="23 CuadroTexto"/>
          <p:cNvSpPr txBox="1"/>
          <p:nvPr/>
        </p:nvSpPr>
        <p:spPr>
          <a:xfrm>
            <a:off x="0" y="785813"/>
            <a:ext cx="2857500" cy="1200150"/>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“Si lo intentamos de otra forma …”</a:t>
            </a:r>
          </a:p>
        </p:txBody>
      </p:sp>
      <p:sp>
        <p:nvSpPr>
          <p:cNvPr id="25" name="2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6" name="2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07950" y="549275"/>
            <a:ext cx="8715375" cy="302260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5540" name="8 Rectángulo"/>
          <p:cNvSpPr>
            <a:spLocks noChangeArrowheads="1"/>
          </p:cNvSpPr>
          <p:nvPr/>
        </p:nvSpPr>
        <p:spPr bwMode="auto">
          <a:xfrm>
            <a:off x="107950" y="785813"/>
            <a:ext cx="8678863" cy="2446337"/>
          </a:xfrm>
          <a:prstGeom prst="rect">
            <a:avLst/>
          </a:prstGeom>
          <a:noFill/>
          <a:ln w="9525">
            <a:noFill/>
            <a:miter lim="800000"/>
            <a:headEnd/>
            <a:tailEnd/>
          </a:ln>
        </p:spPr>
        <p:txBody>
          <a:bodyPr>
            <a:spAutoFit/>
          </a:bodyPr>
          <a:lstStyle/>
          <a:p>
            <a:pPr marL="469900" indent="-469900">
              <a:lnSpc>
                <a:spcPct val="105000"/>
              </a:lnSpc>
              <a:spcBef>
                <a:spcPct val="45000"/>
              </a:spcBef>
              <a:buClr>
                <a:schemeClr val="tx1"/>
              </a:buClr>
              <a:buSzPct val="110000"/>
              <a:buFont typeface="Wingdings" pitchFamily="2" charset="2"/>
              <a:buChar char="v"/>
            </a:pPr>
            <a:r>
              <a:rPr lang="es-ES_tradnl" sz="2000">
                <a:latin typeface="Calibri" pitchFamily="34" charset="0"/>
              </a:rPr>
              <a:t>Incita de forma activa a enfocar los viejos métodos desde nuevas perspectivas.</a:t>
            </a:r>
          </a:p>
          <a:p>
            <a:pPr marL="469900" indent="-469900">
              <a:lnSpc>
                <a:spcPct val="105000"/>
              </a:lnSpc>
              <a:spcBef>
                <a:spcPct val="45000"/>
              </a:spcBef>
              <a:buClr>
                <a:schemeClr val="tx1"/>
              </a:buClr>
              <a:buSzPct val="110000"/>
              <a:buFont typeface="Wingdings" pitchFamily="2" charset="2"/>
              <a:buChar char="v"/>
            </a:pPr>
            <a:r>
              <a:rPr lang="es-ES_tradnl" sz="2000">
                <a:latin typeface="Calibri" pitchFamily="34" charset="0"/>
              </a:rPr>
              <a:t>Fomenta la creatividad y hace hincapié en el uso de la inteligencia.</a:t>
            </a:r>
          </a:p>
          <a:p>
            <a:pPr marL="469900" indent="-469900">
              <a:lnSpc>
                <a:spcPct val="105000"/>
              </a:lnSpc>
              <a:spcBef>
                <a:spcPct val="45000"/>
              </a:spcBef>
              <a:buClr>
                <a:schemeClr val="tx1"/>
              </a:buClr>
              <a:buSzPct val="110000"/>
              <a:buFont typeface="Wingdings" pitchFamily="2" charset="2"/>
              <a:buChar char="v"/>
            </a:pPr>
            <a:r>
              <a:rPr lang="es-ES_tradnl" sz="2000">
                <a:latin typeface="Calibri" pitchFamily="34" charset="0"/>
              </a:rPr>
              <a:t>Induce a la reconsideración y examen de los supuestos en que se sustentaban las posibilidades, capacidades, estrategias y objetivos.</a:t>
            </a:r>
          </a:p>
          <a:p>
            <a:pPr marL="469900" indent="-469900">
              <a:lnSpc>
                <a:spcPct val="105000"/>
              </a:lnSpc>
              <a:spcBef>
                <a:spcPct val="45000"/>
              </a:spcBef>
              <a:buClr>
                <a:schemeClr val="tx1"/>
              </a:buClr>
              <a:buSzPct val="110000"/>
              <a:buFont typeface="Wingdings" pitchFamily="2" charset="2"/>
              <a:buChar char="v"/>
            </a:pPr>
            <a:r>
              <a:rPr lang="es-ES_tradnl" sz="2000">
                <a:latin typeface="Calibri" pitchFamily="34" charset="0"/>
              </a:rPr>
              <a:t>Cuestiona el statu quo, buscando la innovación incluso en medio del éxito.</a:t>
            </a:r>
          </a:p>
        </p:txBody>
      </p:sp>
      <p:sp>
        <p:nvSpPr>
          <p:cNvPr id="10" name="9 Rectángulo"/>
          <p:cNvSpPr/>
          <p:nvPr/>
        </p:nvSpPr>
        <p:spPr>
          <a:xfrm>
            <a:off x="714375" y="3786188"/>
            <a:ext cx="7858125" cy="242887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5542" name="10 Rectángulo"/>
          <p:cNvSpPr>
            <a:spLocks noChangeArrowheads="1"/>
          </p:cNvSpPr>
          <p:nvPr/>
        </p:nvSpPr>
        <p:spPr bwMode="auto">
          <a:xfrm>
            <a:off x="785813" y="4000500"/>
            <a:ext cx="7500937" cy="2032000"/>
          </a:xfrm>
          <a:prstGeom prst="rect">
            <a:avLst/>
          </a:prstGeom>
          <a:noFill/>
          <a:ln w="9525">
            <a:noFill/>
            <a:miter lim="800000"/>
            <a:headEnd/>
            <a:tailEnd/>
          </a:ln>
        </p:spPr>
        <p:txBody>
          <a:bodyPr>
            <a:spAutoFit/>
          </a:bodyPr>
          <a:lstStyle/>
          <a:p>
            <a:pPr marL="581025" indent="-581025">
              <a:spcBef>
                <a:spcPct val="20000"/>
              </a:spcBef>
              <a:buSzPct val="130000"/>
              <a:buFont typeface="Wingdings" pitchFamily="2" charset="2"/>
              <a:buChar char="ü"/>
            </a:pPr>
            <a:r>
              <a:rPr lang="es-ES_tradnl">
                <a:latin typeface="Calibri" pitchFamily="34" charset="0"/>
              </a:rPr>
              <a:t>Cuestiona el status quo</a:t>
            </a:r>
          </a:p>
          <a:p>
            <a:pPr marL="581025" indent="-581025">
              <a:spcBef>
                <a:spcPct val="20000"/>
              </a:spcBef>
              <a:buSzPct val="130000"/>
              <a:buFont typeface="Wingdings" pitchFamily="2" charset="2"/>
              <a:buChar char="ü"/>
            </a:pPr>
            <a:r>
              <a:rPr lang="es-ES_tradnl">
                <a:latin typeface="Calibri" pitchFamily="34" charset="0"/>
              </a:rPr>
              <a:t>Produce soluciones más sencillas</a:t>
            </a:r>
          </a:p>
          <a:p>
            <a:pPr marL="581025" indent="-581025">
              <a:spcBef>
                <a:spcPct val="20000"/>
              </a:spcBef>
              <a:buSzPct val="130000"/>
              <a:buFont typeface="Wingdings" pitchFamily="2" charset="2"/>
              <a:buChar char="ü"/>
            </a:pPr>
            <a:r>
              <a:rPr lang="es-ES_tradnl">
                <a:latin typeface="Calibri" pitchFamily="34" charset="0"/>
              </a:rPr>
              <a:t>Discute nuevas ideas y tendencias con el fin de estimular a su equipo</a:t>
            </a:r>
          </a:p>
          <a:p>
            <a:pPr marL="581025" indent="-581025">
              <a:spcBef>
                <a:spcPct val="20000"/>
              </a:spcBef>
              <a:buSzPct val="130000"/>
              <a:buFont typeface="Wingdings" pitchFamily="2" charset="2"/>
              <a:buChar char="ü"/>
            </a:pPr>
            <a:r>
              <a:rPr lang="es-ES_tradnl">
                <a:latin typeface="Calibri" pitchFamily="34" charset="0"/>
              </a:rPr>
              <a:t>Está dispuesto a proponer o considerar ideas que parecen inadecuadas</a:t>
            </a:r>
          </a:p>
          <a:p>
            <a:pPr marL="581025" indent="-581025">
              <a:spcBef>
                <a:spcPct val="20000"/>
              </a:spcBef>
              <a:buSzPct val="130000"/>
              <a:buFont typeface="Wingdings" pitchFamily="2" charset="2"/>
              <a:buChar char="ü"/>
            </a:pPr>
            <a:r>
              <a:rPr lang="es-ES_tradnl">
                <a:latin typeface="Calibri" pitchFamily="34" charset="0"/>
              </a:rPr>
              <a:t>No espera que su equipo piense como él/ella</a:t>
            </a:r>
          </a:p>
          <a:p>
            <a:pPr marL="581025" indent="-581025">
              <a:spcBef>
                <a:spcPct val="20000"/>
              </a:spcBef>
              <a:buSzPct val="130000"/>
              <a:buFont typeface="Wingdings" pitchFamily="2" charset="2"/>
              <a:buChar char="ü"/>
            </a:pPr>
            <a:r>
              <a:rPr lang="es-ES_tradnl">
                <a:latin typeface="Calibri" pitchFamily="34" charset="0"/>
              </a:rPr>
              <a:t>Genera una disposición para cambios en el modo de pensar</a:t>
            </a:r>
          </a:p>
        </p:txBody>
      </p:sp>
      <p:sp>
        <p:nvSpPr>
          <p:cNvPr id="7" name="2 Título"/>
          <p:cNvSpPr txBox="1">
            <a:spLocks/>
          </p:cNvSpPr>
          <p:nvPr/>
        </p:nvSpPr>
        <p:spPr bwMode="auto">
          <a:xfrm>
            <a:off x="3286125" y="-71438"/>
            <a:ext cx="6072188" cy="571501"/>
          </a:xfrm>
          <a:prstGeom prst="rect">
            <a:avLst/>
          </a:prstGeom>
          <a:noFill/>
          <a:ln>
            <a:miter lim="800000"/>
            <a:headEnd/>
            <a:tailEnd/>
          </a:ln>
        </p:spPr>
        <p:txBody>
          <a:bodyPr/>
          <a:lstStyle/>
          <a:p>
            <a:pPr algn="ctr">
              <a:defRPr/>
            </a:pPr>
            <a:r>
              <a:rPr lang="es-ES" sz="2800" b="1" i="1" dirty="0">
                <a:latin typeface="+mj-lt"/>
                <a:ea typeface="+mj-ea"/>
                <a:cs typeface="+mj-cs"/>
              </a:rPr>
              <a:t>L.TRF: Estimulación intelectual</a:t>
            </a:r>
            <a:r>
              <a:rPr lang="es-ES" sz="4400" dirty="0">
                <a:latin typeface="+mj-lt"/>
                <a:ea typeface="+mj-ea"/>
                <a:cs typeface="+mj-cs"/>
              </a:rPr>
              <a:t>…</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17 Grupo"/>
          <p:cNvGrpSpPr/>
          <p:nvPr/>
        </p:nvGrpSpPr>
        <p:grpSpPr>
          <a:xfrm>
            <a:off x="285720" y="928670"/>
            <a:ext cx="4214842" cy="2928958"/>
            <a:chOff x="285720" y="928670"/>
            <a:chExt cx="4214842" cy="2928958"/>
          </a:xfrm>
        </p:grpSpPr>
        <p:sp>
          <p:nvSpPr>
            <p:cNvPr id="6" name="5 Rectángulo"/>
            <p:cNvSpPr/>
            <p:nvPr/>
          </p:nvSpPr>
          <p:spPr>
            <a:xfrm>
              <a:off x="285720" y="928670"/>
              <a:ext cx="4214842" cy="292895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9" name="Rectangle 5"/>
            <p:cNvSpPr>
              <a:spLocks noChangeArrowheads="1"/>
            </p:cNvSpPr>
            <p:nvPr/>
          </p:nvSpPr>
          <p:spPr bwMode="auto">
            <a:xfrm>
              <a:off x="642910" y="1285860"/>
              <a:ext cx="3643338" cy="2286016"/>
            </a:xfrm>
            <a:prstGeom prst="rect">
              <a:avLst/>
            </a:prstGeom>
            <a:noFill/>
            <a:ln w="3175">
              <a:noFill/>
              <a:miter lim="800000"/>
              <a:headEnd/>
              <a:tailEnd/>
            </a:ln>
            <a:effectLst/>
          </p:spPr>
          <p:txBody>
            <a:bodyPr wrap="none" anchor="ctr"/>
            <a:lstStyle/>
            <a:p>
              <a:pPr eaLnBrk="0" hangingPunct="0">
                <a:spcBef>
                  <a:spcPct val="50000"/>
                </a:spcBef>
                <a:buFont typeface="Wingdings" pitchFamily="2" charset="2"/>
                <a:buChar char="§"/>
              </a:pPr>
              <a:r>
                <a:rPr lang="es-ES_tradnl" sz="2000" dirty="0">
                  <a:latin typeface="Calibri" pitchFamily="34" charset="0"/>
                </a:rPr>
                <a:t> </a:t>
              </a:r>
              <a:r>
                <a:rPr lang="es-ES_tradnl" sz="2000" dirty="0" smtClean="0">
                  <a:latin typeface="Calibri" pitchFamily="34" charset="0"/>
                </a:rPr>
                <a:t>  Responsable </a:t>
              </a:r>
              <a:r>
                <a:rPr lang="es-ES_tradnl" sz="2000" dirty="0">
                  <a:latin typeface="Calibri" pitchFamily="34" charset="0"/>
                </a:rPr>
                <a:t>del proceso</a:t>
              </a:r>
            </a:p>
            <a:p>
              <a:pPr eaLnBrk="0" hangingPunct="0">
                <a:spcBef>
                  <a:spcPct val="50000"/>
                </a:spcBef>
                <a:buFont typeface="Wingdings" pitchFamily="2" charset="2"/>
                <a:buChar char="§"/>
              </a:pPr>
              <a:r>
                <a:rPr lang="es-ES_tradnl" sz="2000" dirty="0">
                  <a:latin typeface="Calibri" pitchFamily="34" charset="0"/>
                </a:rPr>
                <a:t> </a:t>
              </a:r>
              <a:r>
                <a:rPr lang="es-ES_tradnl" sz="2000" dirty="0" smtClean="0">
                  <a:latin typeface="Calibri" pitchFamily="34" charset="0"/>
                </a:rPr>
                <a:t>  Qué </a:t>
              </a:r>
              <a:r>
                <a:rPr lang="es-ES_tradnl" sz="2000" dirty="0">
                  <a:latin typeface="Calibri" pitchFamily="34" charset="0"/>
                </a:rPr>
                <a:t>quiero transmitir</a:t>
              </a:r>
            </a:p>
            <a:p>
              <a:pPr eaLnBrk="0" hangingPunct="0">
                <a:spcBef>
                  <a:spcPct val="50000"/>
                </a:spcBef>
                <a:buFont typeface="Wingdings" pitchFamily="2" charset="2"/>
                <a:buChar char="§"/>
              </a:pPr>
              <a:r>
                <a:rPr lang="es-ES_tradnl" sz="2000" dirty="0">
                  <a:latin typeface="Calibri" pitchFamily="34" charset="0"/>
                </a:rPr>
                <a:t> </a:t>
              </a:r>
              <a:r>
                <a:rPr lang="es-ES_tradnl" sz="2000" dirty="0" smtClean="0">
                  <a:latin typeface="Calibri" pitchFamily="34" charset="0"/>
                </a:rPr>
                <a:t>  Cómo </a:t>
              </a:r>
              <a:r>
                <a:rPr lang="es-ES_tradnl" sz="2000" dirty="0">
                  <a:latin typeface="Calibri" pitchFamily="34" charset="0"/>
                </a:rPr>
                <a:t>lo voy a hacer</a:t>
              </a:r>
            </a:p>
            <a:p>
              <a:pPr eaLnBrk="0" hangingPunct="0">
                <a:spcBef>
                  <a:spcPct val="50000"/>
                </a:spcBef>
                <a:buFont typeface="Wingdings" pitchFamily="2" charset="2"/>
                <a:buChar char="§"/>
              </a:pPr>
              <a:r>
                <a:rPr lang="es-ES_tradnl" sz="2000" dirty="0">
                  <a:latin typeface="Calibri" pitchFamily="34" charset="0"/>
                </a:rPr>
                <a:t> </a:t>
              </a:r>
              <a:r>
                <a:rPr lang="es-ES_tradnl" sz="2000" dirty="0" smtClean="0">
                  <a:latin typeface="Calibri" pitchFamily="34" charset="0"/>
                </a:rPr>
                <a:t> Cómo </a:t>
              </a:r>
              <a:r>
                <a:rPr lang="es-ES_tradnl" sz="2000" dirty="0">
                  <a:latin typeface="Calibri" pitchFamily="34" charset="0"/>
                </a:rPr>
                <a:t>capto interés receptor</a:t>
              </a:r>
            </a:p>
            <a:p>
              <a:pPr eaLnBrk="0" hangingPunct="0">
                <a:spcBef>
                  <a:spcPct val="50000"/>
                </a:spcBef>
                <a:buFont typeface="Wingdings" pitchFamily="2" charset="2"/>
                <a:buChar char="§"/>
              </a:pPr>
              <a:r>
                <a:rPr lang="es-ES_tradnl" sz="2000" dirty="0">
                  <a:latin typeface="Calibri" pitchFamily="34" charset="0"/>
                </a:rPr>
                <a:t> </a:t>
              </a:r>
              <a:r>
                <a:rPr lang="es-ES_tradnl" sz="2000" dirty="0" smtClean="0">
                  <a:latin typeface="Calibri" pitchFamily="34" charset="0"/>
                </a:rPr>
                <a:t>  Cómo </a:t>
              </a:r>
              <a:r>
                <a:rPr lang="es-ES_tradnl" sz="2000" dirty="0">
                  <a:latin typeface="Calibri" pitchFamily="34" charset="0"/>
                </a:rPr>
                <a:t>verifico exactitud</a:t>
              </a:r>
              <a:endParaRPr lang="es-ES" sz="2000" dirty="0">
                <a:latin typeface="Calibri" pitchFamily="34" charset="0"/>
              </a:endParaRPr>
            </a:p>
          </p:txBody>
        </p:sp>
      </p:grpSp>
      <p:grpSp>
        <p:nvGrpSpPr>
          <p:cNvPr id="4" name="22 Grupo"/>
          <p:cNvGrpSpPr/>
          <p:nvPr/>
        </p:nvGrpSpPr>
        <p:grpSpPr>
          <a:xfrm>
            <a:off x="4716463" y="1500174"/>
            <a:ext cx="4214842" cy="2124090"/>
            <a:chOff x="4716463" y="1500174"/>
            <a:chExt cx="4214842" cy="2124090"/>
          </a:xfrm>
        </p:grpSpPr>
        <p:sp>
          <p:nvSpPr>
            <p:cNvPr id="16" name="15 Rectángulo"/>
            <p:cNvSpPr/>
            <p:nvPr/>
          </p:nvSpPr>
          <p:spPr>
            <a:xfrm>
              <a:off x="4716463" y="1500174"/>
              <a:ext cx="4214842" cy="2071702"/>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0" name="Rectangle 4"/>
            <p:cNvSpPr>
              <a:spLocks noChangeArrowheads="1"/>
            </p:cNvSpPr>
            <p:nvPr/>
          </p:nvSpPr>
          <p:spPr bwMode="auto">
            <a:xfrm>
              <a:off x="4719668" y="1928802"/>
              <a:ext cx="4071966" cy="1695462"/>
            </a:xfrm>
            <a:prstGeom prst="rect">
              <a:avLst/>
            </a:prstGeom>
            <a:noFill/>
            <a:ln w="3175">
              <a:noFill/>
              <a:miter lim="800000"/>
              <a:headEnd/>
              <a:tailEnd/>
            </a:ln>
            <a:effectLst/>
          </p:spPr>
          <p:txBody>
            <a:bodyPr wrap="none" anchor="ctr"/>
            <a:lstStyle/>
            <a:p>
              <a:pPr eaLnBrk="0" hangingPunct="0">
                <a:buFont typeface="Wingdings" pitchFamily="2" charset="2"/>
                <a:buChar char="§"/>
              </a:pPr>
              <a:r>
                <a:rPr lang="es-ES_tradnl" sz="2000" dirty="0">
                  <a:latin typeface="Calibri" pitchFamily="34" charset="0"/>
                </a:rPr>
                <a:t> </a:t>
              </a:r>
              <a:r>
                <a:rPr lang="es-ES_tradnl" sz="2000" dirty="0" smtClean="0">
                  <a:latin typeface="Calibri" pitchFamily="34" charset="0"/>
                </a:rPr>
                <a:t>  Implicarse </a:t>
              </a:r>
              <a:r>
                <a:rPr lang="es-ES_tradnl" sz="2000" dirty="0">
                  <a:latin typeface="Calibri" pitchFamily="34" charset="0"/>
                </a:rPr>
                <a:t>y transmitirlo</a:t>
              </a:r>
            </a:p>
            <a:p>
              <a:pPr eaLnBrk="0" hangingPunct="0">
                <a:buFont typeface="Wingdings" pitchFamily="2" charset="2"/>
                <a:buChar char="§"/>
              </a:pPr>
              <a:r>
                <a:rPr lang="es-ES_tradnl" sz="2000" dirty="0">
                  <a:latin typeface="Calibri" pitchFamily="34" charset="0"/>
                </a:rPr>
                <a:t> </a:t>
              </a:r>
              <a:r>
                <a:rPr lang="es-ES_tradnl" sz="2000" dirty="0" smtClean="0">
                  <a:latin typeface="Calibri" pitchFamily="34" charset="0"/>
                </a:rPr>
                <a:t> Escuchar </a:t>
              </a:r>
              <a:r>
                <a:rPr lang="es-ES_tradnl" sz="2000" dirty="0">
                  <a:latin typeface="Calibri" pitchFamily="34" charset="0"/>
                </a:rPr>
                <a:t>ideas y contenidos</a:t>
              </a:r>
            </a:p>
            <a:p>
              <a:pPr eaLnBrk="0" hangingPunct="0">
                <a:buFont typeface="Wingdings" pitchFamily="2" charset="2"/>
                <a:buChar char="§"/>
              </a:pPr>
              <a:r>
                <a:rPr lang="es-ES_tradnl" sz="2000" dirty="0">
                  <a:latin typeface="Calibri" pitchFamily="34" charset="0"/>
                </a:rPr>
                <a:t> </a:t>
              </a:r>
              <a:r>
                <a:rPr lang="es-ES_tradnl" sz="2000" dirty="0" smtClean="0">
                  <a:latin typeface="Calibri" pitchFamily="34" charset="0"/>
                </a:rPr>
                <a:t> No </a:t>
              </a:r>
              <a:r>
                <a:rPr lang="es-ES_tradnl" sz="2000" dirty="0">
                  <a:latin typeface="Calibri" pitchFamily="34" charset="0"/>
                </a:rPr>
                <a:t>precipitarse hacia conclusiones</a:t>
              </a:r>
            </a:p>
            <a:p>
              <a:pPr eaLnBrk="0" hangingPunct="0">
                <a:buFont typeface="Wingdings" pitchFamily="2" charset="2"/>
                <a:buChar char="§"/>
              </a:pPr>
              <a:r>
                <a:rPr lang="es-ES_tradnl" sz="2000" dirty="0">
                  <a:latin typeface="Calibri" pitchFamily="34" charset="0"/>
                </a:rPr>
                <a:t> </a:t>
              </a:r>
              <a:r>
                <a:rPr lang="es-ES_tradnl" sz="2000" dirty="0" smtClean="0">
                  <a:latin typeface="Calibri" pitchFamily="34" charset="0"/>
                </a:rPr>
                <a:t> Preguntar </a:t>
              </a:r>
              <a:r>
                <a:rPr lang="es-ES_tradnl" sz="2000" dirty="0">
                  <a:latin typeface="Calibri" pitchFamily="34" charset="0"/>
                </a:rPr>
                <a:t>como hábito</a:t>
              </a:r>
              <a:endParaRPr lang="es-ES" sz="2000" dirty="0">
                <a:latin typeface="Calibri" pitchFamily="34" charset="0"/>
              </a:endParaRPr>
            </a:p>
          </p:txBody>
        </p:sp>
      </p:grpSp>
      <p:grpSp>
        <p:nvGrpSpPr>
          <p:cNvPr id="5" name="23 Grupo"/>
          <p:cNvGrpSpPr/>
          <p:nvPr/>
        </p:nvGrpSpPr>
        <p:grpSpPr>
          <a:xfrm>
            <a:off x="468312" y="4357694"/>
            <a:ext cx="8389968" cy="1857388"/>
            <a:chOff x="468312" y="4357694"/>
            <a:chExt cx="8389968" cy="1857388"/>
          </a:xfrm>
        </p:grpSpPr>
        <p:sp>
          <p:nvSpPr>
            <p:cNvPr id="11" name="10 Rectángulo"/>
            <p:cNvSpPr/>
            <p:nvPr/>
          </p:nvSpPr>
          <p:spPr>
            <a:xfrm>
              <a:off x="468312" y="4357694"/>
              <a:ext cx="8389967" cy="185738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1" name="Rectangle 3"/>
            <p:cNvSpPr>
              <a:spLocks noChangeArrowheads="1"/>
            </p:cNvSpPr>
            <p:nvPr/>
          </p:nvSpPr>
          <p:spPr bwMode="auto">
            <a:xfrm>
              <a:off x="3857620" y="4357694"/>
              <a:ext cx="5000660" cy="1785950"/>
            </a:xfrm>
            <a:prstGeom prst="rect">
              <a:avLst/>
            </a:prstGeom>
            <a:noFill/>
            <a:ln w="3175">
              <a:noFill/>
              <a:miter lim="800000"/>
              <a:headEnd/>
              <a:tailEnd/>
            </a:ln>
            <a:effectLst/>
          </p:spPr>
          <p:txBody>
            <a:bodyPr wrap="none" anchor="ctr"/>
            <a:lstStyle/>
            <a:p>
              <a:pPr eaLnBrk="0" hangingPunct="0"/>
              <a:r>
                <a:rPr lang="es-ES_tradnl" sz="2000" dirty="0">
                  <a:latin typeface="Calibri" pitchFamily="34" charset="0"/>
                </a:rPr>
                <a:t>Lo trasmitido debe ser</a:t>
              </a:r>
              <a:r>
                <a:rPr lang="es-ES_tradnl" sz="2000" dirty="0" smtClean="0">
                  <a:latin typeface="Calibri" pitchFamily="34" charset="0"/>
                </a:rPr>
                <a:t>:</a:t>
              </a:r>
              <a:endParaRPr lang="es-ES_tradnl" sz="2000" dirty="0">
                <a:latin typeface="Calibri" pitchFamily="34" charset="0"/>
              </a:endParaRPr>
            </a:p>
            <a:p>
              <a:pPr lvl="2" eaLnBrk="0" hangingPunct="0">
                <a:buFont typeface="Wingdings" pitchFamily="2" charset="2"/>
                <a:buChar char="ü"/>
              </a:pPr>
              <a:r>
                <a:rPr lang="es-ES_tradnl" sz="2000" dirty="0">
                  <a:latin typeface="Calibri" pitchFamily="34" charset="0"/>
                </a:rPr>
                <a:t> Importante</a:t>
              </a:r>
            </a:p>
            <a:p>
              <a:pPr lvl="2" eaLnBrk="0" hangingPunct="0">
                <a:buFont typeface="Wingdings" pitchFamily="2" charset="2"/>
                <a:buChar char="ü"/>
              </a:pPr>
              <a:r>
                <a:rPr lang="es-ES_tradnl" sz="2000" dirty="0">
                  <a:latin typeface="Calibri" pitchFamily="34" charset="0"/>
                </a:rPr>
                <a:t>Interesante para el receptor</a:t>
              </a:r>
            </a:p>
            <a:p>
              <a:pPr lvl="2" eaLnBrk="0" hangingPunct="0">
                <a:buFont typeface="Wingdings" pitchFamily="2" charset="2"/>
                <a:buChar char="ü"/>
              </a:pPr>
              <a:r>
                <a:rPr lang="es-ES_tradnl" sz="2000" dirty="0">
                  <a:latin typeface="Calibri" pitchFamily="34" charset="0"/>
                </a:rPr>
                <a:t> No demasiado amplio ni complejo</a:t>
              </a:r>
            </a:p>
            <a:p>
              <a:pPr lvl="2" eaLnBrk="0" hangingPunct="0">
                <a:buFont typeface="Wingdings" pitchFamily="2" charset="2"/>
                <a:buChar char="ü"/>
              </a:pPr>
              <a:r>
                <a:rPr lang="es-ES_tradnl" sz="2000" dirty="0">
                  <a:latin typeface="Calibri" pitchFamily="34" charset="0"/>
                </a:rPr>
                <a:t>Adecuado</a:t>
              </a:r>
              <a:endParaRPr lang="es-ES" sz="2000" dirty="0">
                <a:latin typeface="Calibri" pitchFamily="34" charset="0"/>
              </a:endParaRPr>
            </a:p>
          </p:txBody>
        </p:sp>
        <p:sp>
          <p:nvSpPr>
            <p:cNvPr id="22" name="Rectangle 4"/>
            <p:cNvSpPr>
              <a:spLocks noChangeArrowheads="1"/>
            </p:cNvSpPr>
            <p:nvPr/>
          </p:nvSpPr>
          <p:spPr bwMode="auto">
            <a:xfrm>
              <a:off x="1000100" y="4714884"/>
              <a:ext cx="2714644" cy="1428760"/>
            </a:xfrm>
            <a:prstGeom prst="rect">
              <a:avLst/>
            </a:prstGeom>
            <a:noFill/>
            <a:ln w="3175">
              <a:noFill/>
              <a:miter lim="800000"/>
              <a:headEnd/>
              <a:tailEnd/>
            </a:ln>
            <a:effectLst/>
          </p:spPr>
          <p:txBody>
            <a:bodyPr wrap="none" anchor="ctr"/>
            <a:lstStyle/>
            <a:p>
              <a:pPr eaLnBrk="0" hangingPunct="0">
                <a:buFont typeface="Wingdings" pitchFamily="2" charset="2"/>
                <a:buChar char="§"/>
              </a:pPr>
              <a:r>
                <a:rPr lang="es-ES_tradnl" sz="2000" i="1" dirty="0">
                  <a:latin typeface="Calibri" pitchFamily="34" charset="0"/>
                </a:rPr>
                <a:t> </a:t>
              </a:r>
              <a:r>
                <a:rPr lang="es-ES_tradnl" sz="2000" i="1" dirty="0" smtClean="0">
                  <a:latin typeface="Calibri" pitchFamily="34" charset="0"/>
                </a:rPr>
                <a:t> Mensaje </a:t>
              </a:r>
              <a:r>
                <a:rPr lang="es-ES_tradnl" sz="2000" i="1" dirty="0">
                  <a:latin typeface="Calibri" pitchFamily="34" charset="0"/>
                </a:rPr>
                <a:t>pensado</a:t>
              </a:r>
            </a:p>
            <a:p>
              <a:pPr eaLnBrk="0" hangingPunct="0">
                <a:buFont typeface="Wingdings" pitchFamily="2" charset="2"/>
                <a:buChar char="§"/>
              </a:pPr>
              <a:r>
                <a:rPr lang="es-ES_tradnl" sz="2000" i="1" dirty="0">
                  <a:latin typeface="Calibri" pitchFamily="34" charset="0"/>
                </a:rPr>
                <a:t> </a:t>
              </a:r>
              <a:r>
                <a:rPr lang="es-ES_tradnl" sz="2000" i="1" dirty="0" smtClean="0">
                  <a:latin typeface="Calibri" pitchFamily="34" charset="0"/>
                </a:rPr>
                <a:t> Mensaje </a:t>
              </a:r>
              <a:r>
                <a:rPr lang="es-ES_tradnl" sz="2000" i="1" dirty="0">
                  <a:latin typeface="Calibri" pitchFamily="34" charset="0"/>
                </a:rPr>
                <a:t>transmitido</a:t>
              </a:r>
            </a:p>
            <a:p>
              <a:pPr eaLnBrk="0" hangingPunct="0">
                <a:buFont typeface="Wingdings" pitchFamily="2" charset="2"/>
                <a:buChar char="§"/>
              </a:pPr>
              <a:r>
                <a:rPr lang="es-ES_tradnl" sz="2000" i="1" dirty="0">
                  <a:latin typeface="Calibri" pitchFamily="34" charset="0"/>
                </a:rPr>
                <a:t> </a:t>
              </a:r>
              <a:r>
                <a:rPr lang="es-ES_tradnl" sz="2000" i="1" dirty="0" smtClean="0">
                  <a:latin typeface="Calibri" pitchFamily="34" charset="0"/>
                </a:rPr>
                <a:t> Mensaje </a:t>
              </a:r>
              <a:r>
                <a:rPr lang="es-ES_tradnl" sz="2000" i="1" dirty="0">
                  <a:latin typeface="Calibri" pitchFamily="34" charset="0"/>
                </a:rPr>
                <a:t>recibido</a:t>
              </a:r>
            </a:p>
            <a:p>
              <a:pPr eaLnBrk="0" hangingPunct="0">
                <a:buFont typeface="Wingdings" pitchFamily="2" charset="2"/>
                <a:buChar char="§"/>
              </a:pPr>
              <a:r>
                <a:rPr lang="es-ES_tradnl" sz="2000" i="1" dirty="0">
                  <a:latin typeface="Calibri" pitchFamily="34" charset="0"/>
                </a:rPr>
                <a:t> </a:t>
              </a:r>
              <a:r>
                <a:rPr lang="es-ES_tradnl" sz="2000" i="1" dirty="0" smtClean="0">
                  <a:latin typeface="Calibri" pitchFamily="34" charset="0"/>
                </a:rPr>
                <a:t> Mensaje </a:t>
              </a:r>
              <a:r>
                <a:rPr lang="es-ES_tradnl" sz="2000" i="1" dirty="0">
                  <a:latin typeface="Calibri" pitchFamily="34" charset="0"/>
                </a:rPr>
                <a:t>interpretado</a:t>
              </a:r>
              <a:endParaRPr lang="es-ES" sz="2000" i="1" dirty="0">
                <a:latin typeface="Calibri" pitchFamily="34" charset="0"/>
              </a:endParaRPr>
            </a:p>
          </p:txBody>
        </p:sp>
      </p:grpSp>
      <p:sp>
        <p:nvSpPr>
          <p:cNvPr id="7" name="Text Box 3"/>
          <p:cNvSpPr txBox="1">
            <a:spLocks noChangeArrowheads="1"/>
          </p:cNvSpPr>
          <p:nvPr/>
        </p:nvSpPr>
        <p:spPr bwMode="auto">
          <a:xfrm>
            <a:off x="531756" y="714356"/>
            <a:ext cx="1843114" cy="461665"/>
          </a:xfrm>
          <a:prstGeom prst="rect">
            <a:avLst/>
          </a:prstGeom>
          <a:solidFill>
            <a:schemeClr val="bg1"/>
          </a:solidFill>
          <a:ln w="9525">
            <a:solidFill>
              <a:schemeClr val="accent3">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3">
                    <a:lumMod val="50000"/>
                  </a:schemeClr>
                </a:solidFill>
                <a:latin typeface="Calibri" pitchFamily="34" charset="0"/>
              </a:rPr>
              <a:t>Emisor</a:t>
            </a:r>
            <a:endParaRPr lang="es-ES" sz="2400" b="1" dirty="0">
              <a:solidFill>
                <a:schemeClr val="accent3">
                  <a:lumMod val="50000"/>
                </a:schemeClr>
              </a:solidFill>
              <a:latin typeface="Calibri" pitchFamily="34" charset="0"/>
            </a:endParaRPr>
          </a:p>
        </p:txBody>
      </p:sp>
      <p:sp>
        <p:nvSpPr>
          <p:cNvPr id="17" name="Text Box 3"/>
          <p:cNvSpPr txBox="1">
            <a:spLocks noChangeArrowheads="1"/>
          </p:cNvSpPr>
          <p:nvPr/>
        </p:nvSpPr>
        <p:spPr bwMode="auto">
          <a:xfrm>
            <a:off x="4962499" y="1285860"/>
            <a:ext cx="1843114" cy="461665"/>
          </a:xfrm>
          <a:prstGeom prst="rect">
            <a:avLst/>
          </a:prstGeom>
          <a:solidFill>
            <a:schemeClr val="bg1"/>
          </a:solidFill>
          <a:ln w="9525">
            <a:solidFill>
              <a:schemeClr val="accent3">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3">
                    <a:lumMod val="50000"/>
                  </a:schemeClr>
                </a:solidFill>
                <a:latin typeface="Calibri" pitchFamily="34" charset="0"/>
              </a:rPr>
              <a:t>Receptor</a:t>
            </a:r>
            <a:endParaRPr lang="es-ES" sz="2400" b="1" dirty="0">
              <a:solidFill>
                <a:schemeClr val="accent3">
                  <a:lumMod val="50000"/>
                </a:schemeClr>
              </a:solidFill>
              <a:latin typeface="Calibri" pitchFamily="34" charset="0"/>
            </a:endParaRPr>
          </a:p>
        </p:txBody>
      </p:sp>
      <p:sp>
        <p:nvSpPr>
          <p:cNvPr id="12" name="Text Box 3"/>
          <p:cNvSpPr txBox="1">
            <a:spLocks noChangeArrowheads="1"/>
          </p:cNvSpPr>
          <p:nvPr/>
        </p:nvSpPr>
        <p:spPr bwMode="auto">
          <a:xfrm>
            <a:off x="714350" y="4143380"/>
            <a:ext cx="1843113" cy="461665"/>
          </a:xfrm>
          <a:prstGeom prst="rect">
            <a:avLst/>
          </a:prstGeom>
          <a:solidFill>
            <a:schemeClr val="bg1"/>
          </a:solidFill>
          <a:ln w="9525">
            <a:solidFill>
              <a:schemeClr val="accent5">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5">
                    <a:lumMod val="50000"/>
                  </a:schemeClr>
                </a:solidFill>
                <a:latin typeface="Calibri" pitchFamily="34" charset="0"/>
              </a:rPr>
              <a:t>Mensaje</a:t>
            </a:r>
            <a:endParaRPr lang="es-ES" sz="2400" b="1" dirty="0">
              <a:solidFill>
                <a:schemeClr val="accent5">
                  <a:lumMod val="50000"/>
                </a:schemeClr>
              </a:solidFill>
              <a:latin typeface="Calibri" pitchFamily="34" charset="0"/>
            </a:endParaRPr>
          </a:p>
        </p:txBody>
      </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3" name="22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ssolv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dissolv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12"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28688" y="1714500"/>
            <a:ext cx="7572375" cy="2786063"/>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1285875" y="1500188"/>
            <a:ext cx="40989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5">
                    <a:lumMod val="50000"/>
                  </a:schemeClr>
                </a:solidFill>
                <a:latin typeface="+mn-lt"/>
              </a:rPr>
              <a:t>Características generales   </a:t>
            </a:r>
          </a:p>
        </p:txBody>
      </p:sp>
      <p:sp>
        <p:nvSpPr>
          <p:cNvPr id="66565" name="5 Rectángulo"/>
          <p:cNvSpPr>
            <a:spLocks noChangeArrowheads="1"/>
          </p:cNvSpPr>
          <p:nvPr/>
        </p:nvSpPr>
        <p:spPr bwMode="auto">
          <a:xfrm>
            <a:off x="2000250" y="2357438"/>
            <a:ext cx="5786438" cy="1828800"/>
          </a:xfrm>
          <a:prstGeom prst="rect">
            <a:avLst/>
          </a:prstGeom>
          <a:noFill/>
          <a:ln w="9525">
            <a:noFill/>
            <a:miter lim="800000"/>
            <a:headEnd/>
            <a:tailEnd/>
          </a:ln>
        </p:spPr>
        <p:txBody>
          <a:bodyPr>
            <a:spAutoFit/>
          </a:bodyPr>
          <a:lstStyle/>
          <a:p>
            <a:pPr marL="469900" indent="-469900">
              <a:spcBef>
                <a:spcPct val="35000"/>
              </a:spcBef>
              <a:buFont typeface="Wingdings" pitchFamily="2" charset="2"/>
              <a:buChar char="Ø"/>
            </a:pPr>
            <a:r>
              <a:rPr lang="es-ES_tradnl" sz="2400">
                <a:solidFill>
                  <a:srgbClr val="000000"/>
                </a:solidFill>
                <a:latin typeface="Calibri" pitchFamily="34" charset="0"/>
              </a:rPr>
              <a:t>Pone a prueba / reta el potencial intelectual.</a:t>
            </a:r>
          </a:p>
          <a:p>
            <a:pPr marL="469900" indent="-469900">
              <a:spcBef>
                <a:spcPct val="35000"/>
              </a:spcBef>
              <a:buFont typeface="Wingdings" pitchFamily="2" charset="2"/>
              <a:buChar char="Ø"/>
            </a:pPr>
            <a:r>
              <a:rPr lang="es-ES_tradnl" sz="2400">
                <a:solidFill>
                  <a:srgbClr val="000000"/>
                </a:solidFill>
                <a:latin typeface="Calibri" pitchFamily="34" charset="0"/>
              </a:rPr>
              <a:t>Aguijonea la imaginación.</a:t>
            </a:r>
          </a:p>
          <a:p>
            <a:pPr marL="469900" indent="-469900">
              <a:spcBef>
                <a:spcPct val="35000"/>
              </a:spcBef>
              <a:buFont typeface="Wingdings" pitchFamily="2" charset="2"/>
              <a:buChar char="Ø"/>
            </a:pPr>
            <a:r>
              <a:rPr lang="es-ES_tradnl" sz="2400">
                <a:solidFill>
                  <a:srgbClr val="000000"/>
                </a:solidFill>
                <a:latin typeface="Calibri" pitchFamily="34" charset="0"/>
              </a:rPr>
              <a:t>Desafía los procedimientos del pasado.</a:t>
            </a: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Estimulación intelectual</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7950" y="763588"/>
            <a:ext cx="8750300" cy="5308600"/>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393700" y="549275"/>
            <a:ext cx="287813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67589" name="4 CuadroTexto"/>
          <p:cNvSpPr txBox="1">
            <a:spLocks noChangeArrowheads="1"/>
          </p:cNvSpPr>
          <p:nvPr/>
        </p:nvSpPr>
        <p:spPr bwMode="auto">
          <a:xfrm>
            <a:off x="357188" y="1214438"/>
            <a:ext cx="8358187" cy="4648200"/>
          </a:xfrm>
          <a:prstGeom prst="rect">
            <a:avLst/>
          </a:prstGeom>
          <a:noFill/>
          <a:ln w="9525">
            <a:noFill/>
            <a:miter lim="800000"/>
            <a:headEnd/>
            <a:tailEnd/>
          </a:ln>
        </p:spPr>
        <p:txBody>
          <a:bodyPr anchor="ctr">
            <a:spAutoFit/>
          </a:bodyPr>
          <a:lstStyle/>
          <a:p>
            <a:pPr>
              <a:lnSpc>
                <a:spcPct val="90000"/>
              </a:lnSpc>
              <a:spcBef>
                <a:spcPct val="35000"/>
              </a:spcBef>
              <a:buClr>
                <a:schemeClr val="tx1"/>
              </a:buClr>
              <a:buSzPct val="110000"/>
              <a:buFont typeface="Wingdings" pitchFamily="2" charset="2"/>
              <a:buChar char="v"/>
            </a:pPr>
            <a:r>
              <a:rPr lang="es-ES_tradnl">
                <a:latin typeface="Calibri" pitchFamily="34" charset="0"/>
              </a:rPr>
              <a:t>Cuestiona el status quo.</a:t>
            </a:r>
          </a:p>
          <a:p>
            <a:pPr>
              <a:lnSpc>
                <a:spcPct val="90000"/>
              </a:lnSpc>
              <a:spcBef>
                <a:spcPct val="35000"/>
              </a:spcBef>
              <a:buClr>
                <a:schemeClr val="tx1"/>
              </a:buClr>
              <a:buSzPct val="110000"/>
              <a:buFont typeface="Wingdings" pitchFamily="2" charset="2"/>
              <a:buChar char="v"/>
            </a:pPr>
            <a:r>
              <a:rPr lang="es-ES_tradnl">
                <a:latin typeface="Calibri" pitchFamily="34" charset="0"/>
              </a:rPr>
              <a:t>Produce soluciones más sencillas.</a:t>
            </a:r>
          </a:p>
          <a:p>
            <a:pPr>
              <a:lnSpc>
                <a:spcPct val="90000"/>
              </a:lnSpc>
              <a:spcBef>
                <a:spcPct val="35000"/>
              </a:spcBef>
              <a:buClr>
                <a:schemeClr val="tx1"/>
              </a:buClr>
              <a:buSzPct val="110000"/>
              <a:buFont typeface="Wingdings" pitchFamily="2" charset="2"/>
              <a:buChar char="v"/>
            </a:pPr>
            <a:r>
              <a:rPr lang="es-ES_tradnl">
                <a:latin typeface="Calibri" pitchFamily="34" charset="0"/>
              </a:rPr>
              <a:t>Emplea el razonamiento, pero también lo afectivo.</a:t>
            </a:r>
          </a:p>
          <a:p>
            <a:pPr>
              <a:lnSpc>
                <a:spcPct val="90000"/>
              </a:lnSpc>
              <a:spcBef>
                <a:spcPct val="35000"/>
              </a:spcBef>
              <a:buClr>
                <a:schemeClr val="tx1"/>
              </a:buClr>
              <a:buSzPct val="110000"/>
              <a:buFont typeface="Wingdings" pitchFamily="2" charset="2"/>
              <a:buChar char="v"/>
            </a:pPr>
            <a:r>
              <a:rPr lang="es-ES_tradnl">
                <a:latin typeface="Calibri" pitchFamily="34" charset="0"/>
              </a:rPr>
              <a:t>Discute nuevas tendencias e ideas a fin de estimular a su equipo. Reexamina suposiciones y premisas.</a:t>
            </a:r>
          </a:p>
          <a:p>
            <a:pPr>
              <a:lnSpc>
                <a:spcPct val="90000"/>
              </a:lnSpc>
              <a:spcBef>
                <a:spcPct val="35000"/>
              </a:spcBef>
              <a:buClr>
                <a:schemeClr val="tx1"/>
              </a:buClr>
              <a:buSzPct val="110000"/>
              <a:buFont typeface="Wingdings" pitchFamily="2" charset="2"/>
              <a:buChar char="v"/>
            </a:pPr>
            <a:r>
              <a:rPr lang="es-ES_tradnl">
                <a:latin typeface="Calibri" pitchFamily="34" charset="0"/>
              </a:rPr>
              <a:t>Identifica paradigmas difíciles de imaginar.</a:t>
            </a:r>
          </a:p>
          <a:p>
            <a:pPr>
              <a:lnSpc>
                <a:spcPct val="90000"/>
              </a:lnSpc>
              <a:spcBef>
                <a:spcPct val="35000"/>
              </a:spcBef>
              <a:buClr>
                <a:schemeClr val="tx1"/>
              </a:buClr>
              <a:buSzPct val="110000"/>
              <a:buFont typeface="Wingdings" pitchFamily="2" charset="2"/>
              <a:buChar char="v"/>
            </a:pPr>
            <a:r>
              <a:rPr lang="es-ES_tradnl">
                <a:latin typeface="Calibri" pitchFamily="34" charset="0"/>
              </a:rPr>
              <a:t>Toma ejemplos del pasado y los aplica adecuándolos a los problemas del presente.</a:t>
            </a:r>
          </a:p>
          <a:p>
            <a:pPr>
              <a:lnSpc>
                <a:spcPct val="90000"/>
              </a:lnSpc>
              <a:spcBef>
                <a:spcPct val="60000"/>
              </a:spcBef>
              <a:buClr>
                <a:schemeClr val="tx1"/>
              </a:buClr>
              <a:buSzPct val="110000"/>
              <a:buFont typeface="Wingdings" pitchFamily="2" charset="2"/>
              <a:buChar char="v"/>
            </a:pPr>
            <a:r>
              <a:rPr lang="es-ES_tradnl">
                <a:latin typeface="Calibri" pitchFamily="34" charset="0"/>
              </a:rPr>
              <a:t>No critica públicamente a los miembros de su equipo. </a:t>
            </a:r>
          </a:p>
          <a:p>
            <a:pPr>
              <a:lnSpc>
                <a:spcPct val="90000"/>
              </a:lnSpc>
              <a:spcBef>
                <a:spcPct val="60000"/>
              </a:spcBef>
              <a:buClr>
                <a:schemeClr val="tx1"/>
              </a:buClr>
              <a:buSzPct val="110000"/>
              <a:buFont typeface="Wingdings" pitchFamily="2" charset="2"/>
              <a:buChar char="v"/>
            </a:pPr>
            <a:r>
              <a:rPr lang="es-ES_tradnl">
                <a:latin typeface="Calibri" pitchFamily="34" charset="0"/>
              </a:rPr>
              <a:t>Toma en consideración todas las aportaciones y estimula el mayor número de intereses. </a:t>
            </a:r>
          </a:p>
          <a:p>
            <a:pPr>
              <a:lnSpc>
                <a:spcPct val="90000"/>
              </a:lnSpc>
              <a:spcBef>
                <a:spcPct val="60000"/>
              </a:spcBef>
              <a:buClr>
                <a:schemeClr val="tx1"/>
              </a:buClr>
              <a:buSzPct val="110000"/>
              <a:buFont typeface="Wingdings" pitchFamily="2" charset="2"/>
              <a:buChar char="v"/>
            </a:pPr>
            <a:r>
              <a:rPr lang="es-ES_tradnl">
                <a:latin typeface="Calibri" pitchFamily="34" charset="0"/>
              </a:rPr>
              <a:t>Está dispuesto a proponer o considerar ideas que parecen inadecuadas.</a:t>
            </a:r>
          </a:p>
          <a:p>
            <a:pPr>
              <a:lnSpc>
                <a:spcPct val="90000"/>
              </a:lnSpc>
              <a:spcBef>
                <a:spcPct val="60000"/>
              </a:spcBef>
              <a:buClr>
                <a:schemeClr val="tx1"/>
              </a:buClr>
              <a:buSzPct val="110000"/>
              <a:buFont typeface="Wingdings" pitchFamily="2" charset="2"/>
              <a:buChar char="v"/>
            </a:pPr>
            <a:r>
              <a:rPr lang="es-ES_tradnl">
                <a:latin typeface="Calibri" pitchFamily="34" charset="0"/>
              </a:rPr>
              <a:t>No espera que  su equipo piense como él/ella.</a:t>
            </a:r>
          </a:p>
          <a:p>
            <a:pPr>
              <a:lnSpc>
                <a:spcPct val="90000"/>
              </a:lnSpc>
              <a:spcBef>
                <a:spcPct val="60000"/>
              </a:spcBef>
              <a:buClr>
                <a:schemeClr val="tx1"/>
              </a:buClr>
              <a:buSzPct val="110000"/>
              <a:buFont typeface="Wingdings" pitchFamily="2" charset="2"/>
              <a:buChar char="v"/>
            </a:pPr>
            <a:r>
              <a:rPr lang="es-ES_tradnl">
                <a:latin typeface="Calibri" pitchFamily="34" charset="0"/>
              </a:rPr>
              <a:t>Genera una “disposición” para cambios en el modo de pensar.</a:t>
            </a:r>
          </a:p>
        </p:txBody>
      </p:sp>
      <p:sp>
        <p:nvSpPr>
          <p:cNvPr id="6" name="2 Título"/>
          <p:cNvSpPr txBox="1">
            <a:spLocks/>
          </p:cNvSpPr>
          <p:nvPr/>
        </p:nvSpPr>
        <p:spPr bwMode="auto">
          <a:xfrm>
            <a:off x="3286125" y="71438"/>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Estimulación intelectual</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14375" y="1571625"/>
            <a:ext cx="7858125" cy="1285875"/>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1000125" y="1357313"/>
            <a:ext cx="376078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68613" name="4 CuadroTexto"/>
          <p:cNvSpPr txBox="1">
            <a:spLocks noChangeArrowheads="1"/>
          </p:cNvSpPr>
          <p:nvPr/>
        </p:nvSpPr>
        <p:spPr bwMode="auto">
          <a:xfrm>
            <a:off x="4071938" y="2071688"/>
            <a:ext cx="3136900" cy="523875"/>
          </a:xfrm>
          <a:prstGeom prst="rect">
            <a:avLst/>
          </a:prstGeom>
          <a:noFill/>
          <a:ln w="9525">
            <a:noFill/>
            <a:miter lim="800000"/>
            <a:headEnd/>
            <a:tailEnd/>
          </a:ln>
        </p:spPr>
        <p:txBody>
          <a:bodyPr wrap="none" anchor="ctr">
            <a:spAutoFit/>
          </a:bodyPr>
          <a:lstStyle/>
          <a:p>
            <a:r>
              <a:rPr lang="es-ES_tradnl" sz="2800">
                <a:latin typeface="Calibri" pitchFamily="34" charset="0"/>
                <a:cs typeface="Arial" charset="0"/>
              </a:rPr>
              <a:t>Inclinación a pensar.</a:t>
            </a:r>
            <a:endParaRPr lang="es-ES" sz="2800">
              <a:latin typeface="Calibri" pitchFamily="34" charset="0"/>
              <a:cs typeface="Arial" charset="0"/>
            </a:endParaRPr>
          </a:p>
        </p:txBody>
      </p:sp>
      <p:sp>
        <p:nvSpPr>
          <p:cNvPr id="6" name="2 Título"/>
          <p:cNvSpPr txBox="1">
            <a:spLocks/>
          </p:cNvSpPr>
          <p:nvPr/>
        </p:nvSpPr>
        <p:spPr bwMode="auto">
          <a:xfrm>
            <a:off x="3286125" y="142875"/>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Estimulación intelectual</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L.TRF: Motivación inspiracional …</a:t>
            </a:r>
          </a:p>
        </p:txBody>
      </p:sp>
      <p:grpSp>
        <p:nvGrpSpPr>
          <p:cNvPr id="3" name="8 Grupo"/>
          <p:cNvGrpSpPr>
            <a:grpSpLocks/>
          </p:cNvGrpSpPr>
          <p:nvPr/>
        </p:nvGrpSpPr>
        <p:grpSpPr bwMode="auto">
          <a:xfrm>
            <a:off x="1106488" y="1339850"/>
            <a:ext cx="6931025" cy="4662488"/>
            <a:chOff x="1214414" y="547293"/>
            <a:chExt cx="6929486" cy="4662106"/>
          </a:xfrm>
        </p:grpSpPr>
        <p:sp>
          <p:nvSpPr>
            <p:cNvPr id="6" name="5 Paralelogramo"/>
            <p:cNvSpPr/>
            <p:nvPr/>
          </p:nvSpPr>
          <p:spPr>
            <a:xfrm>
              <a:off x="1428678" y="1928305"/>
              <a:ext cx="6715222" cy="19286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 name="6 Paralelogramo"/>
            <p:cNvSpPr/>
            <p:nvPr/>
          </p:nvSpPr>
          <p:spPr>
            <a:xfrm rot="8671016">
              <a:off x="2390490" y="1714010"/>
              <a:ext cx="4453536" cy="2415977"/>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Rectángulo"/>
            <p:cNvSpPr/>
            <p:nvPr/>
          </p:nvSpPr>
          <p:spPr>
            <a:xfrm>
              <a:off x="2428581" y="1428284"/>
              <a:ext cx="3786934" cy="2928697"/>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cxnSp>
          <p:nvCxnSpPr>
            <p:cNvPr id="9" name="8 Conector recto"/>
            <p:cNvCxnSpPr/>
            <p:nvPr/>
          </p:nvCxnSpPr>
          <p:spPr>
            <a:xfrm>
              <a:off x="1214414" y="2888664"/>
              <a:ext cx="6929486" cy="34922"/>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2348104" y="2876758"/>
              <a:ext cx="4662106" cy="3174"/>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V="1">
              <a:off x="2142895" y="1071125"/>
              <a:ext cx="4929680" cy="378587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535363" y="4149725"/>
            <a:ext cx="715962" cy="142875"/>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DE</a:t>
            </a:r>
          </a:p>
        </p:txBody>
      </p:sp>
      <p:sp>
        <p:nvSpPr>
          <p:cNvPr id="13" name="12 Rectángulo"/>
          <p:cNvSpPr/>
          <p:nvPr/>
        </p:nvSpPr>
        <p:spPr>
          <a:xfrm>
            <a:off x="3892550" y="3863975"/>
            <a:ext cx="715963" cy="142875"/>
          </a:xfrm>
          <a:prstGeom prst="rect">
            <a:avLst/>
          </a:prstGeom>
          <a:solidFill>
            <a:schemeClr val="accent1">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TRS - DC</a:t>
            </a:r>
          </a:p>
        </p:txBody>
      </p:sp>
      <p:sp>
        <p:nvSpPr>
          <p:cNvPr id="14" name="13 Rectángulo"/>
          <p:cNvSpPr/>
          <p:nvPr/>
        </p:nvSpPr>
        <p:spPr>
          <a:xfrm>
            <a:off x="4679950" y="3221038"/>
            <a:ext cx="715963" cy="142875"/>
          </a:xfrm>
          <a:prstGeom prst="rect">
            <a:avLst/>
          </a:prstGeom>
          <a:solidFill>
            <a:schemeClr val="accent3">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II</a:t>
            </a:r>
          </a:p>
        </p:txBody>
      </p:sp>
      <p:sp>
        <p:nvSpPr>
          <p:cNvPr id="15" name="14 Rectángulo"/>
          <p:cNvSpPr/>
          <p:nvPr/>
        </p:nvSpPr>
        <p:spPr>
          <a:xfrm>
            <a:off x="4464050" y="3435350"/>
            <a:ext cx="717550" cy="142875"/>
          </a:xfrm>
          <a:prstGeom prst="rect">
            <a:avLst/>
          </a:prstGeom>
          <a:solidFill>
            <a:schemeClr val="accent3">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CI</a:t>
            </a:r>
          </a:p>
        </p:txBody>
      </p:sp>
      <p:sp>
        <p:nvSpPr>
          <p:cNvPr id="16" name="15 Rectángulo"/>
          <p:cNvSpPr/>
          <p:nvPr/>
        </p:nvSpPr>
        <p:spPr>
          <a:xfrm>
            <a:off x="5037138" y="3006725"/>
            <a:ext cx="715962" cy="142875"/>
          </a:xfrm>
          <a:prstGeom prst="rect">
            <a:avLst/>
          </a:prstGeom>
          <a:solidFill>
            <a:schemeClr val="accent3">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EI</a:t>
            </a:r>
          </a:p>
        </p:txBody>
      </p:sp>
      <p:sp>
        <p:nvSpPr>
          <p:cNvPr id="17" name="16 Rectángulo"/>
          <p:cNvSpPr/>
          <p:nvPr/>
        </p:nvSpPr>
        <p:spPr>
          <a:xfrm>
            <a:off x="5322888" y="2720975"/>
            <a:ext cx="715962" cy="142875"/>
          </a:xfrm>
          <a:prstGeom prst="rect">
            <a:avLst/>
          </a:prstGeom>
          <a:solidFill>
            <a:schemeClr val="accent3">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TRF - MI</a:t>
            </a:r>
          </a:p>
        </p:txBody>
      </p:sp>
      <p:sp>
        <p:nvSpPr>
          <p:cNvPr id="18" name="17 Rectángulo"/>
          <p:cNvSpPr/>
          <p:nvPr/>
        </p:nvSpPr>
        <p:spPr>
          <a:xfrm>
            <a:off x="3035300" y="4435475"/>
            <a:ext cx="715963" cy="142875"/>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100" b="1" dirty="0">
                <a:solidFill>
                  <a:schemeClr val="tx1"/>
                </a:solidFill>
              </a:rPr>
              <a:t>NL</a:t>
            </a:r>
          </a:p>
        </p:txBody>
      </p:sp>
      <p:grpSp>
        <p:nvGrpSpPr>
          <p:cNvPr id="4" name="27 Grupo"/>
          <p:cNvGrpSpPr>
            <a:grpSpLocks/>
          </p:cNvGrpSpPr>
          <p:nvPr/>
        </p:nvGrpSpPr>
        <p:grpSpPr bwMode="auto">
          <a:xfrm>
            <a:off x="0" y="1000125"/>
            <a:ext cx="9144000" cy="5462588"/>
            <a:chOff x="0" y="1000108"/>
            <a:chExt cx="9144000" cy="5462325"/>
          </a:xfrm>
        </p:grpSpPr>
        <p:sp>
          <p:nvSpPr>
            <p:cNvPr id="20" name="19 CuadroTexto"/>
            <p:cNvSpPr txBox="1"/>
            <p:nvPr/>
          </p:nvSpPr>
          <p:spPr>
            <a:xfrm>
              <a:off x="0" y="3357432"/>
              <a:ext cx="1009650"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21" name="20 CuadroTexto"/>
            <p:cNvSpPr txBox="1"/>
            <p:nvPr/>
          </p:nvSpPr>
          <p:spPr>
            <a:xfrm>
              <a:off x="8188325" y="3428866"/>
              <a:ext cx="95567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22" name="21 CuadroTexto"/>
            <p:cNvSpPr txBox="1"/>
            <p:nvPr/>
          </p:nvSpPr>
          <p:spPr>
            <a:xfrm rot="19314891">
              <a:off x="698500" y="5519503"/>
              <a:ext cx="1512888" cy="461940"/>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23" name="22 CuadroTexto"/>
            <p:cNvSpPr txBox="1"/>
            <p:nvPr/>
          </p:nvSpPr>
          <p:spPr>
            <a:xfrm>
              <a:off x="4157663" y="6000492"/>
              <a:ext cx="1150937"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24" name="23 CuadroTexto"/>
            <p:cNvSpPr txBox="1"/>
            <p:nvPr/>
          </p:nvSpPr>
          <p:spPr>
            <a:xfrm>
              <a:off x="4237038" y="1000108"/>
              <a:ext cx="911225" cy="461941"/>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grpSp>
      <p:sp>
        <p:nvSpPr>
          <p:cNvPr id="25" name="24 CuadroTexto"/>
          <p:cNvSpPr txBox="1"/>
          <p:nvPr/>
        </p:nvSpPr>
        <p:spPr>
          <a:xfrm>
            <a:off x="107950" y="785813"/>
            <a:ext cx="3463925" cy="1200150"/>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“Si lo intentamos de veras… tu puedes lograrlo</a:t>
            </a:r>
          </a:p>
        </p:txBody>
      </p:sp>
      <p:sp>
        <p:nvSpPr>
          <p:cNvPr id="26" name="25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7" name="26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500" y="3286125"/>
            <a:ext cx="8321675" cy="292893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Rectángulo"/>
          <p:cNvSpPr/>
          <p:nvPr/>
        </p:nvSpPr>
        <p:spPr>
          <a:xfrm>
            <a:off x="357188" y="857250"/>
            <a:ext cx="7500937" cy="214312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70661" name="4 CuadroTexto"/>
          <p:cNvSpPr txBox="1">
            <a:spLocks noChangeArrowheads="1"/>
          </p:cNvSpPr>
          <p:nvPr/>
        </p:nvSpPr>
        <p:spPr bwMode="auto">
          <a:xfrm>
            <a:off x="749300" y="3429000"/>
            <a:ext cx="7929563" cy="2554288"/>
          </a:xfrm>
          <a:prstGeom prst="rect">
            <a:avLst/>
          </a:prstGeom>
          <a:noFill/>
          <a:ln w="9525">
            <a:noFill/>
            <a:miter lim="800000"/>
            <a:headEnd/>
            <a:tailEnd/>
          </a:ln>
        </p:spPr>
        <p:txBody>
          <a:bodyPr anchor="ctr">
            <a:spAutoFit/>
          </a:bodyPr>
          <a:lstStyle/>
          <a:p>
            <a:pPr marL="581025" indent="-581025">
              <a:spcBef>
                <a:spcPct val="20000"/>
              </a:spcBef>
              <a:buSzPct val="130000"/>
              <a:buFont typeface="Wingdings" pitchFamily="2" charset="2"/>
              <a:buChar char="ü"/>
            </a:pPr>
            <a:r>
              <a:rPr lang="es-ES_tradnl" sz="2000">
                <a:latin typeface="Calibri" pitchFamily="34" charset="0"/>
              </a:rPr>
              <a:t>Infunde ánimos</a:t>
            </a:r>
          </a:p>
          <a:p>
            <a:pPr marL="581025" indent="-581025">
              <a:spcBef>
                <a:spcPct val="20000"/>
              </a:spcBef>
              <a:buSzPct val="130000"/>
              <a:buFont typeface="Wingdings" pitchFamily="2" charset="2"/>
              <a:buChar char="ü"/>
            </a:pPr>
            <a:r>
              <a:rPr lang="es-ES_tradnl" sz="2000">
                <a:latin typeface="Calibri" pitchFamily="34" charset="0"/>
              </a:rPr>
              <a:t>Convence al equipo de que tiene habilidades para alcanzar niveles de realización más allá de lo que creían posible</a:t>
            </a:r>
          </a:p>
          <a:p>
            <a:pPr marL="581025" indent="-581025">
              <a:spcBef>
                <a:spcPct val="20000"/>
              </a:spcBef>
              <a:buSzPct val="130000"/>
              <a:buFont typeface="Wingdings" pitchFamily="2" charset="2"/>
              <a:buChar char="ü"/>
            </a:pPr>
            <a:r>
              <a:rPr lang="es-ES_tradnl" sz="2000">
                <a:latin typeface="Calibri" pitchFamily="34" charset="0"/>
              </a:rPr>
              <a:t>Da un significado, un sentido que motiva a la acción</a:t>
            </a:r>
          </a:p>
          <a:p>
            <a:pPr marL="581025" indent="-581025">
              <a:spcBef>
                <a:spcPct val="20000"/>
              </a:spcBef>
              <a:buSzPct val="130000"/>
              <a:buFont typeface="Wingdings" pitchFamily="2" charset="2"/>
              <a:buChar char="ü"/>
            </a:pPr>
            <a:r>
              <a:rPr lang="es-ES_tradnl" sz="2000">
                <a:latin typeface="Calibri" pitchFamily="34" charset="0"/>
              </a:rPr>
              <a:t>Siempre encuentra palabras sugerentes</a:t>
            </a:r>
          </a:p>
          <a:p>
            <a:pPr marL="581025" indent="-581025">
              <a:spcBef>
                <a:spcPct val="20000"/>
              </a:spcBef>
              <a:buSzPct val="130000"/>
              <a:buFont typeface="Wingdings" pitchFamily="2" charset="2"/>
              <a:buChar char="ü"/>
            </a:pPr>
            <a:r>
              <a:rPr lang="es-ES_tradnl" sz="2000">
                <a:latin typeface="Calibri" pitchFamily="34" charset="0"/>
              </a:rPr>
              <a:t>Clarifica la misión</a:t>
            </a:r>
          </a:p>
          <a:p>
            <a:pPr marL="581025" indent="-581025">
              <a:spcBef>
                <a:spcPct val="20000"/>
              </a:spcBef>
              <a:buSzPct val="130000"/>
              <a:buFont typeface="Wingdings" pitchFamily="2" charset="2"/>
              <a:buChar char="ü"/>
            </a:pPr>
            <a:r>
              <a:rPr lang="es-ES_tradnl" sz="2000">
                <a:latin typeface="Calibri" pitchFamily="34" charset="0"/>
              </a:rPr>
              <a:t>Presenta una perspectiva optimista de un futuro asequible</a:t>
            </a:r>
          </a:p>
        </p:txBody>
      </p:sp>
      <p:sp>
        <p:nvSpPr>
          <p:cNvPr id="70662" name="5 CuadroTexto"/>
          <p:cNvSpPr txBox="1">
            <a:spLocks noChangeArrowheads="1"/>
          </p:cNvSpPr>
          <p:nvPr/>
        </p:nvSpPr>
        <p:spPr bwMode="auto">
          <a:xfrm>
            <a:off x="642938" y="1000125"/>
            <a:ext cx="6481762" cy="1833563"/>
          </a:xfrm>
          <a:prstGeom prst="rect">
            <a:avLst/>
          </a:prstGeom>
          <a:noFill/>
          <a:ln w="9525">
            <a:noFill/>
            <a:miter lim="800000"/>
            <a:headEnd/>
            <a:tailEnd/>
          </a:ln>
        </p:spPr>
        <p:txBody>
          <a:bodyPr wrap="none" anchor="ctr">
            <a:spAutoFit/>
          </a:bodyPr>
          <a:lstStyle/>
          <a:p>
            <a:pPr marL="469900" indent="-469900">
              <a:lnSpc>
                <a:spcPct val="105000"/>
              </a:lnSpc>
              <a:spcBef>
                <a:spcPct val="50000"/>
              </a:spcBef>
              <a:buClr>
                <a:schemeClr val="tx1"/>
              </a:buClr>
              <a:buSzPct val="110000"/>
              <a:buFont typeface="Wingdings" pitchFamily="2" charset="2"/>
              <a:buChar char="v"/>
            </a:pPr>
            <a:r>
              <a:rPr lang="es-ES_tradnl" sz="2000">
                <a:latin typeface="Calibri" pitchFamily="34" charset="0"/>
              </a:rPr>
              <a:t>Ofrece palabras alentadoras.</a:t>
            </a:r>
          </a:p>
          <a:p>
            <a:pPr marL="469900" indent="-469900">
              <a:lnSpc>
                <a:spcPct val="105000"/>
              </a:lnSpc>
              <a:spcBef>
                <a:spcPct val="50000"/>
              </a:spcBef>
              <a:buClr>
                <a:schemeClr val="tx1"/>
              </a:buClr>
              <a:buSzPct val="110000"/>
              <a:buFont typeface="Wingdings" pitchFamily="2" charset="2"/>
              <a:buChar char="v"/>
            </a:pPr>
            <a:r>
              <a:rPr lang="es-ES_tradnl" sz="2000">
                <a:latin typeface="Calibri" pitchFamily="34" charset="0"/>
              </a:rPr>
              <a:t>Aumenta el grado de optimismo y entusiasmo.</a:t>
            </a:r>
          </a:p>
          <a:p>
            <a:pPr marL="469900" indent="-469900">
              <a:lnSpc>
                <a:spcPct val="105000"/>
              </a:lnSpc>
              <a:spcBef>
                <a:spcPct val="50000"/>
              </a:spcBef>
              <a:buClr>
                <a:schemeClr val="tx1"/>
              </a:buClr>
              <a:buSzPct val="110000"/>
              <a:buFont typeface="Wingdings" pitchFamily="2" charset="2"/>
              <a:buChar char="v"/>
            </a:pPr>
            <a:r>
              <a:rPr lang="es-ES_tradnl" sz="2000">
                <a:latin typeface="Calibri" pitchFamily="34" charset="0"/>
              </a:rPr>
              <a:t>Transmite su visión con soltura y seguridad en sí mismo.</a:t>
            </a:r>
          </a:p>
          <a:p>
            <a:pPr marL="469900" indent="-469900">
              <a:lnSpc>
                <a:spcPct val="105000"/>
              </a:lnSpc>
              <a:spcBef>
                <a:spcPct val="50000"/>
              </a:spcBef>
              <a:buClr>
                <a:schemeClr val="tx1"/>
              </a:buClr>
              <a:buSzPct val="110000"/>
              <a:buFont typeface="Wingdings" pitchFamily="2" charset="2"/>
              <a:buChar char="v"/>
            </a:pPr>
            <a:r>
              <a:rPr lang="es-ES_tradnl" sz="2000">
                <a:latin typeface="Calibri" pitchFamily="34" charset="0"/>
              </a:rPr>
              <a:t>Conduce a unos altos niveles de actuación.</a:t>
            </a:r>
          </a:p>
        </p:txBody>
      </p:sp>
      <p:sp>
        <p:nvSpPr>
          <p:cNvPr id="7" name="2 Título"/>
          <p:cNvSpPr txBox="1">
            <a:spLocks/>
          </p:cNvSpPr>
          <p:nvPr/>
        </p:nvSpPr>
        <p:spPr bwMode="auto">
          <a:xfrm>
            <a:off x="3286125" y="71438"/>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Motivación </a:t>
            </a:r>
            <a:r>
              <a:rPr lang="es-ES" sz="2800" b="1" i="1" dirty="0" err="1">
                <a:latin typeface="+mj-lt"/>
                <a:ea typeface="+mj-ea"/>
                <a:cs typeface="+mj-cs"/>
              </a:rPr>
              <a:t>inspiracional</a:t>
            </a:r>
            <a:r>
              <a:rPr lang="es-ES" sz="4400" dirty="0">
                <a:latin typeface="+mj-lt"/>
                <a:ea typeface="+mj-ea"/>
                <a:cs typeface="+mj-cs"/>
              </a:rPr>
              <a:t>…</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500" y="1785938"/>
            <a:ext cx="7858125" cy="250031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CuadroTexto"/>
          <p:cNvSpPr txBox="1"/>
          <p:nvPr/>
        </p:nvSpPr>
        <p:spPr>
          <a:xfrm>
            <a:off x="928688" y="1571625"/>
            <a:ext cx="40989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5">
                    <a:lumMod val="50000"/>
                  </a:schemeClr>
                </a:solidFill>
                <a:latin typeface="+mn-lt"/>
              </a:rPr>
              <a:t>Características generales   </a:t>
            </a:r>
          </a:p>
        </p:txBody>
      </p:sp>
      <p:sp>
        <p:nvSpPr>
          <p:cNvPr id="71685" name="7 CuadroTexto"/>
          <p:cNvSpPr txBox="1">
            <a:spLocks noChangeArrowheads="1"/>
          </p:cNvSpPr>
          <p:nvPr/>
        </p:nvSpPr>
        <p:spPr bwMode="auto">
          <a:xfrm>
            <a:off x="1000125" y="2357438"/>
            <a:ext cx="7065963" cy="1531937"/>
          </a:xfrm>
          <a:prstGeom prst="rect">
            <a:avLst/>
          </a:prstGeom>
          <a:noFill/>
          <a:ln w="9525">
            <a:noFill/>
            <a:miter lim="800000"/>
            <a:headEnd/>
            <a:tailEnd/>
          </a:ln>
        </p:spPr>
        <p:txBody>
          <a:bodyPr wrap="none" anchor="ctr">
            <a:spAutoFit/>
          </a:bodyPr>
          <a:lstStyle/>
          <a:p>
            <a:pPr>
              <a:spcBef>
                <a:spcPct val="45000"/>
              </a:spcBef>
              <a:buClr>
                <a:schemeClr val="tx1"/>
              </a:buClr>
              <a:buSzPct val="110000"/>
              <a:buFont typeface="Wingdings" pitchFamily="2" charset="2"/>
              <a:buChar char="ü"/>
            </a:pPr>
            <a:r>
              <a:rPr lang="es-ES_tradnl" sz="2400">
                <a:solidFill>
                  <a:srgbClr val="000000"/>
                </a:solidFill>
                <a:latin typeface="Calibri" pitchFamily="34" charset="0"/>
              </a:rPr>
              <a:t>Clarificación de situaciones futuras.</a:t>
            </a:r>
          </a:p>
          <a:p>
            <a:pPr>
              <a:spcBef>
                <a:spcPct val="45000"/>
              </a:spcBef>
              <a:buClr>
                <a:schemeClr val="tx1"/>
              </a:buClr>
              <a:buSzPct val="110000"/>
              <a:buFont typeface="Wingdings" pitchFamily="2" charset="2"/>
              <a:buChar char="ü"/>
            </a:pPr>
            <a:r>
              <a:rPr lang="es-ES_tradnl" sz="2400">
                <a:solidFill>
                  <a:srgbClr val="000000"/>
                </a:solidFill>
                <a:latin typeface="Calibri" pitchFamily="34" charset="0"/>
              </a:rPr>
              <a:t>Consideración de las amenazas como oportunidades.</a:t>
            </a:r>
          </a:p>
          <a:p>
            <a:pPr>
              <a:spcBef>
                <a:spcPct val="45000"/>
              </a:spcBef>
              <a:buClr>
                <a:schemeClr val="tx1"/>
              </a:buClr>
              <a:buSzPct val="110000"/>
              <a:buFont typeface="Wingdings" pitchFamily="2" charset="2"/>
              <a:buChar char="ü"/>
            </a:pPr>
            <a:r>
              <a:rPr lang="es-ES_tradnl" sz="2400">
                <a:solidFill>
                  <a:srgbClr val="000000"/>
                </a:solidFill>
                <a:latin typeface="Calibri" pitchFamily="34" charset="0"/>
              </a:rPr>
              <a:t>Enaltecimiento de expectativas.</a:t>
            </a:r>
          </a:p>
        </p:txBody>
      </p:sp>
      <p:sp>
        <p:nvSpPr>
          <p:cNvPr id="7" name="2 Título"/>
          <p:cNvSpPr txBox="1">
            <a:spLocks/>
          </p:cNvSpPr>
          <p:nvPr/>
        </p:nvSpPr>
        <p:spPr bwMode="auto">
          <a:xfrm>
            <a:off x="3286125" y="71438"/>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Motivación </a:t>
            </a:r>
            <a:r>
              <a:rPr lang="es-ES" sz="2800" b="1" i="1" dirty="0" err="1">
                <a:latin typeface="+mj-lt"/>
                <a:ea typeface="+mj-ea"/>
                <a:cs typeface="+mj-cs"/>
              </a:rPr>
              <a:t>inspiracional</a:t>
            </a:r>
            <a:r>
              <a:rPr lang="es-ES" sz="4400" dirty="0">
                <a:latin typeface="+mj-lt"/>
                <a:ea typeface="+mj-ea"/>
                <a:cs typeface="+mj-cs"/>
              </a:rPr>
              <a:t>…</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7950" y="763588"/>
            <a:ext cx="8750300" cy="5451475"/>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393700" y="549275"/>
            <a:ext cx="2878138"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72709" name="4 CuadroTexto"/>
          <p:cNvSpPr txBox="1">
            <a:spLocks noChangeArrowheads="1"/>
          </p:cNvSpPr>
          <p:nvPr/>
        </p:nvSpPr>
        <p:spPr bwMode="auto">
          <a:xfrm>
            <a:off x="428625" y="1214438"/>
            <a:ext cx="8429625" cy="4894262"/>
          </a:xfrm>
          <a:prstGeom prst="rect">
            <a:avLst/>
          </a:prstGeom>
          <a:noFill/>
          <a:ln w="9525">
            <a:noFill/>
            <a:miter lim="800000"/>
            <a:headEnd/>
            <a:tailEnd/>
          </a:ln>
        </p:spPr>
        <p:txBody>
          <a:bodyPr anchor="ctr">
            <a:spAutoFit/>
          </a:bodyPr>
          <a:lstStyle/>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Siempre encuentra palabras y símbolos sugerentes.</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Clarifica la misión.</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Infunde ánimos.</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Aúna los fines individuales y los de la organización.</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Convence al equipo de que tienen habilidades para alcanzar niveles de realización más allá de lo que creían posible.</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Presenta una perspectiva optimista de un futuro asequible.</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Da un significado, un sentido que motiva a la acción.</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Crea en el equipo una aceptación emocional de los retos.</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Modela expectativas y demuestra su factibilidad.</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Simplifica y sintetiza los temas complejos.</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Clarifica las prioridades y fines.</a:t>
            </a:r>
          </a:p>
          <a:p>
            <a:pPr>
              <a:lnSpc>
                <a:spcPct val="80000"/>
              </a:lnSpc>
              <a:spcBef>
                <a:spcPct val="40000"/>
              </a:spcBef>
              <a:buClr>
                <a:schemeClr val="tx1"/>
              </a:buClr>
              <a:buSzPct val="110000"/>
              <a:buFont typeface="Wingdings" pitchFamily="2" charset="2"/>
              <a:buChar char="v"/>
              <a:tabLst>
                <a:tab pos="471488" algn="l"/>
              </a:tabLst>
            </a:pPr>
            <a:r>
              <a:rPr lang="es-ES_tradnl" sz="2000">
                <a:latin typeface="Calibri" pitchFamily="34" charset="0"/>
              </a:rPr>
              <a:t>Planifica con vistas al futuro buscando aprovechar oportunidades inesperadas.</a:t>
            </a:r>
          </a:p>
        </p:txBody>
      </p:sp>
      <p:sp>
        <p:nvSpPr>
          <p:cNvPr id="6" name="2 Título"/>
          <p:cNvSpPr txBox="1">
            <a:spLocks/>
          </p:cNvSpPr>
          <p:nvPr/>
        </p:nvSpPr>
        <p:spPr bwMode="auto">
          <a:xfrm>
            <a:off x="3286125" y="71438"/>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Motivación </a:t>
            </a:r>
            <a:r>
              <a:rPr lang="es-ES" sz="2800" b="1" i="1" dirty="0" err="1">
                <a:latin typeface="+mj-lt"/>
                <a:ea typeface="+mj-ea"/>
                <a:cs typeface="+mj-cs"/>
              </a:rPr>
              <a:t>inspiracional</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2500312"/>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73733" name="4 CuadroTexto"/>
          <p:cNvSpPr txBox="1">
            <a:spLocks noChangeArrowheads="1"/>
          </p:cNvSpPr>
          <p:nvPr/>
        </p:nvSpPr>
        <p:spPr bwMode="auto">
          <a:xfrm>
            <a:off x="1000125" y="1714500"/>
            <a:ext cx="7286625" cy="1570038"/>
          </a:xfrm>
          <a:prstGeom prst="rect">
            <a:avLst/>
          </a:prstGeom>
          <a:noFill/>
          <a:ln w="9525">
            <a:noFill/>
            <a:miter lim="800000"/>
            <a:headEnd/>
            <a:tailEnd/>
          </a:ln>
        </p:spPr>
        <p:txBody>
          <a:bodyPr anchor="ctr">
            <a:spAutoFit/>
          </a:bodyPr>
          <a:lstStyle/>
          <a:p>
            <a:pPr marL="379413" indent="-379413">
              <a:buSzPct val="110000"/>
              <a:buFont typeface="Wingdings" pitchFamily="2" charset="2"/>
              <a:buChar char="ü"/>
              <a:tabLst>
                <a:tab pos="471488" algn="l"/>
              </a:tabLst>
            </a:pPr>
            <a:r>
              <a:rPr lang="es-ES_tradnl" sz="2400">
                <a:latin typeface="Calibri" pitchFamily="34" charset="0"/>
              </a:rPr>
              <a:t> Disposición favorable al cambio.</a:t>
            </a:r>
          </a:p>
          <a:p>
            <a:pPr marL="379413" indent="-379413">
              <a:buSzPct val="110000"/>
              <a:buFont typeface="Wingdings" pitchFamily="2" charset="2"/>
              <a:buChar char="ü"/>
              <a:tabLst>
                <a:tab pos="471488" algn="l"/>
              </a:tabLst>
            </a:pPr>
            <a:r>
              <a:rPr lang="es-ES_tradnl" sz="2400">
                <a:latin typeface="Calibri" pitchFamily="34" charset="0"/>
              </a:rPr>
              <a:t> Disposición a invertir mayor tiempo que el debido a esfuerzos adicionales.</a:t>
            </a:r>
          </a:p>
          <a:p>
            <a:pPr marL="379413" indent="-379413">
              <a:buSzPct val="110000"/>
              <a:buFont typeface="Wingdings" pitchFamily="2" charset="2"/>
              <a:buChar char="ü"/>
              <a:tabLst>
                <a:tab pos="471488" algn="l"/>
              </a:tabLst>
            </a:pPr>
            <a:r>
              <a:rPr lang="es-ES_tradnl" sz="2400">
                <a:latin typeface="Calibri" pitchFamily="34" charset="0"/>
              </a:rPr>
              <a:t> Consigue el compromiso de su equipo.</a:t>
            </a:r>
          </a:p>
        </p:txBody>
      </p:sp>
      <p:sp>
        <p:nvSpPr>
          <p:cNvPr id="6" name="2 Título"/>
          <p:cNvSpPr txBox="1">
            <a:spLocks/>
          </p:cNvSpPr>
          <p:nvPr/>
        </p:nvSpPr>
        <p:spPr bwMode="auto">
          <a:xfrm>
            <a:off x="3286125" y="71438"/>
            <a:ext cx="6072188" cy="571500"/>
          </a:xfrm>
          <a:prstGeom prst="rect">
            <a:avLst/>
          </a:prstGeom>
          <a:noFill/>
          <a:ln>
            <a:miter lim="800000"/>
            <a:headEnd/>
            <a:tailEnd/>
          </a:ln>
        </p:spPr>
        <p:txBody>
          <a:bodyPr/>
          <a:lstStyle/>
          <a:p>
            <a:pPr algn="ctr">
              <a:defRPr/>
            </a:pPr>
            <a:r>
              <a:rPr lang="es-ES" sz="2800" b="1" i="1" dirty="0">
                <a:latin typeface="+mj-lt"/>
                <a:ea typeface="+mj-ea"/>
                <a:cs typeface="+mj-cs"/>
              </a:rPr>
              <a:t>L.TRF: Motivación </a:t>
            </a:r>
            <a:r>
              <a:rPr lang="es-ES" sz="2800" b="1" i="1" dirty="0" err="1">
                <a:latin typeface="+mj-lt"/>
                <a:ea typeface="+mj-ea"/>
                <a:cs typeface="+mj-cs"/>
              </a:rPr>
              <a:t>inspiracional</a:t>
            </a:r>
            <a:r>
              <a:rPr lang="es-ES" sz="4400" dirty="0">
                <a:latin typeface="+mj-lt"/>
                <a:ea typeface="+mj-ea"/>
                <a:cs typeface="+mj-cs"/>
              </a:rPr>
              <a:t>…</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Y … en resumen …</a:t>
            </a:r>
          </a:p>
        </p:txBody>
      </p:sp>
      <p:sp>
        <p:nvSpPr>
          <p:cNvPr id="5" name="Text Box 7"/>
          <p:cNvSpPr txBox="1">
            <a:spLocks noChangeArrowheads="1"/>
          </p:cNvSpPr>
          <p:nvPr/>
        </p:nvSpPr>
        <p:spPr bwMode="auto">
          <a:xfrm>
            <a:off x="1017588" y="1285875"/>
            <a:ext cx="7108825" cy="830263"/>
          </a:xfrm>
          <a:prstGeom prst="rect">
            <a:avLst/>
          </a:prstGeom>
          <a:noFill/>
          <a:ln w="9525">
            <a:noFill/>
            <a:miter lim="800000"/>
            <a:headEnd/>
            <a:tailEnd/>
          </a:ln>
          <a:effectLst/>
        </p:spPr>
        <p:txBody>
          <a:bodyPr>
            <a:spAutoFit/>
          </a:bodyPr>
          <a:lstStyle/>
          <a:p>
            <a:pPr algn="ctr" fontAlgn="auto">
              <a:spcAft>
                <a:spcPts val="0"/>
              </a:spcAft>
              <a:defRPr/>
            </a:pPr>
            <a:r>
              <a:rPr lang="es-ES" sz="2400" b="1" dirty="0">
                <a:solidFill>
                  <a:schemeClr val="accent1">
                    <a:lumMod val="75000"/>
                  </a:schemeClr>
                </a:solidFill>
                <a:latin typeface="+mn-lt"/>
              </a:rPr>
              <a:t> No hay unas características fijas que garanticen el éxito de nuestro liderazgo</a:t>
            </a:r>
          </a:p>
        </p:txBody>
      </p:sp>
      <p:sp>
        <p:nvSpPr>
          <p:cNvPr id="6" name="Text Box 8"/>
          <p:cNvSpPr txBox="1">
            <a:spLocks noChangeArrowheads="1"/>
          </p:cNvSpPr>
          <p:nvPr/>
        </p:nvSpPr>
        <p:spPr bwMode="auto">
          <a:xfrm>
            <a:off x="939800" y="2286000"/>
            <a:ext cx="7264400" cy="1200150"/>
          </a:xfrm>
          <a:prstGeom prst="rect">
            <a:avLst/>
          </a:prstGeom>
          <a:noFill/>
          <a:ln w="9525">
            <a:noFill/>
            <a:miter lim="800000"/>
            <a:headEnd/>
            <a:tailEnd/>
          </a:ln>
          <a:effectLst/>
        </p:spPr>
        <p:txBody>
          <a:bodyPr>
            <a:spAutoFit/>
          </a:bodyPr>
          <a:lstStyle/>
          <a:p>
            <a:pPr algn="ctr" fontAlgn="auto">
              <a:spcAft>
                <a:spcPts val="0"/>
              </a:spcAft>
              <a:defRPr/>
            </a:pPr>
            <a:r>
              <a:rPr lang="es-ES" sz="2400" b="1" dirty="0">
                <a:solidFill>
                  <a:schemeClr val="accent2">
                    <a:lumMod val="75000"/>
                  </a:schemeClr>
                </a:solidFill>
                <a:latin typeface="+mn-lt"/>
              </a:rPr>
              <a:t> Liderar es influir, convencer, delegar, confiar, motivar, ayudar a desarrollarse, ser justo y equitativo, ser compasivo ...... es, en definitiva, mucha cosas</a:t>
            </a:r>
          </a:p>
        </p:txBody>
      </p:sp>
      <p:sp>
        <p:nvSpPr>
          <p:cNvPr id="7" name="Text Box 9"/>
          <p:cNvSpPr txBox="1">
            <a:spLocks noChangeArrowheads="1"/>
          </p:cNvSpPr>
          <p:nvPr/>
        </p:nvSpPr>
        <p:spPr bwMode="auto">
          <a:xfrm>
            <a:off x="868363" y="3643313"/>
            <a:ext cx="7407275" cy="1200150"/>
          </a:xfrm>
          <a:prstGeom prst="rect">
            <a:avLst/>
          </a:prstGeom>
          <a:noFill/>
          <a:ln w="9525">
            <a:noFill/>
            <a:miter lim="800000"/>
            <a:headEnd/>
            <a:tailEnd/>
          </a:ln>
          <a:effectLst/>
        </p:spPr>
        <p:txBody>
          <a:bodyPr>
            <a:spAutoFit/>
          </a:bodyPr>
          <a:lstStyle/>
          <a:p>
            <a:pPr algn="ctr" fontAlgn="auto">
              <a:spcAft>
                <a:spcPts val="0"/>
              </a:spcAft>
              <a:defRPr/>
            </a:pPr>
            <a:r>
              <a:rPr lang="es-ES" sz="2400" b="1" dirty="0">
                <a:solidFill>
                  <a:schemeClr val="accent4">
                    <a:lumMod val="75000"/>
                  </a:schemeClr>
                </a:solidFill>
                <a:latin typeface="+mn-lt"/>
              </a:rPr>
              <a:t> Un liderazgo adecuado conlleva mayor motivación, satisfacción, eficacia y esfuerzo extra por parte de los colaboradores</a:t>
            </a:r>
          </a:p>
        </p:txBody>
      </p:sp>
      <p:sp>
        <p:nvSpPr>
          <p:cNvPr id="8" name="Text Box 10"/>
          <p:cNvSpPr txBox="1">
            <a:spLocks noChangeArrowheads="1"/>
          </p:cNvSpPr>
          <p:nvPr/>
        </p:nvSpPr>
        <p:spPr bwMode="auto">
          <a:xfrm>
            <a:off x="3751263" y="5000625"/>
            <a:ext cx="1641475" cy="584200"/>
          </a:xfrm>
          <a:prstGeom prst="rect">
            <a:avLst/>
          </a:prstGeom>
          <a:noFill/>
          <a:ln w="9525">
            <a:noFill/>
            <a:miter lim="800000"/>
            <a:headEnd/>
            <a:tailEnd/>
          </a:ln>
          <a:effectLst/>
        </p:spPr>
        <p:txBody>
          <a:bodyPr>
            <a:spAutoFit/>
          </a:bodyPr>
          <a:lstStyle/>
          <a:p>
            <a:pPr algn="ctr" fontAlgn="auto">
              <a:spcAft>
                <a:spcPts val="0"/>
              </a:spcAft>
              <a:defRPr/>
            </a:pPr>
            <a:r>
              <a:rPr lang="es-ES" sz="3200" b="1" dirty="0">
                <a:solidFill>
                  <a:schemeClr val="accent3">
                    <a:lumMod val="75000"/>
                  </a:schemeClr>
                </a:solidFill>
                <a:latin typeface="+mn-lt"/>
              </a:rPr>
              <a:t> Etc....  </a:t>
            </a:r>
          </a:p>
        </p:txBody>
      </p:sp>
      <p:sp>
        <p:nvSpPr>
          <p:cNvPr id="10" name="Text Box 6"/>
          <p:cNvSpPr txBox="1">
            <a:spLocks noChangeArrowheads="1"/>
          </p:cNvSpPr>
          <p:nvPr/>
        </p:nvSpPr>
        <p:spPr bwMode="auto">
          <a:xfrm>
            <a:off x="1182688" y="765175"/>
            <a:ext cx="6778625" cy="461963"/>
          </a:xfrm>
          <a:prstGeom prst="rect">
            <a:avLst/>
          </a:prstGeom>
          <a:noFill/>
          <a:ln w="9525">
            <a:noFill/>
            <a:miter lim="800000"/>
            <a:headEnd/>
            <a:tailEnd/>
          </a:ln>
          <a:effectLst/>
        </p:spPr>
        <p:txBody>
          <a:bodyPr wrap="none">
            <a:spAutoFit/>
          </a:bodyPr>
          <a:lstStyle/>
          <a:p>
            <a:pPr algn="ctr" fontAlgn="auto">
              <a:spcAft>
                <a:spcPts val="0"/>
              </a:spcAft>
              <a:defRPr/>
            </a:pPr>
            <a:r>
              <a:rPr lang="es-ES" sz="2400" b="1" dirty="0">
                <a:solidFill>
                  <a:schemeClr val="accent6">
                    <a:lumMod val="75000"/>
                  </a:schemeClr>
                </a:solidFill>
                <a:latin typeface="+mn-lt"/>
              </a:rPr>
              <a:t> El líder no necesariamente nace ... también se hace</a:t>
            </a:r>
          </a:p>
        </p:txBody>
      </p:sp>
      <p:sp>
        <p:nvSpPr>
          <p:cNvPr id="11" name="Text Box 10"/>
          <p:cNvSpPr txBox="1">
            <a:spLocks noChangeArrowheads="1"/>
          </p:cNvSpPr>
          <p:nvPr/>
        </p:nvSpPr>
        <p:spPr bwMode="auto">
          <a:xfrm>
            <a:off x="0" y="5715000"/>
            <a:ext cx="9144000" cy="584200"/>
          </a:xfrm>
          <a:prstGeom prst="rect">
            <a:avLst/>
          </a:prstGeom>
          <a:solidFill>
            <a:schemeClr val="accent3">
              <a:lumMod val="75000"/>
            </a:schemeClr>
          </a:solidFill>
          <a:ln w="9525">
            <a:noFill/>
            <a:miter lim="800000"/>
            <a:headEnd/>
            <a:tailEnd/>
          </a:ln>
          <a:effectLst/>
        </p:spPr>
        <p:txBody>
          <a:bodyPr>
            <a:spAutoFit/>
          </a:bodyPr>
          <a:lstStyle/>
          <a:p>
            <a:pPr algn="ctr" fontAlgn="auto">
              <a:spcAft>
                <a:spcPts val="0"/>
              </a:spcAft>
              <a:defRPr/>
            </a:pPr>
            <a:r>
              <a:rPr lang="es-ES" sz="3200" dirty="0">
                <a:solidFill>
                  <a:schemeClr val="bg1"/>
                </a:solidFill>
                <a:latin typeface="+mn-lt"/>
              </a:rPr>
              <a:t> A completar por vosotros al final de la sesión de hoy</a:t>
            </a:r>
          </a:p>
        </p:txBody>
      </p:sp>
      <p:sp>
        <p:nvSpPr>
          <p:cNvPr id="12" name="11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3" name="12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10" grpId="0" autoUpdateAnimBg="0"/>
      <p:bldP spid="11" grpId="0" animBg="1" autoUpdateAnimBg="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Motivación</a:t>
            </a:r>
            <a:endParaRPr lang="es-ES" dirty="0"/>
          </a:p>
        </p:txBody>
      </p:sp>
      <p:sp>
        <p:nvSpPr>
          <p:cNvPr id="3" name="2 Subtítulo"/>
          <p:cNvSpPr>
            <a:spLocks noGrp="1"/>
          </p:cNvSpPr>
          <p:nvPr>
            <p:ph type="subTitle" idx="1"/>
          </p:nvPr>
        </p:nvSpPr>
        <p:spPr/>
        <p:txBody>
          <a:bodyPr/>
          <a:lstStyle/>
          <a:p>
            <a:r>
              <a:rPr lang="es-ES" dirty="0" smtClean="0"/>
              <a:t>Luis Tomás </a:t>
            </a:r>
            <a:r>
              <a:rPr lang="es-ES" dirty="0" err="1" smtClean="0"/>
              <a:t>Fañanás</a:t>
            </a:r>
            <a:r>
              <a:rPr lang="es-ES" dirty="0" smtClean="0"/>
              <a:t> Torralba</a:t>
            </a:r>
            <a:endParaRPr lang="es-ES" dirty="0"/>
          </a:p>
        </p:txBody>
      </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1" name="Rectangle 3"/>
          <p:cNvSpPr>
            <a:spLocks noChangeArrowheads="1"/>
          </p:cNvSpPr>
          <p:nvPr/>
        </p:nvSpPr>
        <p:spPr bwMode="auto">
          <a:xfrm>
            <a:off x="375430" y="1071546"/>
            <a:ext cx="8393140" cy="5072098"/>
          </a:xfrm>
          <a:prstGeom prst="rect">
            <a:avLst/>
          </a:prstGeom>
          <a:solidFill>
            <a:schemeClr val="accent6">
              <a:lumMod val="20000"/>
              <a:lumOff val="80000"/>
            </a:schemeClr>
          </a:solidFill>
          <a:ln w="3175">
            <a:solidFill>
              <a:schemeClr val="tx1"/>
            </a:solidFill>
            <a:miter lim="800000"/>
            <a:headEnd/>
            <a:tailEnd/>
          </a:ln>
          <a:effectLst/>
        </p:spPr>
        <p:txBody>
          <a:bodyPr wrap="none" anchor="ctr"/>
          <a:lstStyle/>
          <a:p>
            <a:pPr eaLnBrk="0" hangingPunct="0"/>
            <a:endParaRPr lang="es-ES" sz="2400" dirty="0">
              <a:latin typeface="Calibri" pitchFamily="34" charset="0"/>
            </a:endParaRPr>
          </a:p>
        </p:txBody>
      </p:sp>
      <p:sp>
        <p:nvSpPr>
          <p:cNvPr id="565252" name="Text Box 4"/>
          <p:cNvSpPr txBox="1">
            <a:spLocks noChangeArrowheads="1"/>
          </p:cNvSpPr>
          <p:nvPr/>
        </p:nvSpPr>
        <p:spPr bwMode="auto">
          <a:xfrm>
            <a:off x="3810486" y="1214422"/>
            <a:ext cx="1447960" cy="461665"/>
          </a:xfrm>
          <a:prstGeom prst="rect">
            <a:avLst/>
          </a:prstGeom>
          <a:noFill/>
          <a:ln w="9525">
            <a:noFill/>
            <a:miter lim="800000"/>
            <a:headEnd/>
            <a:tailEnd/>
          </a:ln>
          <a:effectLst/>
        </p:spPr>
        <p:txBody>
          <a:bodyPr wrap="none">
            <a:spAutoFit/>
          </a:bodyPr>
          <a:lstStyle/>
          <a:p>
            <a:r>
              <a:rPr lang="es-ES" sz="2400" dirty="0">
                <a:latin typeface="Calibri" pitchFamily="34" charset="0"/>
              </a:rPr>
              <a:t>Específico</a:t>
            </a:r>
          </a:p>
        </p:txBody>
      </p:sp>
      <p:sp>
        <p:nvSpPr>
          <p:cNvPr id="565253" name="Text Box 5"/>
          <p:cNvSpPr txBox="1">
            <a:spLocks noChangeArrowheads="1"/>
          </p:cNvSpPr>
          <p:nvPr/>
        </p:nvSpPr>
        <p:spPr bwMode="auto">
          <a:xfrm>
            <a:off x="3453379" y="1643050"/>
            <a:ext cx="2197525" cy="461665"/>
          </a:xfrm>
          <a:prstGeom prst="rect">
            <a:avLst/>
          </a:prstGeom>
          <a:noFill/>
          <a:ln w="9525">
            <a:noFill/>
            <a:miter lim="800000"/>
            <a:headEnd/>
            <a:tailEnd/>
          </a:ln>
          <a:effectLst/>
        </p:spPr>
        <p:txBody>
          <a:bodyPr wrap="none">
            <a:spAutoFit/>
          </a:bodyPr>
          <a:lstStyle/>
          <a:p>
            <a:r>
              <a:rPr lang="es-ES" sz="2400" dirty="0">
                <a:latin typeface="Calibri" pitchFamily="34" charset="0"/>
              </a:rPr>
              <a:t>Poco evaluativo</a:t>
            </a:r>
          </a:p>
        </p:txBody>
      </p:sp>
      <p:sp>
        <p:nvSpPr>
          <p:cNvPr id="565254" name="Text Box 6"/>
          <p:cNvSpPr txBox="1">
            <a:spLocks noChangeArrowheads="1"/>
          </p:cNvSpPr>
          <p:nvPr/>
        </p:nvSpPr>
        <p:spPr bwMode="auto">
          <a:xfrm>
            <a:off x="3739857" y="2143116"/>
            <a:ext cx="1589218" cy="461665"/>
          </a:xfrm>
          <a:prstGeom prst="rect">
            <a:avLst/>
          </a:prstGeom>
          <a:noFill/>
          <a:ln w="9525">
            <a:noFill/>
            <a:miter lim="800000"/>
            <a:headEnd/>
            <a:tailEnd/>
          </a:ln>
          <a:effectLst/>
        </p:spPr>
        <p:txBody>
          <a:bodyPr wrap="none">
            <a:spAutoFit/>
          </a:bodyPr>
          <a:lstStyle/>
          <a:p>
            <a:r>
              <a:rPr lang="es-ES" sz="2400" dirty="0">
                <a:latin typeface="Calibri" pitchFamily="34" charset="0"/>
              </a:rPr>
              <a:t>En positivo</a:t>
            </a:r>
          </a:p>
        </p:txBody>
      </p:sp>
      <p:sp>
        <p:nvSpPr>
          <p:cNvPr id="565255" name="Text Box 7"/>
          <p:cNvSpPr txBox="1">
            <a:spLocks noChangeArrowheads="1"/>
          </p:cNvSpPr>
          <p:nvPr/>
        </p:nvSpPr>
        <p:spPr bwMode="auto">
          <a:xfrm>
            <a:off x="2689473" y="3143248"/>
            <a:ext cx="3689985" cy="461665"/>
          </a:xfrm>
          <a:prstGeom prst="rect">
            <a:avLst/>
          </a:prstGeom>
          <a:noFill/>
          <a:ln w="9525">
            <a:noFill/>
            <a:miter lim="800000"/>
            <a:headEnd/>
            <a:tailEnd/>
          </a:ln>
          <a:effectLst/>
        </p:spPr>
        <p:txBody>
          <a:bodyPr wrap="none">
            <a:spAutoFit/>
          </a:bodyPr>
          <a:lstStyle/>
          <a:p>
            <a:r>
              <a:rPr lang="es-ES" sz="2400" dirty="0">
                <a:latin typeface="Calibri" pitchFamily="34" charset="0"/>
              </a:rPr>
              <a:t>En tiempo y lugar oportuno</a:t>
            </a:r>
          </a:p>
        </p:txBody>
      </p:sp>
      <p:sp>
        <p:nvSpPr>
          <p:cNvPr id="565256" name="Text Box 8"/>
          <p:cNvSpPr txBox="1">
            <a:spLocks noChangeArrowheads="1"/>
          </p:cNvSpPr>
          <p:nvPr/>
        </p:nvSpPr>
        <p:spPr bwMode="auto">
          <a:xfrm>
            <a:off x="2985131" y="2643182"/>
            <a:ext cx="3098669" cy="461665"/>
          </a:xfrm>
          <a:prstGeom prst="rect">
            <a:avLst/>
          </a:prstGeom>
          <a:noFill/>
          <a:ln w="9525">
            <a:noFill/>
            <a:miter lim="800000"/>
            <a:headEnd/>
            <a:tailEnd/>
          </a:ln>
          <a:effectLst/>
        </p:spPr>
        <p:txBody>
          <a:bodyPr wrap="none">
            <a:spAutoFit/>
          </a:bodyPr>
          <a:lstStyle/>
          <a:p>
            <a:r>
              <a:rPr lang="es-ES" sz="2400" dirty="0">
                <a:latin typeface="Calibri" pitchFamily="34" charset="0"/>
              </a:rPr>
              <a:t>Sobre algo modificable</a:t>
            </a:r>
          </a:p>
        </p:txBody>
      </p:sp>
      <p:sp>
        <p:nvSpPr>
          <p:cNvPr id="565257" name="Text Box 9"/>
          <p:cNvSpPr txBox="1">
            <a:spLocks noChangeArrowheads="1"/>
          </p:cNvSpPr>
          <p:nvPr/>
        </p:nvSpPr>
        <p:spPr bwMode="auto">
          <a:xfrm>
            <a:off x="3816064" y="3643314"/>
            <a:ext cx="1436804" cy="461665"/>
          </a:xfrm>
          <a:prstGeom prst="rect">
            <a:avLst/>
          </a:prstGeom>
          <a:noFill/>
          <a:ln w="9525">
            <a:noFill/>
            <a:miter lim="800000"/>
            <a:headEnd/>
            <a:tailEnd/>
          </a:ln>
          <a:effectLst/>
        </p:spPr>
        <p:txBody>
          <a:bodyPr wrap="none">
            <a:spAutoFit/>
          </a:bodyPr>
          <a:lstStyle/>
          <a:p>
            <a:r>
              <a:rPr lang="es-ES" sz="2400" dirty="0">
                <a:latin typeface="Calibri" pitchFamily="34" charset="0"/>
              </a:rPr>
              <a:t>Solicitado</a:t>
            </a:r>
          </a:p>
        </p:txBody>
      </p:sp>
      <p:sp>
        <p:nvSpPr>
          <p:cNvPr id="565258" name="Text Box 10"/>
          <p:cNvSpPr txBox="1">
            <a:spLocks noChangeArrowheads="1"/>
          </p:cNvSpPr>
          <p:nvPr/>
        </p:nvSpPr>
        <p:spPr bwMode="auto">
          <a:xfrm>
            <a:off x="3670287" y="4143380"/>
            <a:ext cx="1728358" cy="461665"/>
          </a:xfrm>
          <a:prstGeom prst="rect">
            <a:avLst/>
          </a:prstGeom>
          <a:noFill/>
          <a:ln w="9525">
            <a:noFill/>
            <a:miter lim="800000"/>
            <a:headEnd/>
            <a:tailEnd/>
          </a:ln>
          <a:effectLst/>
        </p:spPr>
        <p:txBody>
          <a:bodyPr wrap="none">
            <a:spAutoFit/>
          </a:bodyPr>
          <a:lstStyle/>
          <a:p>
            <a:r>
              <a:rPr lang="es-ES" sz="2400" dirty="0">
                <a:latin typeface="Calibri" pitchFamily="34" charset="0"/>
              </a:rPr>
              <a:t>Con utilidad</a:t>
            </a:r>
          </a:p>
        </p:txBody>
      </p:sp>
      <p:sp>
        <p:nvSpPr>
          <p:cNvPr id="565259" name="Text Box 11"/>
          <p:cNvSpPr txBox="1">
            <a:spLocks noChangeArrowheads="1"/>
          </p:cNvSpPr>
          <p:nvPr/>
        </p:nvSpPr>
        <p:spPr bwMode="auto">
          <a:xfrm>
            <a:off x="3006130" y="4643446"/>
            <a:ext cx="3056671" cy="461665"/>
          </a:xfrm>
          <a:prstGeom prst="rect">
            <a:avLst/>
          </a:prstGeom>
          <a:noFill/>
          <a:ln w="9525">
            <a:noFill/>
            <a:miter lim="800000"/>
            <a:headEnd/>
            <a:tailEnd/>
          </a:ln>
          <a:effectLst/>
        </p:spPr>
        <p:txBody>
          <a:bodyPr wrap="none">
            <a:spAutoFit/>
          </a:bodyPr>
          <a:lstStyle/>
          <a:p>
            <a:r>
              <a:rPr lang="es-ES" sz="2400" dirty="0">
                <a:latin typeface="Calibri" pitchFamily="34" charset="0"/>
              </a:rPr>
              <a:t>Precisa nivel confianza</a:t>
            </a:r>
          </a:p>
        </p:txBody>
      </p:sp>
      <p:sp>
        <p:nvSpPr>
          <p:cNvPr id="565260" name="Text Box 12"/>
          <p:cNvSpPr txBox="1">
            <a:spLocks noChangeArrowheads="1"/>
          </p:cNvSpPr>
          <p:nvPr/>
        </p:nvSpPr>
        <p:spPr bwMode="auto">
          <a:xfrm>
            <a:off x="2855128" y="5643578"/>
            <a:ext cx="3358675" cy="461665"/>
          </a:xfrm>
          <a:prstGeom prst="rect">
            <a:avLst/>
          </a:prstGeom>
          <a:noFill/>
          <a:ln w="9525">
            <a:noFill/>
            <a:miter lim="800000"/>
            <a:headEnd/>
            <a:tailEnd/>
          </a:ln>
          <a:effectLst/>
        </p:spPr>
        <p:txBody>
          <a:bodyPr wrap="none">
            <a:spAutoFit/>
          </a:bodyPr>
          <a:lstStyle/>
          <a:p>
            <a:r>
              <a:rPr lang="es-ES" sz="2400" dirty="0">
                <a:latin typeface="Calibri" pitchFamily="34" charset="0"/>
              </a:rPr>
              <a:t>Recibirlo antes que darlo</a:t>
            </a:r>
          </a:p>
        </p:txBody>
      </p:sp>
      <p:sp>
        <p:nvSpPr>
          <p:cNvPr id="565261" name="Text Box 13"/>
          <p:cNvSpPr txBox="1">
            <a:spLocks noChangeArrowheads="1"/>
          </p:cNvSpPr>
          <p:nvPr/>
        </p:nvSpPr>
        <p:spPr bwMode="auto">
          <a:xfrm>
            <a:off x="2561266" y="5143512"/>
            <a:ext cx="3946400" cy="461665"/>
          </a:xfrm>
          <a:prstGeom prst="rect">
            <a:avLst/>
          </a:prstGeom>
          <a:noFill/>
          <a:ln w="9525">
            <a:noFill/>
            <a:miter lim="800000"/>
            <a:headEnd/>
            <a:tailEnd/>
          </a:ln>
          <a:effectLst/>
        </p:spPr>
        <p:txBody>
          <a:bodyPr wrap="none">
            <a:spAutoFit/>
          </a:bodyPr>
          <a:lstStyle/>
          <a:p>
            <a:r>
              <a:rPr lang="es-ES" sz="2400" dirty="0">
                <a:latin typeface="Calibri" pitchFamily="34" charset="0"/>
              </a:rPr>
              <a:t>Con maternidad o paternidad</a:t>
            </a:r>
          </a:p>
        </p:txBody>
      </p:sp>
      <p:sp>
        <p:nvSpPr>
          <p:cNvPr id="14" name="13 CuadroTexto"/>
          <p:cNvSpPr txBox="1"/>
          <p:nvPr/>
        </p:nvSpPr>
        <p:spPr>
          <a:xfrm>
            <a:off x="767514" y="857232"/>
            <a:ext cx="1593257" cy="523220"/>
          </a:xfrm>
          <a:prstGeom prst="rect">
            <a:avLst/>
          </a:prstGeom>
          <a:solidFill>
            <a:schemeClr val="bg1"/>
          </a:solidFill>
          <a:ln w="3175">
            <a:solidFill>
              <a:schemeClr val="accent6">
                <a:lumMod val="75000"/>
              </a:schemeClr>
            </a:solidFill>
          </a:ln>
        </p:spPr>
        <p:txBody>
          <a:bodyPr wrap="none" rtlCol="0" anchor="ctr">
            <a:spAutoFit/>
          </a:bodyPr>
          <a:lstStyle/>
          <a:p>
            <a:r>
              <a:rPr lang="es-ES" sz="2800" b="1" dirty="0" err="1" smtClean="0">
                <a:solidFill>
                  <a:schemeClr val="accent6">
                    <a:lumMod val="75000"/>
                  </a:schemeClr>
                </a:solidFill>
              </a:rPr>
              <a:t>Feedback</a:t>
            </a:r>
            <a:endParaRPr lang="es-ES" sz="2800" b="1" dirty="0" smtClean="0">
              <a:solidFill>
                <a:schemeClr val="accent6">
                  <a:lumMod val="75000"/>
                </a:schemeClr>
              </a:solidFill>
            </a:endParaRPr>
          </a:p>
        </p:txBody>
      </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7" name="16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652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565252"/>
                                        </p:tgtEl>
                                        <p:attrNameLst>
                                          <p:attrName>style.visibility</p:attrName>
                                        </p:attrNameLst>
                                      </p:cBhvr>
                                      <p:to>
                                        <p:strVal val="visible"/>
                                      </p:to>
                                    </p:set>
                                    <p:anim calcmode="lin" valueType="num">
                                      <p:cBhvr>
                                        <p:cTn id="11" dur="500" fill="hold"/>
                                        <p:tgtEl>
                                          <p:spTgt spid="565252"/>
                                        </p:tgtEl>
                                        <p:attrNameLst>
                                          <p:attrName>ppt_w</p:attrName>
                                        </p:attrNameLst>
                                      </p:cBhvr>
                                      <p:tavLst>
                                        <p:tav tm="0">
                                          <p:val>
                                            <p:fltVal val="0"/>
                                          </p:val>
                                        </p:tav>
                                        <p:tav tm="100000">
                                          <p:val>
                                            <p:strVal val="#ppt_w"/>
                                          </p:val>
                                        </p:tav>
                                      </p:tavLst>
                                    </p:anim>
                                    <p:anim calcmode="lin" valueType="num">
                                      <p:cBhvr>
                                        <p:cTn id="12" dur="500" fill="hold"/>
                                        <p:tgtEl>
                                          <p:spTgt spid="565252"/>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565253"/>
                                        </p:tgtEl>
                                        <p:attrNameLst>
                                          <p:attrName>style.visibility</p:attrName>
                                        </p:attrNameLst>
                                      </p:cBhvr>
                                      <p:to>
                                        <p:strVal val="visible"/>
                                      </p:to>
                                    </p:set>
                                    <p:anim calcmode="lin" valueType="num">
                                      <p:cBhvr>
                                        <p:cTn id="17" dur="500" fill="hold"/>
                                        <p:tgtEl>
                                          <p:spTgt spid="565253"/>
                                        </p:tgtEl>
                                        <p:attrNameLst>
                                          <p:attrName>ppt_w</p:attrName>
                                        </p:attrNameLst>
                                      </p:cBhvr>
                                      <p:tavLst>
                                        <p:tav tm="0">
                                          <p:val>
                                            <p:fltVal val="0"/>
                                          </p:val>
                                        </p:tav>
                                        <p:tav tm="100000">
                                          <p:val>
                                            <p:strVal val="#ppt_w"/>
                                          </p:val>
                                        </p:tav>
                                      </p:tavLst>
                                    </p:anim>
                                    <p:anim calcmode="lin" valueType="num">
                                      <p:cBhvr>
                                        <p:cTn id="18" dur="500" fill="hold"/>
                                        <p:tgtEl>
                                          <p:spTgt spid="56525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565254"/>
                                        </p:tgtEl>
                                        <p:attrNameLst>
                                          <p:attrName>style.visibility</p:attrName>
                                        </p:attrNameLst>
                                      </p:cBhvr>
                                      <p:to>
                                        <p:strVal val="visible"/>
                                      </p:to>
                                    </p:set>
                                    <p:anim calcmode="lin" valueType="num">
                                      <p:cBhvr>
                                        <p:cTn id="23" dur="500" fill="hold"/>
                                        <p:tgtEl>
                                          <p:spTgt spid="565254"/>
                                        </p:tgtEl>
                                        <p:attrNameLst>
                                          <p:attrName>ppt_w</p:attrName>
                                        </p:attrNameLst>
                                      </p:cBhvr>
                                      <p:tavLst>
                                        <p:tav tm="0">
                                          <p:val>
                                            <p:fltVal val="0"/>
                                          </p:val>
                                        </p:tav>
                                        <p:tav tm="100000">
                                          <p:val>
                                            <p:strVal val="#ppt_w"/>
                                          </p:val>
                                        </p:tav>
                                      </p:tavLst>
                                    </p:anim>
                                    <p:anim calcmode="lin" valueType="num">
                                      <p:cBhvr>
                                        <p:cTn id="24" dur="500" fill="hold"/>
                                        <p:tgtEl>
                                          <p:spTgt spid="565254"/>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565256"/>
                                        </p:tgtEl>
                                        <p:attrNameLst>
                                          <p:attrName>style.visibility</p:attrName>
                                        </p:attrNameLst>
                                      </p:cBhvr>
                                      <p:to>
                                        <p:strVal val="visible"/>
                                      </p:to>
                                    </p:set>
                                    <p:anim calcmode="lin" valueType="num">
                                      <p:cBhvr>
                                        <p:cTn id="29" dur="500" fill="hold"/>
                                        <p:tgtEl>
                                          <p:spTgt spid="565256"/>
                                        </p:tgtEl>
                                        <p:attrNameLst>
                                          <p:attrName>ppt_w</p:attrName>
                                        </p:attrNameLst>
                                      </p:cBhvr>
                                      <p:tavLst>
                                        <p:tav tm="0">
                                          <p:val>
                                            <p:fltVal val="0"/>
                                          </p:val>
                                        </p:tav>
                                        <p:tav tm="100000">
                                          <p:val>
                                            <p:strVal val="#ppt_w"/>
                                          </p:val>
                                        </p:tav>
                                      </p:tavLst>
                                    </p:anim>
                                    <p:anim calcmode="lin" valueType="num">
                                      <p:cBhvr>
                                        <p:cTn id="30" dur="500" fill="hold"/>
                                        <p:tgtEl>
                                          <p:spTgt spid="565256"/>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565255"/>
                                        </p:tgtEl>
                                        <p:attrNameLst>
                                          <p:attrName>style.visibility</p:attrName>
                                        </p:attrNameLst>
                                      </p:cBhvr>
                                      <p:to>
                                        <p:strVal val="visible"/>
                                      </p:to>
                                    </p:set>
                                    <p:anim calcmode="lin" valueType="num">
                                      <p:cBhvr>
                                        <p:cTn id="35" dur="500" fill="hold"/>
                                        <p:tgtEl>
                                          <p:spTgt spid="565255"/>
                                        </p:tgtEl>
                                        <p:attrNameLst>
                                          <p:attrName>ppt_w</p:attrName>
                                        </p:attrNameLst>
                                      </p:cBhvr>
                                      <p:tavLst>
                                        <p:tav tm="0">
                                          <p:val>
                                            <p:fltVal val="0"/>
                                          </p:val>
                                        </p:tav>
                                        <p:tav tm="100000">
                                          <p:val>
                                            <p:strVal val="#ppt_w"/>
                                          </p:val>
                                        </p:tav>
                                      </p:tavLst>
                                    </p:anim>
                                    <p:anim calcmode="lin" valueType="num">
                                      <p:cBhvr>
                                        <p:cTn id="36" dur="500" fill="hold"/>
                                        <p:tgtEl>
                                          <p:spTgt spid="565255"/>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565257"/>
                                        </p:tgtEl>
                                        <p:attrNameLst>
                                          <p:attrName>style.visibility</p:attrName>
                                        </p:attrNameLst>
                                      </p:cBhvr>
                                      <p:to>
                                        <p:strVal val="visible"/>
                                      </p:to>
                                    </p:set>
                                    <p:anim calcmode="lin" valueType="num">
                                      <p:cBhvr>
                                        <p:cTn id="41" dur="500" fill="hold"/>
                                        <p:tgtEl>
                                          <p:spTgt spid="565257"/>
                                        </p:tgtEl>
                                        <p:attrNameLst>
                                          <p:attrName>ppt_w</p:attrName>
                                        </p:attrNameLst>
                                      </p:cBhvr>
                                      <p:tavLst>
                                        <p:tav tm="0">
                                          <p:val>
                                            <p:fltVal val="0"/>
                                          </p:val>
                                        </p:tav>
                                        <p:tav tm="100000">
                                          <p:val>
                                            <p:strVal val="#ppt_w"/>
                                          </p:val>
                                        </p:tav>
                                      </p:tavLst>
                                    </p:anim>
                                    <p:anim calcmode="lin" valueType="num">
                                      <p:cBhvr>
                                        <p:cTn id="42" dur="500" fill="hold"/>
                                        <p:tgtEl>
                                          <p:spTgt spid="565257"/>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565258"/>
                                        </p:tgtEl>
                                        <p:attrNameLst>
                                          <p:attrName>style.visibility</p:attrName>
                                        </p:attrNameLst>
                                      </p:cBhvr>
                                      <p:to>
                                        <p:strVal val="visible"/>
                                      </p:to>
                                    </p:set>
                                    <p:anim calcmode="lin" valueType="num">
                                      <p:cBhvr>
                                        <p:cTn id="47" dur="500" fill="hold"/>
                                        <p:tgtEl>
                                          <p:spTgt spid="565258"/>
                                        </p:tgtEl>
                                        <p:attrNameLst>
                                          <p:attrName>ppt_w</p:attrName>
                                        </p:attrNameLst>
                                      </p:cBhvr>
                                      <p:tavLst>
                                        <p:tav tm="0">
                                          <p:val>
                                            <p:fltVal val="0"/>
                                          </p:val>
                                        </p:tav>
                                        <p:tav tm="100000">
                                          <p:val>
                                            <p:strVal val="#ppt_w"/>
                                          </p:val>
                                        </p:tav>
                                      </p:tavLst>
                                    </p:anim>
                                    <p:anim calcmode="lin" valueType="num">
                                      <p:cBhvr>
                                        <p:cTn id="48" dur="500" fill="hold"/>
                                        <p:tgtEl>
                                          <p:spTgt spid="565258"/>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565259"/>
                                        </p:tgtEl>
                                        <p:attrNameLst>
                                          <p:attrName>style.visibility</p:attrName>
                                        </p:attrNameLst>
                                      </p:cBhvr>
                                      <p:to>
                                        <p:strVal val="visible"/>
                                      </p:to>
                                    </p:set>
                                    <p:anim calcmode="lin" valueType="num">
                                      <p:cBhvr>
                                        <p:cTn id="53" dur="500" fill="hold"/>
                                        <p:tgtEl>
                                          <p:spTgt spid="565259"/>
                                        </p:tgtEl>
                                        <p:attrNameLst>
                                          <p:attrName>ppt_w</p:attrName>
                                        </p:attrNameLst>
                                      </p:cBhvr>
                                      <p:tavLst>
                                        <p:tav tm="0">
                                          <p:val>
                                            <p:fltVal val="0"/>
                                          </p:val>
                                        </p:tav>
                                        <p:tav tm="100000">
                                          <p:val>
                                            <p:strVal val="#ppt_w"/>
                                          </p:val>
                                        </p:tav>
                                      </p:tavLst>
                                    </p:anim>
                                    <p:anim calcmode="lin" valueType="num">
                                      <p:cBhvr>
                                        <p:cTn id="54" dur="500" fill="hold"/>
                                        <p:tgtEl>
                                          <p:spTgt spid="565259"/>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565261"/>
                                        </p:tgtEl>
                                        <p:attrNameLst>
                                          <p:attrName>style.visibility</p:attrName>
                                        </p:attrNameLst>
                                      </p:cBhvr>
                                      <p:to>
                                        <p:strVal val="visible"/>
                                      </p:to>
                                    </p:set>
                                    <p:anim calcmode="lin" valueType="num">
                                      <p:cBhvr>
                                        <p:cTn id="59" dur="500" fill="hold"/>
                                        <p:tgtEl>
                                          <p:spTgt spid="565261"/>
                                        </p:tgtEl>
                                        <p:attrNameLst>
                                          <p:attrName>ppt_w</p:attrName>
                                        </p:attrNameLst>
                                      </p:cBhvr>
                                      <p:tavLst>
                                        <p:tav tm="0">
                                          <p:val>
                                            <p:fltVal val="0"/>
                                          </p:val>
                                        </p:tav>
                                        <p:tav tm="100000">
                                          <p:val>
                                            <p:strVal val="#ppt_w"/>
                                          </p:val>
                                        </p:tav>
                                      </p:tavLst>
                                    </p:anim>
                                    <p:anim calcmode="lin" valueType="num">
                                      <p:cBhvr>
                                        <p:cTn id="60" dur="500" fill="hold"/>
                                        <p:tgtEl>
                                          <p:spTgt spid="565261"/>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16" fill="hold" grpId="0" nodeType="clickEffect">
                                  <p:stCondLst>
                                    <p:cond delay="0"/>
                                  </p:stCondLst>
                                  <p:childTnLst>
                                    <p:set>
                                      <p:cBhvr>
                                        <p:cTn id="64" dur="1" fill="hold">
                                          <p:stCondLst>
                                            <p:cond delay="0"/>
                                          </p:stCondLst>
                                        </p:cTn>
                                        <p:tgtEl>
                                          <p:spTgt spid="565260"/>
                                        </p:tgtEl>
                                        <p:attrNameLst>
                                          <p:attrName>style.visibility</p:attrName>
                                        </p:attrNameLst>
                                      </p:cBhvr>
                                      <p:to>
                                        <p:strVal val="visible"/>
                                      </p:to>
                                    </p:set>
                                    <p:anim calcmode="lin" valueType="num">
                                      <p:cBhvr>
                                        <p:cTn id="65" dur="500" fill="hold"/>
                                        <p:tgtEl>
                                          <p:spTgt spid="565260"/>
                                        </p:tgtEl>
                                        <p:attrNameLst>
                                          <p:attrName>ppt_w</p:attrName>
                                        </p:attrNameLst>
                                      </p:cBhvr>
                                      <p:tavLst>
                                        <p:tav tm="0">
                                          <p:val>
                                            <p:fltVal val="0"/>
                                          </p:val>
                                        </p:tav>
                                        <p:tav tm="100000">
                                          <p:val>
                                            <p:strVal val="#ppt_w"/>
                                          </p:val>
                                        </p:tav>
                                      </p:tavLst>
                                    </p:anim>
                                    <p:anim calcmode="lin" valueType="num">
                                      <p:cBhvr>
                                        <p:cTn id="66" dur="500" fill="hold"/>
                                        <p:tgtEl>
                                          <p:spTgt spid="56526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51" grpId="0" animBg="1" autoUpdateAnimBg="0"/>
      <p:bldP spid="565252" grpId="0" autoUpdateAnimBg="0"/>
      <p:bldP spid="565253" grpId="0" autoUpdateAnimBg="0"/>
      <p:bldP spid="565254" grpId="0" autoUpdateAnimBg="0"/>
      <p:bldP spid="565255" grpId="0" autoUpdateAnimBg="0"/>
      <p:bldP spid="565256" grpId="0" autoUpdateAnimBg="0"/>
      <p:bldP spid="565257" grpId="0" autoUpdateAnimBg="0"/>
      <p:bldP spid="565258" grpId="0" autoUpdateAnimBg="0"/>
      <p:bldP spid="565259" grpId="0" autoUpdateAnimBg="0"/>
      <p:bldP spid="565260" grpId="0" autoUpdateAnimBg="0"/>
      <p:bldP spid="565261" grpId="0" autoUpdateAnimBg="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Esquema</a:t>
            </a:r>
            <a:endParaRPr lang="es-ES" dirty="0"/>
          </a:p>
        </p:txBody>
      </p:sp>
      <p:sp>
        <p:nvSpPr>
          <p:cNvPr id="5" name="4 CuadroTexto"/>
          <p:cNvSpPr txBox="1"/>
          <p:nvPr/>
        </p:nvSpPr>
        <p:spPr>
          <a:xfrm>
            <a:off x="2076925" y="1571612"/>
            <a:ext cx="4990149" cy="3970318"/>
          </a:xfrm>
          <a:prstGeom prst="rect">
            <a:avLst/>
          </a:prstGeom>
          <a:noFill/>
        </p:spPr>
        <p:txBody>
          <a:bodyPr wrap="none" rtlCol="0" anchor="ctr">
            <a:spAutoFit/>
          </a:bodyPr>
          <a:lstStyle/>
          <a:p>
            <a:pPr algn="ctr">
              <a:buFont typeface="Arial" pitchFamily="34" charset="0"/>
              <a:buChar char="•"/>
            </a:pPr>
            <a:r>
              <a:rPr lang="es-ES" sz="3600" b="1" dirty="0" smtClean="0">
                <a:solidFill>
                  <a:schemeClr val="tx2">
                    <a:lumMod val="50000"/>
                  </a:schemeClr>
                </a:solidFill>
              </a:rPr>
              <a:t> Conceptualización</a:t>
            </a:r>
          </a:p>
          <a:p>
            <a:pPr algn="ctr">
              <a:buFont typeface="Arial" pitchFamily="34" charset="0"/>
              <a:buChar char="•"/>
            </a:pPr>
            <a:endParaRPr lang="es-ES" sz="3600" b="1" dirty="0" smtClean="0">
              <a:solidFill>
                <a:schemeClr val="tx2">
                  <a:lumMod val="50000"/>
                </a:schemeClr>
              </a:solidFill>
            </a:endParaRPr>
          </a:p>
          <a:p>
            <a:pPr algn="ctr">
              <a:buFont typeface="Arial" pitchFamily="34" charset="0"/>
              <a:buChar char="•"/>
            </a:pPr>
            <a:r>
              <a:rPr lang="es-ES" sz="3600" b="1" dirty="0" smtClean="0">
                <a:solidFill>
                  <a:schemeClr val="tx2">
                    <a:lumMod val="50000"/>
                  </a:schemeClr>
                </a:solidFill>
              </a:rPr>
              <a:t> Modelos de Motivación</a:t>
            </a:r>
          </a:p>
          <a:p>
            <a:pPr algn="ctr">
              <a:buFont typeface="Arial" pitchFamily="34" charset="0"/>
              <a:buChar char="•"/>
            </a:pPr>
            <a:endParaRPr lang="es-ES" sz="3600" b="1" dirty="0" smtClean="0">
              <a:solidFill>
                <a:schemeClr val="tx2">
                  <a:lumMod val="50000"/>
                </a:schemeClr>
              </a:solidFill>
            </a:endParaRPr>
          </a:p>
          <a:p>
            <a:pPr algn="ctr">
              <a:buFont typeface="Arial" pitchFamily="34" charset="0"/>
              <a:buChar char="•"/>
            </a:pPr>
            <a:r>
              <a:rPr lang="es-ES" sz="3600" b="1" dirty="0" smtClean="0">
                <a:solidFill>
                  <a:schemeClr val="tx2">
                    <a:lumMod val="50000"/>
                  </a:schemeClr>
                </a:solidFill>
              </a:rPr>
              <a:t> Aplicaciones</a:t>
            </a:r>
          </a:p>
          <a:p>
            <a:pPr algn="ctr">
              <a:buFont typeface="Arial" pitchFamily="34" charset="0"/>
              <a:buChar char="•"/>
            </a:pPr>
            <a:endParaRPr lang="es-ES" sz="3600" b="1" dirty="0" smtClean="0">
              <a:solidFill>
                <a:schemeClr val="tx2">
                  <a:lumMod val="50000"/>
                </a:schemeClr>
              </a:solidFill>
            </a:endParaRPr>
          </a:p>
          <a:p>
            <a:pPr algn="ctr">
              <a:buFont typeface="Arial" pitchFamily="34" charset="0"/>
              <a:buChar char="•"/>
            </a:pPr>
            <a:r>
              <a:rPr lang="es-ES" sz="3600" b="1" dirty="0" smtClean="0">
                <a:solidFill>
                  <a:schemeClr val="tx2">
                    <a:lumMod val="50000"/>
                  </a:schemeClr>
                </a:solidFill>
              </a:rPr>
              <a:t> Bibliografía</a:t>
            </a:r>
          </a:p>
        </p:txBody>
      </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Conceptualización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Inicialmente… dos axiomas</a:t>
            </a:r>
            <a:endParaRPr lang="es-ES" dirty="0"/>
          </a:p>
        </p:txBody>
      </p:sp>
      <p:sp>
        <p:nvSpPr>
          <p:cNvPr id="5" name="Text Box 3"/>
          <p:cNvSpPr txBox="1">
            <a:spLocks noChangeArrowheads="1"/>
          </p:cNvSpPr>
          <p:nvPr/>
        </p:nvSpPr>
        <p:spPr bwMode="auto">
          <a:xfrm>
            <a:off x="679341" y="1857364"/>
            <a:ext cx="7598555" cy="769441"/>
          </a:xfrm>
          <a:prstGeom prst="rect">
            <a:avLst/>
          </a:prstGeom>
          <a:noFill/>
          <a:ln w="9525">
            <a:noFill/>
            <a:miter lim="800000"/>
            <a:headEnd/>
            <a:tailEnd/>
          </a:ln>
          <a:effectLst/>
        </p:spPr>
        <p:txBody>
          <a:bodyPr wrap="none">
            <a:spAutoFit/>
          </a:bodyPr>
          <a:lstStyle/>
          <a:p>
            <a:pPr algn="l" eaLnBrk="0" hangingPunct="0">
              <a:buFont typeface="Wingdings" pitchFamily="2" charset="2"/>
              <a:buChar char="Ü"/>
            </a:pPr>
            <a:r>
              <a:rPr lang="es-ES" sz="4400" b="1" i="1" dirty="0">
                <a:latin typeface="Calibri" pitchFamily="34" charset="0"/>
              </a:rPr>
              <a:t> No podemos motivar a nadie</a:t>
            </a:r>
          </a:p>
        </p:txBody>
      </p:sp>
      <p:sp>
        <p:nvSpPr>
          <p:cNvPr id="6" name="Text Box 4"/>
          <p:cNvSpPr txBox="1">
            <a:spLocks noChangeArrowheads="1"/>
          </p:cNvSpPr>
          <p:nvPr/>
        </p:nvSpPr>
        <p:spPr bwMode="auto">
          <a:xfrm>
            <a:off x="1142976" y="3643314"/>
            <a:ext cx="7568482" cy="769441"/>
          </a:xfrm>
          <a:prstGeom prst="rect">
            <a:avLst/>
          </a:prstGeom>
          <a:noFill/>
          <a:ln w="9525">
            <a:noFill/>
            <a:miter lim="800000"/>
            <a:headEnd/>
            <a:tailEnd/>
          </a:ln>
          <a:effectLst/>
        </p:spPr>
        <p:txBody>
          <a:bodyPr wrap="none">
            <a:spAutoFit/>
          </a:bodyPr>
          <a:lstStyle/>
          <a:p>
            <a:pPr algn="l" eaLnBrk="0" hangingPunct="0">
              <a:buFont typeface="Wingdings" pitchFamily="2" charset="2"/>
              <a:buChar char="Ü"/>
            </a:pPr>
            <a:r>
              <a:rPr lang="es-ES" sz="4400" b="1" i="1" dirty="0">
                <a:latin typeface="Calibri" pitchFamily="34" charset="0"/>
              </a:rPr>
              <a:t>Toda conducta está motivada</a:t>
            </a:r>
          </a:p>
        </p:txBody>
      </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 Conceptualización</a:t>
            </a:r>
            <a:endParaRPr lang="es-ES" dirty="0"/>
          </a:p>
        </p:txBody>
      </p:sp>
      <p:sp>
        <p:nvSpPr>
          <p:cNvPr id="4" name="Text Box 3"/>
          <p:cNvSpPr txBox="1">
            <a:spLocks noChangeArrowheads="1"/>
          </p:cNvSpPr>
          <p:nvPr/>
        </p:nvSpPr>
        <p:spPr bwMode="auto">
          <a:xfrm>
            <a:off x="2143108" y="1643050"/>
            <a:ext cx="4990853" cy="3539430"/>
          </a:xfrm>
          <a:prstGeom prst="rect">
            <a:avLst/>
          </a:prstGeom>
          <a:noFill/>
          <a:ln w="9525">
            <a:noFill/>
            <a:miter lim="800000"/>
            <a:headEnd/>
            <a:tailEnd/>
          </a:ln>
          <a:effectLst/>
        </p:spPr>
        <p:txBody>
          <a:bodyPr wrap="none">
            <a:spAutoFit/>
          </a:bodyPr>
          <a:lstStyle/>
          <a:p>
            <a:pPr algn="l">
              <a:buFont typeface="Wingdings" pitchFamily="2" charset="2"/>
              <a:buChar char="§"/>
            </a:pPr>
            <a:r>
              <a:rPr lang="es-ES" sz="3200" b="1" dirty="0">
                <a:latin typeface="Calibri" pitchFamily="34" charset="0"/>
              </a:rPr>
              <a:t> Como movimiento</a:t>
            </a:r>
          </a:p>
          <a:p>
            <a:pPr algn="l">
              <a:buFont typeface="Wingdings" pitchFamily="2" charset="2"/>
              <a:buChar char="§"/>
            </a:pPr>
            <a:endParaRPr lang="es-ES" sz="3200" b="1" dirty="0">
              <a:latin typeface="Calibri" pitchFamily="34" charset="0"/>
            </a:endParaRPr>
          </a:p>
          <a:p>
            <a:pPr algn="l">
              <a:buFont typeface="Wingdings" pitchFamily="2" charset="2"/>
              <a:buChar char="§"/>
            </a:pPr>
            <a:r>
              <a:rPr lang="es-ES" sz="3200" b="1" dirty="0">
                <a:latin typeface="Calibri" pitchFamily="34" charset="0"/>
              </a:rPr>
              <a:t> Como fuerza</a:t>
            </a:r>
          </a:p>
          <a:p>
            <a:pPr algn="l">
              <a:buFont typeface="Wingdings" pitchFamily="2" charset="2"/>
              <a:buChar char="§"/>
            </a:pPr>
            <a:endParaRPr lang="es-ES" sz="3200" b="1" dirty="0">
              <a:latin typeface="Calibri" pitchFamily="34" charset="0"/>
            </a:endParaRPr>
          </a:p>
          <a:p>
            <a:pPr algn="l">
              <a:buFont typeface="Wingdings" pitchFamily="2" charset="2"/>
              <a:buChar char="§"/>
            </a:pPr>
            <a:r>
              <a:rPr lang="es-ES" sz="3200" b="1" dirty="0">
                <a:latin typeface="Calibri" pitchFamily="34" charset="0"/>
              </a:rPr>
              <a:t> Motivación y necesidades</a:t>
            </a:r>
          </a:p>
          <a:p>
            <a:pPr algn="l">
              <a:buFont typeface="Wingdings" pitchFamily="2" charset="2"/>
              <a:buChar char="§"/>
            </a:pPr>
            <a:endParaRPr lang="es-ES" sz="3200" b="1" dirty="0">
              <a:latin typeface="Calibri" pitchFamily="34" charset="0"/>
            </a:endParaRPr>
          </a:p>
          <a:p>
            <a:pPr algn="l">
              <a:buFont typeface="Wingdings" pitchFamily="2" charset="2"/>
              <a:buChar char="§"/>
            </a:pPr>
            <a:r>
              <a:rPr lang="es-ES" sz="3200" b="1" dirty="0">
                <a:latin typeface="Calibri" pitchFamily="34" charset="0"/>
              </a:rPr>
              <a:t> Potencial de motivación</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r"/>
            <a:r>
              <a:rPr lang="es-ES" i="1" dirty="0" smtClean="0"/>
              <a:t>Como movimiento…</a:t>
            </a:r>
            <a:endParaRPr lang="es-ES" i="1" dirty="0"/>
          </a:p>
        </p:txBody>
      </p:sp>
      <p:sp>
        <p:nvSpPr>
          <p:cNvPr id="4" name="AutoShape 5"/>
          <p:cNvSpPr>
            <a:spLocks noChangeArrowheads="1"/>
          </p:cNvSpPr>
          <p:nvPr/>
        </p:nvSpPr>
        <p:spPr bwMode="auto">
          <a:xfrm rot="-1580117">
            <a:off x="1422522" y="2704985"/>
            <a:ext cx="5867400" cy="485775"/>
          </a:xfrm>
          <a:prstGeom prst="rightArrow">
            <a:avLst>
              <a:gd name="adj1" fmla="val 50000"/>
              <a:gd name="adj2" fmla="val 301961"/>
            </a:avLst>
          </a:prstGeom>
          <a:gradFill rotWithShape="0">
            <a:gsLst>
              <a:gs pos="0">
                <a:schemeClr val="accent1"/>
              </a:gs>
              <a:gs pos="50000">
                <a:schemeClr val="accent1">
                  <a:gamma/>
                  <a:tint val="0"/>
                  <a:invGamma/>
                </a:schemeClr>
              </a:gs>
              <a:gs pos="100000">
                <a:schemeClr val="accent1"/>
              </a:gs>
            </a:gsLst>
            <a:lin ang="5400000" scaled="1"/>
          </a:gradFill>
          <a:ln w="12700" cap="sq">
            <a:solidFill>
              <a:schemeClr val="tx1"/>
            </a:solidFill>
            <a:miter lim="800000"/>
            <a:headEnd/>
            <a:tailEnd/>
          </a:ln>
          <a:effectLst/>
        </p:spPr>
        <p:txBody>
          <a:bodyPr wrap="none" anchor="ctr"/>
          <a:lstStyle/>
          <a:p>
            <a:endParaRPr lang="es-ES" dirty="0">
              <a:latin typeface="Calibri" pitchFamily="34" charset="0"/>
            </a:endParaRPr>
          </a:p>
        </p:txBody>
      </p:sp>
      <p:sp>
        <p:nvSpPr>
          <p:cNvPr id="5" name="AutoShape 6"/>
          <p:cNvSpPr>
            <a:spLocks noChangeArrowheads="1"/>
          </p:cNvSpPr>
          <p:nvPr/>
        </p:nvSpPr>
        <p:spPr bwMode="auto">
          <a:xfrm rot="-913478">
            <a:off x="1676522" y="3676535"/>
            <a:ext cx="5867400" cy="485775"/>
          </a:xfrm>
          <a:prstGeom prst="rightArrow">
            <a:avLst>
              <a:gd name="adj1" fmla="val 50000"/>
              <a:gd name="adj2" fmla="val 301961"/>
            </a:avLst>
          </a:prstGeom>
          <a:gradFill rotWithShape="0">
            <a:gsLst>
              <a:gs pos="0">
                <a:srgbClr val="33CC33"/>
              </a:gs>
              <a:gs pos="50000">
                <a:srgbClr val="33CC33">
                  <a:gamma/>
                  <a:tint val="0"/>
                  <a:invGamma/>
                </a:srgbClr>
              </a:gs>
              <a:gs pos="100000">
                <a:srgbClr val="33CC33"/>
              </a:gs>
            </a:gsLst>
            <a:lin ang="5400000" scaled="1"/>
          </a:gradFill>
          <a:ln w="12700" cap="sq">
            <a:solidFill>
              <a:schemeClr val="tx1"/>
            </a:solidFill>
            <a:miter lim="800000"/>
            <a:headEnd/>
            <a:tailEnd/>
          </a:ln>
          <a:effectLst/>
        </p:spPr>
        <p:txBody>
          <a:bodyPr wrap="none" anchor="ctr"/>
          <a:lstStyle/>
          <a:p>
            <a:endParaRPr lang="es-ES" dirty="0">
              <a:latin typeface="Calibri" pitchFamily="34" charset="0"/>
            </a:endParaRPr>
          </a:p>
        </p:txBody>
      </p:sp>
      <p:grpSp>
        <p:nvGrpSpPr>
          <p:cNvPr id="6" name="Group 11"/>
          <p:cNvGrpSpPr>
            <a:grpSpLocks/>
          </p:cNvGrpSpPr>
          <p:nvPr/>
        </p:nvGrpSpPr>
        <p:grpSpPr bwMode="auto">
          <a:xfrm>
            <a:off x="279493" y="3963880"/>
            <a:ext cx="1323975" cy="800100"/>
            <a:chOff x="361" y="2960"/>
            <a:chExt cx="834" cy="504"/>
          </a:xfrm>
        </p:grpSpPr>
        <p:sp>
          <p:nvSpPr>
            <p:cNvPr id="7" name="Oval 3"/>
            <p:cNvSpPr>
              <a:spLocks noChangeArrowheads="1"/>
            </p:cNvSpPr>
            <p:nvPr/>
          </p:nvSpPr>
          <p:spPr bwMode="auto">
            <a:xfrm>
              <a:off x="811" y="3032"/>
              <a:ext cx="384" cy="432"/>
            </a:xfrm>
            <a:prstGeom prst="ellipse">
              <a:avLst/>
            </a:prstGeom>
            <a:solidFill>
              <a:schemeClr val="bg2"/>
            </a:solidFill>
            <a:ln w="12700" cap="sq">
              <a:solidFill>
                <a:schemeClr val="tx1"/>
              </a:solidFill>
              <a:round/>
              <a:headEnd/>
              <a:tailEnd/>
            </a:ln>
            <a:effectLst/>
          </p:spPr>
          <p:txBody>
            <a:bodyPr wrap="none" anchor="ctr"/>
            <a:lstStyle/>
            <a:p>
              <a:endParaRPr lang="es-ES" dirty="0">
                <a:latin typeface="Calibri" pitchFamily="34" charset="0"/>
              </a:endParaRPr>
            </a:p>
          </p:txBody>
        </p:sp>
        <p:sp>
          <p:nvSpPr>
            <p:cNvPr id="8" name="Text Box 7"/>
            <p:cNvSpPr txBox="1">
              <a:spLocks noChangeArrowheads="1"/>
            </p:cNvSpPr>
            <p:nvPr/>
          </p:nvSpPr>
          <p:spPr bwMode="auto">
            <a:xfrm>
              <a:off x="361" y="2960"/>
              <a:ext cx="293" cy="407"/>
            </a:xfrm>
            <a:prstGeom prst="rect">
              <a:avLst/>
            </a:prstGeom>
            <a:noFill/>
            <a:ln w="12700" cap="sq">
              <a:noFill/>
              <a:miter lim="800000"/>
              <a:headEnd/>
              <a:tailEnd/>
            </a:ln>
            <a:effectLst/>
          </p:spPr>
          <p:txBody>
            <a:bodyPr wrap="none" anchor="ctr">
              <a:spAutoFit/>
            </a:bodyPr>
            <a:lstStyle/>
            <a:p>
              <a:pPr eaLnBrk="0" hangingPunct="0"/>
              <a:r>
                <a:rPr lang="es-ES_tradnl" sz="3600" b="1" dirty="0">
                  <a:latin typeface="Calibri" pitchFamily="34" charset="0"/>
                </a:rPr>
                <a:t>A</a:t>
              </a:r>
            </a:p>
          </p:txBody>
        </p:sp>
      </p:grpSp>
      <p:grpSp>
        <p:nvGrpSpPr>
          <p:cNvPr id="9" name="Group 12"/>
          <p:cNvGrpSpPr>
            <a:grpSpLocks/>
          </p:cNvGrpSpPr>
          <p:nvPr/>
        </p:nvGrpSpPr>
        <p:grpSpPr bwMode="auto">
          <a:xfrm>
            <a:off x="7000895" y="1057252"/>
            <a:ext cx="1228726" cy="685800"/>
            <a:chOff x="4731" y="1064"/>
            <a:chExt cx="774" cy="432"/>
          </a:xfrm>
        </p:grpSpPr>
        <p:sp>
          <p:nvSpPr>
            <p:cNvPr id="10" name="Oval 4"/>
            <p:cNvSpPr>
              <a:spLocks noChangeArrowheads="1"/>
            </p:cNvSpPr>
            <p:nvPr/>
          </p:nvSpPr>
          <p:spPr bwMode="auto">
            <a:xfrm>
              <a:off x="4731" y="1064"/>
              <a:ext cx="384" cy="432"/>
            </a:xfrm>
            <a:prstGeom prst="ellipse">
              <a:avLst/>
            </a:prstGeom>
            <a:solidFill>
              <a:schemeClr val="bg2"/>
            </a:solidFill>
            <a:ln w="12700" cap="sq">
              <a:solidFill>
                <a:schemeClr val="tx1"/>
              </a:solidFill>
              <a:round/>
              <a:headEnd/>
              <a:tailEnd/>
            </a:ln>
            <a:effectLst/>
          </p:spPr>
          <p:txBody>
            <a:bodyPr wrap="none" anchor="ctr"/>
            <a:lstStyle/>
            <a:p>
              <a:endParaRPr lang="es-ES" dirty="0">
                <a:latin typeface="Calibri" pitchFamily="34" charset="0"/>
              </a:endParaRPr>
            </a:p>
          </p:txBody>
        </p:sp>
        <p:sp>
          <p:nvSpPr>
            <p:cNvPr id="11" name="Text Box 8"/>
            <p:cNvSpPr txBox="1">
              <a:spLocks noChangeArrowheads="1"/>
            </p:cNvSpPr>
            <p:nvPr/>
          </p:nvSpPr>
          <p:spPr bwMode="auto">
            <a:xfrm>
              <a:off x="5226" y="1073"/>
              <a:ext cx="279" cy="407"/>
            </a:xfrm>
            <a:prstGeom prst="rect">
              <a:avLst/>
            </a:prstGeom>
            <a:noFill/>
            <a:ln w="12700" cap="sq">
              <a:noFill/>
              <a:miter lim="800000"/>
              <a:headEnd/>
              <a:tailEnd/>
            </a:ln>
            <a:effectLst/>
          </p:spPr>
          <p:txBody>
            <a:bodyPr wrap="none" anchor="ctr">
              <a:spAutoFit/>
            </a:bodyPr>
            <a:lstStyle/>
            <a:p>
              <a:pPr eaLnBrk="0" hangingPunct="0"/>
              <a:r>
                <a:rPr lang="es-ES_tradnl" sz="3600" b="1" dirty="0">
                  <a:latin typeface="Calibri" pitchFamily="34" charset="0"/>
                </a:rPr>
                <a:t>B</a:t>
              </a:r>
            </a:p>
          </p:txBody>
        </p:sp>
      </p:grpSp>
      <p:sp>
        <p:nvSpPr>
          <p:cNvPr id="12" name="Text Box 9"/>
          <p:cNvSpPr txBox="1">
            <a:spLocks noChangeArrowheads="1"/>
          </p:cNvSpPr>
          <p:nvPr/>
        </p:nvSpPr>
        <p:spPr bwMode="auto">
          <a:xfrm rot="-1176436">
            <a:off x="155548" y="1611060"/>
            <a:ext cx="5083443" cy="954107"/>
          </a:xfrm>
          <a:prstGeom prst="rect">
            <a:avLst/>
          </a:prstGeom>
          <a:noFill/>
          <a:ln w="12700" cap="sq">
            <a:noFill/>
            <a:miter lim="800000"/>
            <a:headEnd/>
            <a:tailEnd/>
          </a:ln>
          <a:effectLst/>
        </p:spPr>
        <p:txBody>
          <a:bodyPr wrap="none" anchor="ctr">
            <a:spAutoFit/>
          </a:bodyPr>
          <a:lstStyle/>
          <a:p>
            <a:pPr algn="l" eaLnBrk="0" hangingPunct="0">
              <a:buFont typeface="Wingdings" pitchFamily="2" charset="2"/>
              <a:buChar char="Ø"/>
            </a:pPr>
            <a:r>
              <a:rPr lang="es-ES_tradnl" sz="2800" dirty="0">
                <a:latin typeface="Calibri" pitchFamily="34" charset="0"/>
              </a:rPr>
              <a:t> </a:t>
            </a:r>
            <a:r>
              <a:rPr lang="es-ES_tradnl" sz="2800" dirty="0" smtClean="0">
                <a:latin typeface="Calibri" pitchFamily="34" charset="0"/>
              </a:rPr>
              <a:t> Motivar </a:t>
            </a:r>
            <a:r>
              <a:rPr lang="es-ES_tradnl" sz="2800" dirty="0">
                <a:latin typeface="Calibri" pitchFamily="34" charset="0"/>
              </a:rPr>
              <a:t>= Eliminar dificultades</a:t>
            </a:r>
          </a:p>
          <a:p>
            <a:pPr algn="l" eaLnBrk="0" hangingPunct="0">
              <a:buFont typeface="Wingdings" pitchFamily="2" charset="2"/>
              <a:buChar char="Ø"/>
            </a:pPr>
            <a:r>
              <a:rPr lang="es-ES_tradnl" sz="2800" dirty="0">
                <a:latin typeface="Calibri" pitchFamily="34" charset="0"/>
              </a:rPr>
              <a:t> </a:t>
            </a:r>
            <a:r>
              <a:rPr lang="es-ES_tradnl" sz="2800" dirty="0" smtClean="0">
                <a:latin typeface="Calibri" pitchFamily="34" charset="0"/>
              </a:rPr>
              <a:t> Allanar </a:t>
            </a:r>
            <a:r>
              <a:rPr lang="es-ES_tradnl" sz="2800" dirty="0">
                <a:latin typeface="Calibri" pitchFamily="34" charset="0"/>
              </a:rPr>
              <a:t>el camino</a:t>
            </a:r>
          </a:p>
        </p:txBody>
      </p:sp>
      <p:sp>
        <p:nvSpPr>
          <p:cNvPr id="13" name="Text Box 10"/>
          <p:cNvSpPr txBox="1">
            <a:spLocks noChangeArrowheads="1"/>
          </p:cNvSpPr>
          <p:nvPr/>
        </p:nvSpPr>
        <p:spPr bwMode="auto">
          <a:xfrm>
            <a:off x="5357818" y="4286256"/>
            <a:ext cx="3224213" cy="1938992"/>
          </a:xfrm>
          <a:prstGeom prst="rect">
            <a:avLst/>
          </a:prstGeom>
          <a:solidFill>
            <a:schemeClr val="bg1">
              <a:lumMod val="95000"/>
            </a:schemeClr>
          </a:solidFill>
          <a:ln w="12700" cap="sq">
            <a:noFill/>
            <a:miter lim="800000"/>
            <a:headEnd/>
            <a:tailEnd/>
          </a:ln>
          <a:effectLst/>
        </p:spPr>
        <p:txBody>
          <a:bodyPr anchor="ctr">
            <a:spAutoFit/>
          </a:bodyPr>
          <a:lstStyle/>
          <a:p>
            <a:pPr algn="ctr" eaLnBrk="0" hangingPunct="0"/>
            <a:r>
              <a:rPr lang="es-ES_tradnl" sz="2400" dirty="0">
                <a:latin typeface="Calibri" pitchFamily="34" charset="0"/>
              </a:rPr>
              <a:t>Relacionarlo con</a:t>
            </a:r>
            <a:r>
              <a:rPr lang="es-ES_tradnl" sz="2400" dirty="0" smtClean="0">
                <a:latin typeface="Calibri" pitchFamily="34" charset="0"/>
              </a:rPr>
              <a:t>:</a:t>
            </a:r>
          </a:p>
          <a:p>
            <a:pPr algn="ctr" eaLnBrk="0" hangingPunct="0"/>
            <a:r>
              <a:rPr lang="es-ES_tradnl" sz="2400" dirty="0" smtClean="0">
                <a:latin typeface="Calibri" pitchFamily="34" charset="0"/>
              </a:rPr>
              <a:t> </a:t>
            </a:r>
            <a:endParaRPr lang="es-ES_tradnl" sz="2400" dirty="0">
              <a:latin typeface="Calibri" pitchFamily="34" charset="0"/>
            </a:endParaRPr>
          </a:p>
          <a:p>
            <a:pPr algn="ctr" eaLnBrk="0" hangingPunct="0">
              <a:buFont typeface="Wingdings" pitchFamily="2" charset="2"/>
              <a:buChar char="ü"/>
            </a:pPr>
            <a:r>
              <a:rPr lang="es-ES_tradnl" sz="2400" dirty="0">
                <a:latin typeface="Calibri" pitchFamily="34" charset="0"/>
              </a:rPr>
              <a:t> Superar inercias</a:t>
            </a:r>
          </a:p>
          <a:p>
            <a:pPr algn="ctr" eaLnBrk="0" hangingPunct="0">
              <a:buFont typeface="Wingdings" pitchFamily="2" charset="2"/>
              <a:buChar char="ü"/>
            </a:pPr>
            <a:r>
              <a:rPr lang="es-ES_tradnl" sz="2400" dirty="0">
                <a:latin typeface="Calibri" pitchFamily="34" charset="0"/>
              </a:rPr>
              <a:t> Esfuerzo</a:t>
            </a:r>
          </a:p>
          <a:p>
            <a:pPr algn="ctr" eaLnBrk="0" hangingPunct="0">
              <a:buFont typeface="Wingdings" pitchFamily="2" charset="2"/>
              <a:buChar char="ü"/>
            </a:pPr>
            <a:r>
              <a:rPr lang="es-ES_tradnl" sz="2400" dirty="0">
                <a:latin typeface="Calibri" pitchFamily="34" charset="0"/>
              </a:rPr>
              <a:t> Disciplina</a:t>
            </a:r>
            <a:endParaRPr lang="es-ES_tradnl" sz="2800" dirty="0">
              <a:latin typeface="Calibri" pitchFamily="34" charset="0"/>
            </a:endParaRPr>
          </a:p>
        </p:txBody>
      </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2" grpId="0" autoUpdateAnimBg="0"/>
      <p:bldP spid="13" grpId="0" animBg="1" autoUpdateAnimBg="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4"/>
          <p:cNvSpPr>
            <a:spLocks noChangeArrowheads="1"/>
          </p:cNvSpPr>
          <p:nvPr/>
        </p:nvSpPr>
        <p:spPr bwMode="auto">
          <a:xfrm>
            <a:off x="5334000" y="3886200"/>
            <a:ext cx="3581400" cy="2133600"/>
          </a:xfrm>
          <a:prstGeom prst="rect">
            <a:avLst/>
          </a:prstGeom>
          <a:solidFill>
            <a:schemeClr val="accent3">
              <a:lumMod val="40000"/>
              <a:lumOff val="60000"/>
            </a:schemeClr>
          </a:solidFill>
          <a:ln w="28575">
            <a:solidFill>
              <a:schemeClr val="tx1"/>
            </a:solidFill>
            <a:miter lim="800000"/>
            <a:headEnd/>
            <a:tailEnd/>
          </a:ln>
          <a:effectLst/>
        </p:spPr>
        <p:txBody>
          <a:bodyPr wrap="none" anchor="ctr"/>
          <a:lstStyle/>
          <a:p>
            <a:pPr algn="ctr"/>
            <a:endParaRPr lang="es-ES" dirty="0">
              <a:latin typeface="Calibri" pitchFamily="34" charset="0"/>
            </a:endParaRPr>
          </a:p>
        </p:txBody>
      </p:sp>
      <p:sp>
        <p:nvSpPr>
          <p:cNvPr id="13" name="Rectangle 13"/>
          <p:cNvSpPr>
            <a:spLocks noChangeArrowheads="1"/>
          </p:cNvSpPr>
          <p:nvPr/>
        </p:nvSpPr>
        <p:spPr bwMode="auto">
          <a:xfrm>
            <a:off x="500034" y="3857628"/>
            <a:ext cx="3581400" cy="2133600"/>
          </a:xfrm>
          <a:prstGeom prst="rect">
            <a:avLst/>
          </a:prstGeom>
          <a:solidFill>
            <a:schemeClr val="accent6">
              <a:lumMod val="40000"/>
              <a:lumOff val="60000"/>
            </a:schemeClr>
          </a:solidFill>
          <a:ln w="28575">
            <a:solidFill>
              <a:schemeClr val="tx1"/>
            </a:solidFill>
            <a:miter lim="800000"/>
            <a:headEnd/>
            <a:tailEnd/>
          </a:ln>
          <a:effectLst/>
        </p:spPr>
        <p:txBody>
          <a:bodyPr wrap="none" anchor="ctr"/>
          <a:lstStyle/>
          <a:p>
            <a:pPr algn="ctr"/>
            <a:endParaRPr lang="es-ES" dirty="0">
              <a:latin typeface="Calibri" pitchFamily="34" charset="0"/>
            </a:endParaRPr>
          </a:p>
        </p:txBody>
      </p:sp>
      <p:sp>
        <p:nvSpPr>
          <p:cNvPr id="12" name="Text Box 11"/>
          <p:cNvSpPr txBox="1">
            <a:spLocks noChangeArrowheads="1"/>
          </p:cNvSpPr>
          <p:nvPr/>
        </p:nvSpPr>
        <p:spPr bwMode="auto">
          <a:xfrm>
            <a:off x="571472" y="4143380"/>
            <a:ext cx="3500462" cy="1570038"/>
          </a:xfrm>
          <a:prstGeom prst="rect">
            <a:avLst/>
          </a:prstGeom>
          <a:noFill/>
          <a:ln w="9525">
            <a:noFill/>
            <a:miter lim="800000"/>
            <a:headEnd/>
            <a:tailEnd/>
          </a:ln>
          <a:effectLst/>
        </p:spPr>
        <p:txBody>
          <a:bodyPr wrap="square">
            <a:spAutoFit/>
          </a:bodyPr>
          <a:lstStyle/>
          <a:p>
            <a:pPr algn="ctr">
              <a:buFont typeface="Wingdings" pitchFamily="2" charset="2"/>
              <a:buChar char="ü"/>
            </a:pPr>
            <a:r>
              <a:rPr lang="es-ES" sz="2400" dirty="0">
                <a:latin typeface="Calibri" pitchFamily="34" charset="0"/>
              </a:rPr>
              <a:t> Necesidades</a:t>
            </a:r>
          </a:p>
          <a:p>
            <a:pPr algn="ctr">
              <a:buFont typeface="Wingdings" pitchFamily="2" charset="2"/>
              <a:buChar char="ü"/>
            </a:pPr>
            <a:r>
              <a:rPr lang="es-ES" sz="2400" dirty="0">
                <a:latin typeface="Calibri" pitchFamily="34" charset="0"/>
              </a:rPr>
              <a:t> Puntos fuertes</a:t>
            </a:r>
          </a:p>
          <a:p>
            <a:pPr algn="ctr">
              <a:buFont typeface="Wingdings" pitchFamily="2" charset="2"/>
              <a:buChar char="ü"/>
            </a:pPr>
            <a:r>
              <a:rPr lang="es-ES" sz="2400" dirty="0">
                <a:latin typeface="Calibri" pitchFamily="34" charset="0"/>
              </a:rPr>
              <a:t> Puntos débiles</a:t>
            </a:r>
          </a:p>
          <a:p>
            <a:pPr algn="ctr">
              <a:buFont typeface="Wingdings" pitchFamily="2" charset="2"/>
              <a:buChar char="ü"/>
            </a:pPr>
            <a:r>
              <a:rPr lang="es-ES" sz="2400" dirty="0">
                <a:latin typeface="Calibri" pitchFamily="34" charset="0"/>
              </a:rPr>
              <a:t> </a:t>
            </a:r>
            <a:r>
              <a:rPr lang="es-ES" sz="2400" dirty="0" err="1">
                <a:latin typeface="Calibri" pitchFamily="34" charset="0"/>
              </a:rPr>
              <a:t>Handicaps</a:t>
            </a:r>
            <a:endParaRPr lang="es-ES" sz="2400" dirty="0">
              <a:latin typeface="Calibri" pitchFamily="34" charset="0"/>
            </a:endParaRPr>
          </a:p>
        </p:txBody>
      </p:sp>
      <p:sp>
        <p:nvSpPr>
          <p:cNvPr id="15" name="Text Box 12"/>
          <p:cNvSpPr txBox="1">
            <a:spLocks noChangeArrowheads="1"/>
          </p:cNvSpPr>
          <p:nvPr/>
        </p:nvSpPr>
        <p:spPr bwMode="auto">
          <a:xfrm>
            <a:off x="5357818" y="4357694"/>
            <a:ext cx="3540120" cy="1200150"/>
          </a:xfrm>
          <a:prstGeom prst="rect">
            <a:avLst/>
          </a:prstGeom>
          <a:noFill/>
          <a:ln w="9525">
            <a:noFill/>
            <a:miter lim="800000"/>
            <a:headEnd/>
            <a:tailEnd/>
          </a:ln>
          <a:effectLst/>
        </p:spPr>
        <p:txBody>
          <a:bodyPr wrap="square">
            <a:spAutoFit/>
          </a:bodyPr>
          <a:lstStyle/>
          <a:p>
            <a:pPr algn="ctr">
              <a:buFont typeface="Wingdings" pitchFamily="2" charset="2"/>
              <a:buChar char="ü"/>
            </a:pPr>
            <a:r>
              <a:rPr lang="es-ES" sz="2400" dirty="0">
                <a:latin typeface="Calibri" pitchFamily="34" charset="0"/>
              </a:rPr>
              <a:t> Objetivo</a:t>
            </a:r>
          </a:p>
          <a:p>
            <a:pPr algn="ctr">
              <a:buFont typeface="Wingdings" pitchFamily="2" charset="2"/>
              <a:buChar char="ü"/>
            </a:pPr>
            <a:r>
              <a:rPr lang="es-ES" sz="2400" dirty="0">
                <a:latin typeface="Calibri" pitchFamily="34" charset="0"/>
              </a:rPr>
              <a:t> Dónde se está en cada momento</a:t>
            </a:r>
          </a:p>
        </p:txBody>
      </p:sp>
      <p:sp>
        <p:nvSpPr>
          <p:cNvPr id="3" name="2 Título"/>
          <p:cNvSpPr>
            <a:spLocks noGrp="1"/>
          </p:cNvSpPr>
          <p:nvPr>
            <p:ph type="title"/>
          </p:nvPr>
        </p:nvSpPr>
        <p:spPr/>
        <p:txBody>
          <a:bodyPr/>
          <a:lstStyle/>
          <a:p>
            <a:r>
              <a:rPr lang="es-ES" dirty="0" smtClean="0"/>
              <a:t>Como fuerza …</a:t>
            </a:r>
            <a:endParaRPr lang="es-ES" dirty="0"/>
          </a:p>
        </p:txBody>
      </p:sp>
      <p:sp>
        <p:nvSpPr>
          <p:cNvPr id="4" name="AutoShape 5"/>
          <p:cNvSpPr>
            <a:spLocks noChangeArrowheads="1"/>
          </p:cNvSpPr>
          <p:nvPr/>
        </p:nvSpPr>
        <p:spPr bwMode="auto">
          <a:xfrm>
            <a:off x="1828800" y="1981200"/>
            <a:ext cx="5334000" cy="990600"/>
          </a:xfrm>
          <a:prstGeom prst="rightArrow">
            <a:avLst>
              <a:gd name="adj1" fmla="val 50000"/>
              <a:gd name="adj2" fmla="val 134615"/>
            </a:avLst>
          </a:prstGeom>
          <a:gradFill rotWithShape="0">
            <a:gsLst>
              <a:gs pos="0">
                <a:schemeClr val="accent1"/>
              </a:gs>
              <a:gs pos="50000">
                <a:schemeClr val="accent1">
                  <a:gamma/>
                  <a:tint val="51765"/>
                  <a:invGamma/>
                </a:schemeClr>
              </a:gs>
              <a:gs pos="100000">
                <a:schemeClr val="accent1"/>
              </a:gs>
            </a:gsLst>
            <a:lin ang="5400000" scaled="1"/>
          </a:gradFill>
          <a:ln w="12700" cap="sq">
            <a:solidFill>
              <a:schemeClr val="tx1"/>
            </a:solidFill>
            <a:miter lim="800000"/>
            <a:headEnd/>
            <a:tailEnd/>
          </a:ln>
          <a:effectLst/>
        </p:spPr>
        <p:txBody>
          <a:bodyPr wrap="none" anchor="ctr"/>
          <a:lstStyle/>
          <a:p>
            <a:endParaRPr lang="es-ES" dirty="0">
              <a:latin typeface="Calibri" pitchFamily="34" charset="0"/>
            </a:endParaRPr>
          </a:p>
        </p:txBody>
      </p:sp>
      <p:grpSp>
        <p:nvGrpSpPr>
          <p:cNvPr id="23" name="22 Grupo"/>
          <p:cNvGrpSpPr/>
          <p:nvPr/>
        </p:nvGrpSpPr>
        <p:grpSpPr>
          <a:xfrm>
            <a:off x="838200" y="2133601"/>
            <a:ext cx="2871788" cy="1376363"/>
            <a:chOff x="838200" y="2133601"/>
            <a:chExt cx="2871788" cy="1376363"/>
          </a:xfrm>
        </p:grpSpPr>
        <p:sp>
          <p:nvSpPr>
            <p:cNvPr id="6" name="Oval 4"/>
            <p:cNvSpPr>
              <a:spLocks noChangeArrowheads="1"/>
            </p:cNvSpPr>
            <p:nvPr/>
          </p:nvSpPr>
          <p:spPr bwMode="auto">
            <a:xfrm>
              <a:off x="990600" y="2133601"/>
              <a:ext cx="609600" cy="685800"/>
            </a:xfrm>
            <a:prstGeom prst="ellipse">
              <a:avLst/>
            </a:prstGeom>
            <a:solidFill>
              <a:schemeClr val="accent6">
                <a:lumMod val="75000"/>
              </a:schemeClr>
            </a:solidFill>
            <a:ln w="12700" cap="sq">
              <a:solidFill>
                <a:schemeClr val="tx1"/>
              </a:solidFill>
              <a:round/>
              <a:headEnd/>
              <a:tailEnd/>
            </a:ln>
            <a:effectLst/>
          </p:spPr>
          <p:txBody>
            <a:bodyPr wrap="none" anchor="ctr"/>
            <a:lstStyle/>
            <a:p>
              <a:endParaRPr lang="es-ES" dirty="0">
                <a:latin typeface="Calibri" pitchFamily="34" charset="0"/>
              </a:endParaRPr>
            </a:p>
          </p:txBody>
        </p:sp>
        <p:sp>
          <p:nvSpPr>
            <p:cNvPr id="7" name="Text Box 8"/>
            <p:cNvSpPr txBox="1">
              <a:spLocks noChangeArrowheads="1"/>
            </p:cNvSpPr>
            <p:nvPr/>
          </p:nvSpPr>
          <p:spPr bwMode="auto">
            <a:xfrm>
              <a:off x="838200" y="3048001"/>
              <a:ext cx="2871788" cy="461963"/>
            </a:xfrm>
            <a:prstGeom prst="rect">
              <a:avLst/>
            </a:prstGeom>
            <a:noFill/>
            <a:ln w="9525">
              <a:noFill/>
              <a:miter lim="800000"/>
              <a:headEnd/>
              <a:tailEnd/>
            </a:ln>
            <a:effectLst/>
          </p:spPr>
          <p:txBody>
            <a:bodyPr wrap="none">
              <a:spAutoFit/>
            </a:bodyPr>
            <a:lstStyle/>
            <a:p>
              <a:r>
                <a:rPr lang="es-ES" sz="2400" b="1" dirty="0">
                  <a:solidFill>
                    <a:schemeClr val="accent6">
                      <a:lumMod val="75000"/>
                    </a:schemeClr>
                  </a:solidFill>
                  <a:latin typeface="Calibri" pitchFamily="34" charset="0"/>
                </a:rPr>
                <a:t>Definir Punto Partida</a:t>
              </a:r>
            </a:p>
          </p:txBody>
        </p:sp>
      </p:grpSp>
      <p:grpSp>
        <p:nvGrpSpPr>
          <p:cNvPr id="24" name="23 Grupo"/>
          <p:cNvGrpSpPr/>
          <p:nvPr/>
        </p:nvGrpSpPr>
        <p:grpSpPr>
          <a:xfrm>
            <a:off x="5410200" y="2057401"/>
            <a:ext cx="2924175" cy="1452563"/>
            <a:chOff x="5410200" y="2057401"/>
            <a:chExt cx="2924175" cy="1452563"/>
          </a:xfrm>
        </p:grpSpPr>
        <p:sp>
          <p:nvSpPr>
            <p:cNvPr id="9" name="Oval 3"/>
            <p:cNvSpPr>
              <a:spLocks noChangeArrowheads="1"/>
            </p:cNvSpPr>
            <p:nvPr/>
          </p:nvSpPr>
          <p:spPr bwMode="auto">
            <a:xfrm>
              <a:off x="7543800" y="2057401"/>
              <a:ext cx="609600" cy="685800"/>
            </a:xfrm>
            <a:prstGeom prst="ellipse">
              <a:avLst/>
            </a:prstGeom>
            <a:solidFill>
              <a:schemeClr val="accent3">
                <a:lumMod val="75000"/>
              </a:schemeClr>
            </a:solidFill>
            <a:ln w="12700" cap="sq">
              <a:solidFill>
                <a:schemeClr val="tx1"/>
              </a:solidFill>
              <a:round/>
              <a:headEnd/>
              <a:tailEnd/>
            </a:ln>
            <a:effectLst/>
          </p:spPr>
          <p:txBody>
            <a:bodyPr wrap="none" anchor="ctr"/>
            <a:lstStyle/>
            <a:p>
              <a:endParaRPr lang="es-ES" dirty="0">
                <a:latin typeface="Calibri" pitchFamily="34" charset="0"/>
              </a:endParaRPr>
            </a:p>
          </p:txBody>
        </p:sp>
        <p:sp>
          <p:nvSpPr>
            <p:cNvPr id="10" name="Text Box 9"/>
            <p:cNvSpPr txBox="1">
              <a:spLocks noChangeArrowheads="1"/>
            </p:cNvSpPr>
            <p:nvPr/>
          </p:nvSpPr>
          <p:spPr bwMode="auto">
            <a:xfrm>
              <a:off x="5410200" y="3048001"/>
              <a:ext cx="2924175" cy="461963"/>
            </a:xfrm>
            <a:prstGeom prst="rect">
              <a:avLst/>
            </a:prstGeom>
            <a:noFill/>
            <a:ln w="9525">
              <a:noFill/>
              <a:miter lim="800000"/>
              <a:headEnd/>
              <a:tailEnd/>
            </a:ln>
            <a:effectLst/>
          </p:spPr>
          <p:txBody>
            <a:bodyPr wrap="none">
              <a:spAutoFit/>
            </a:bodyPr>
            <a:lstStyle/>
            <a:p>
              <a:r>
                <a:rPr lang="es-ES" sz="2400" b="1" dirty="0">
                  <a:solidFill>
                    <a:schemeClr val="accent3">
                      <a:lumMod val="75000"/>
                    </a:schemeClr>
                  </a:solidFill>
                  <a:latin typeface="Calibri" pitchFamily="34" charset="0"/>
                </a:rPr>
                <a:t>Definir Punto Llegada</a:t>
              </a:r>
            </a:p>
          </p:txBody>
        </p:sp>
      </p:grpSp>
      <p:grpSp>
        <p:nvGrpSpPr>
          <p:cNvPr id="22" name="21 Grupo"/>
          <p:cNvGrpSpPr/>
          <p:nvPr/>
        </p:nvGrpSpPr>
        <p:grpSpPr>
          <a:xfrm>
            <a:off x="214282" y="928670"/>
            <a:ext cx="6376503" cy="523220"/>
            <a:chOff x="214282" y="928670"/>
            <a:chExt cx="6376503" cy="523220"/>
          </a:xfrm>
        </p:grpSpPr>
        <p:sp>
          <p:nvSpPr>
            <p:cNvPr id="17" name="Text Box 19"/>
            <p:cNvSpPr txBox="1">
              <a:spLocks noChangeArrowheads="1"/>
            </p:cNvSpPr>
            <p:nvPr/>
          </p:nvSpPr>
          <p:spPr bwMode="auto">
            <a:xfrm>
              <a:off x="214282" y="928670"/>
              <a:ext cx="2361096" cy="523220"/>
            </a:xfrm>
            <a:prstGeom prst="rect">
              <a:avLst/>
            </a:prstGeom>
            <a:noFill/>
            <a:ln w="9525">
              <a:noFill/>
              <a:miter lim="800000"/>
              <a:headEnd/>
              <a:tailEnd/>
            </a:ln>
            <a:effectLst/>
          </p:spPr>
          <p:txBody>
            <a:bodyPr wrap="none">
              <a:spAutoFit/>
            </a:bodyPr>
            <a:lstStyle/>
            <a:p>
              <a:r>
                <a:rPr lang="es-ES" sz="2800" b="1" dirty="0">
                  <a:solidFill>
                    <a:srgbClr val="C00000"/>
                  </a:solidFill>
                  <a:latin typeface="Calibri" pitchFamily="34" charset="0"/>
                </a:rPr>
                <a:t>Es un vector ...</a:t>
              </a:r>
            </a:p>
          </p:txBody>
        </p:sp>
        <p:sp>
          <p:nvSpPr>
            <p:cNvPr id="18" name="Text Box 20"/>
            <p:cNvSpPr txBox="1">
              <a:spLocks noChangeArrowheads="1"/>
            </p:cNvSpPr>
            <p:nvPr/>
          </p:nvSpPr>
          <p:spPr bwMode="auto">
            <a:xfrm>
              <a:off x="2571736" y="928670"/>
              <a:ext cx="4019049" cy="461665"/>
            </a:xfrm>
            <a:prstGeom prst="rect">
              <a:avLst/>
            </a:prstGeom>
            <a:noFill/>
            <a:ln w="9525">
              <a:noFill/>
              <a:miter lim="800000"/>
              <a:headEnd/>
              <a:tailEnd/>
            </a:ln>
            <a:effectLst/>
          </p:spPr>
          <p:txBody>
            <a:bodyPr wrap="none">
              <a:spAutoFit/>
            </a:bodyPr>
            <a:lstStyle/>
            <a:p>
              <a:r>
                <a:rPr lang="es-ES" sz="2400" b="1" dirty="0">
                  <a:solidFill>
                    <a:srgbClr val="C00000"/>
                  </a:solidFill>
                  <a:latin typeface="Calibri" pitchFamily="34" charset="0"/>
                </a:rPr>
                <a:t>Y ¿cómo definimos un vector?</a:t>
              </a:r>
            </a:p>
          </p:txBody>
        </p:sp>
      </p:gr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0" name="19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strVal val="#ppt_w*0.70"/>
                                          </p:val>
                                        </p:tav>
                                        <p:tav tm="100000">
                                          <p:val>
                                            <p:strVal val="#ppt_w"/>
                                          </p:val>
                                        </p:tav>
                                      </p:tavLst>
                                    </p:anim>
                                    <p:anim calcmode="lin" valueType="num">
                                      <p:cBhvr>
                                        <p:cTn id="13" dur="500" fill="hold"/>
                                        <p:tgtEl>
                                          <p:spTgt spid="23"/>
                                        </p:tgtEl>
                                        <p:attrNameLst>
                                          <p:attrName>ppt_h</p:attrName>
                                        </p:attrNameLst>
                                      </p:cBhvr>
                                      <p:tavLst>
                                        <p:tav tm="0">
                                          <p:val>
                                            <p:strVal val="#ppt_h"/>
                                          </p:val>
                                        </p:tav>
                                        <p:tav tm="100000">
                                          <p:val>
                                            <p:strVal val="#ppt_h"/>
                                          </p:val>
                                        </p:tav>
                                      </p:tavLst>
                                    </p:anim>
                                    <p:animEffect transition="in" filter="fade">
                                      <p:cBhvr>
                                        <p:cTn id="14" dur="500"/>
                                        <p:tgtEl>
                                          <p:spTgt spid="23"/>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strVal val="#ppt_w*0.70"/>
                                          </p:val>
                                        </p:tav>
                                        <p:tav tm="100000">
                                          <p:val>
                                            <p:strVal val="#ppt_w"/>
                                          </p:val>
                                        </p:tav>
                                      </p:tavLst>
                                    </p:anim>
                                    <p:anim calcmode="lin" valueType="num">
                                      <p:cBhvr>
                                        <p:cTn id="20" dur="500" fill="hold"/>
                                        <p:tgtEl>
                                          <p:spTgt spid="24"/>
                                        </p:tgtEl>
                                        <p:attrNameLst>
                                          <p:attrName>ppt_h</p:attrName>
                                        </p:attrNameLst>
                                      </p:cBhvr>
                                      <p:tavLst>
                                        <p:tav tm="0">
                                          <p:val>
                                            <p:strVal val="#ppt_h"/>
                                          </p:val>
                                        </p:tav>
                                        <p:tav tm="100000">
                                          <p:val>
                                            <p:strVal val="#ppt_h"/>
                                          </p:val>
                                        </p:tav>
                                      </p:tavLst>
                                    </p:anim>
                                    <p:animEffect transition="in" filter="fade">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checkerboard(across)">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checkerboard(across)">
                                      <p:cBhvr>
                                        <p:cTn id="3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4"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Motivación y necesidades …</a:t>
            </a:r>
            <a:endParaRPr lang="es-ES" dirty="0"/>
          </a:p>
        </p:txBody>
      </p:sp>
      <p:sp>
        <p:nvSpPr>
          <p:cNvPr id="4" name="Text Box 4"/>
          <p:cNvSpPr txBox="1">
            <a:spLocks noChangeArrowheads="1"/>
          </p:cNvSpPr>
          <p:nvPr/>
        </p:nvSpPr>
        <p:spPr bwMode="auto">
          <a:xfrm>
            <a:off x="228600" y="785794"/>
            <a:ext cx="8915400" cy="523220"/>
          </a:xfrm>
          <a:prstGeom prst="rect">
            <a:avLst/>
          </a:prstGeom>
          <a:noFill/>
          <a:ln w="9525">
            <a:noFill/>
            <a:miter lim="800000"/>
            <a:headEnd/>
            <a:tailEnd/>
          </a:ln>
          <a:effectLst/>
        </p:spPr>
        <p:txBody>
          <a:bodyPr>
            <a:spAutoFit/>
          </a:bodyPr>
          <a:lstStyle/>
          <a:p>
            <a:pPr algn="l"/>
            <a:r>
              <a:rPr lang="es-ES" sz="2800" b="1" dirty="0">
                <a:solidFill>
                  <a:srgbClr val="C00000"/>
                </a:solidFill>
                <a:latin typeface="Calibri" pitchFamily="34" charset="0"/>
              </a:rPr>
              <a:t>Tª de la Personalidad de Murray: Modelo de NECESIDADES:</a:t>
            </a:r>
          </a:p>
        </p:txBody>
      </p:sp>
      <p:grpSp>
        <p:nvGrpSpPr>
          <p:cNvPr id="16" name="15 Grupo"/>
          <p:cNvGrpSpPr/>
          <p:nvPr/>
        </p:nvGrpSpPr>
        <p:grpSpPr>
          <a:xfrm>
            <a:off x="285720" y="1357298"/>
            <a:ext cx="8643998" cy="5000660"/>
            <a:chOff x="285720" y="1357298"/>
            <a:chExt cx="8643998" cy="5000660"/>
          </a:xfrm>
        </p:grpSpPr>
        <p:sp>
          <p:nvSpPr>
            <p:cNvPr id="12" name="11 Rectángulo"/>
            <p:cNvSpPr/>
            <p:nvPr/>
          </p:nvSpPr>
          <p:spPr>
            <a:xfrm>
              <a:off x="285720" y="1357298"/>
              <a:ext cx="8643998" cy="500066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Text Box 5"/>
            <p:cNvSpPr txBox="1">
              <a:spLocks noChangeArrowheads="1"/>
            </p:cNvSpPr>
            <p:nvPr/>
          </p:nvSpPr>
          <p:spPr bwMode="auto">
            <a:xfrm>
              <a:off x="554037" y="1571612"/>
              <a:ext cx="8229600" cy="461665"/>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Nacemos incompletos (no necesidades insatisfechas)</a:t>
              </a:r>
            </a:p>
          </p:txBody>
        </p:sp>
        <p:sp>
          <p:nvSpPr>
            <p:cNvPr id="6" name="Text Box 6"/>
            <p:cNvSpPr txBox="1">
              <a:spLocks noChangeArrowheads="1"/>
            </p:cNvSpPr>
            <p:nvPr/>
          </p:nvSpPr>
          <p:spPr bwMode="auto">
            <a:xfrm>
              <a:off x="539750" y="2214554"/>
              <a:ext cx="7924800" cy="830997"/>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Todo nuestro desarrollo (estructuras y conductas) aparece y se dirige para satisfacer estas necesidades</a:t>
              </a:r>
            </a:p>
          </p:txBody>
        </p:sp>
        <p:sp>
          <p:nvSpPr>
            <p:cNvPr id="7" name="Text Box 8"/>
            <p:cNvSpPr txBox="1">
              <a:spLocks noChangeArrowheads="1"/>
            </p:cNvSpPr>
            <p:nvPr/>
          </p:nvSpPr>
          <p:spPr bwMode="auto">
            <a:xfrm>
              <a:off x="539750" y="4286256"/>
              <a:ext cx="5445273" cy="461665"/>
            </a:xfrm>
            <a:prstGeom prst="rect">
              <a:avLst/>
            </a:prstGeom>
            <a:noFill/>
            <a:ln w="9525">
              <a:noFill/>
              <a:miter lim="800000"/>
              <a:headEnd/>
              <a:tailEnd/>
            </a:ln>
            <a:effectLst/>
          </p:spPr>
          <p:txBody>
            <a:bodyPr wrap="none">
              <a:spAutoFit/>
            </a:bodyPr>
            <a:lstStyle/>
            <a:p>
              <a:pPr algn="l">
                <a:buFont typeface="Wingdings" pitchFamily="2" charset="2"/>
                <a:buChar char="§"/>
              </a:pPr>
              <a:r>
                <a:rPr lang="es-ES" sz="2400" dirty="0">
                  <a:latin typeface="Calibri" pitchFamily="34" charset="0"/>
                </a:rPr>
                <a:t> Necesidades para el desarrollo personal:</a:t>
              </a:r>
            </a:p>
          </p:txBody>
        </p:sp>
        <p:sp>
          <p:nvSpPr>
            <p:cNvPr id="8" name="Text Box 9"/>
            <p:cNvSpPr txBox="1">
              <a:spLocks noChangeArrowheads="1"/>
            </p:cNvSpPr>
            <p:nvPr/>
          </p:nvSpPr>
          <p:spPr bwMode="auto">
            <a:xfrm>
              <a:off x="539750" y="3214686"/>
              <a:ext cx="7772400" cy="830997"/>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Tipos de necesidades: para el desarrollo físico y para el desarrollo personal</a:t>
              </a:r>
            </a:p>
          </p:txBody>
        </p:sp>
        <p:grpSp>
          <p:nvGrpSpPr>
            <p:cNvPr id="9" name="Group 12"/>
            <p:cNvGrpSpPr>
              <a:grpSpLocks/>
            </p:cNvGrpSpPr>
            <p:nvPr/>
          </p:nvGrpSpPr>
          <p:grpSpPr bwMode="auto">
            <a:xfrm>
              <a:off x="4071934" y="5000636"/>
              <a:ext cx="3554413" cy="1071563"/>
              <a:chOff x="2112" y="3408"/>
              <a:chExt cx="2239" cy="675"/>
            </a:xfrm>
          </p:grpSpPr>
          <p:sp>
            <p:nvSpPr>
              <p:cNvPr id="10" name="Text Box 10"/>
              <p:cNvSpPr txBox="1">
                <a:spLocks noChangeArrowheads="1"/>
              </p:cNvSpPr>
              <p:nvPr/>
            </p:nvSpPr>
            <p:spPr bwMode="auto">
              <a:xfrm>
                <a:off x="2112" y="3408"/>
                <a:ext cx="2165" cy="291"/>
              </a:xfrm>
              <a:prstGeom prst="rect">
                <a:avLst/>
              </a:prstGeom>
              <a:noFill/>
              <a:ln w="9525">
                <a:noFill/>
                <a:miter lim="800000"/>
                <a:headEnd/>
                <a:tailEnd/>
              </a:ln>
              <a:effectLst/>
            </p:spPr>
            <p:txBody>
              <a:bodyPr wrap="none">
                <a:spAutoFit/>
              </a:bodyPr>
              <a:lstStyle/>
              <a:p>
                <a:pPr algn="l">
                  <a:buFont typeface="Wingdings" pitchFamily="2" charset="2"/>
                  <a:buChar char="ü"/>
                </a:pPr>
                <a:r>
                  <a:rPr lang="es-ES" sz="2400" dirty="0">
                    <a:latin typeface="Calibri" pitchFamily="34" charset="0"/>
                  </a:rPr>
                  <a:t> Materiales (ciclo corto)</a:t>
                </a:r>
              </a:p>
            </p:txBody>
          </p:sp>
          <p:sp>
            <p:nvSpPr>
              <p:cNvPr id="11" name="Text Box 11"/>
              <p:cNvSpPr txBox="1">
                <a:spLocks noChangeArrowheads="1"/>
              </p:cNvSpPr>
              <p:nvPr/>
            </p:nvSpPr>
            <p:spPr bwMode="auto">
              <a:xfrm>
                <a:off x="2112" y="3792"/>
                <a:ext cx="2239" cy="291"/>
              </a:xfrm>
              <a:prstGeom prst="rect">
                <a:avLst/>
              </a:prstGeom>
              <a:noFill/>
              <a:ln w="9525">
                <a:noFill/>
                <a:miter lim="800000"/>
                <a:headEnd/>
                <a:tailEnd/>
              </a:ln>
              <a:effectLst/>
            </p:spPr>
            <p:txBody>
              <a:bodyPr wrap="none">
                <a:spAutoFit/>
              </a:bodyPr>
              <a:lstStyle/>
              <a:p>
                <a:pPr algn="l">
                  <a:buFont typeface="Wingdings" pitchFamily="2" charset="2"/>
                  <a:buChar char="ü"/>
                </a:pPr>
                <a:r>
                  <a:rPr lang="es-ES" sz="2400" dirty="0">
                    <a:latin typeface="Calibri" pitchFamily="34" charset="0"/>
                  </a:rPr>
                  <a:t> Psicológicas (ciclo largo)</a:t>
                </a:r>
              </a:p>
            </p:txBody>
          </p:sp>
        </p:grpSp>
      </p:grpSp>
      <p:sp>
        <p:nvSpPr>
          <p:cNvPr id="13" name="1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4" name="13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heckerboard(across)">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Potencial de motivación …</a:t>
            </a:r>
            <a:endParaRPr lang="es-ES" dirty="0"/>
          </a:p>
        </p:txBody>
      </p:sp>
      <p:sp>
        <p:nvSpPr>
          <p:cNvPr id="4" name="Text Box 3"/>
          <p:cNvSpPr txBox="1">
            <a:spLocks noChangeArrowheads="1"/>
          </p:cNvSpPr>
          <p:nvPr/>
        </p:nvSpPr>
        <p:spPr bwMode="auto">
          <a:xfrm>
            <a:off x="457200" y="838200"/>
            <a:ext cx="4968924" cy="523220"/>
          </a:xfrm>
          <a:prstGeom prst="rect">
            <a:avLst/>
          </a:prstGeom>
          <a:noFill/>
          <a:ln w="9525">
            <a:noFill/>
            <a:miter lim="800000"/>
            <a:headEnd/>
            <a:tailEnd/>
          </a:ln>
          <a:effectLst/>
        </p:spPr>
        <p:txBody>
          <a:bodyPr wrap="none">
            <a:spAutoFit/>
          </a:bodyPr>
          <a:lstStyle/>
          <a:p>
            <a:pPr algn="l"/>
            <a:r>
              <a:rPr lang="es-ES" sz="2800" b="1" dirty="0">
                <a:solidFill>
                  <a:srgbClr val="C00000"/>
                </a:solidFill>
                <a:latin typeface="Calibri" pitchFamily="34" charset="0"/>
              </a:rPr>
              <a:t>Tener en cuenta tres elementos:</a:t>
            </a:r>
          </a:p>
        </p:txBody>
      </p:sp>
      <p:grpSp>
        <p:nvGrpSpPr>
          <p:cNvPr id="15" name="14 Grupo"/>
          <p:cNvGrpSpPr/>
          <p:nvPr/>
        </p:nvGrpSpPr>
        <p:grpSpPr>
          <a:xfrm>
            <a:off x="539750" y="1500174"/>
            <a:ext cx="8247092" cy="4714908"/>
            <a:chOff x="539750" y="1500174"/>
            <a:chExt cx="8247092" cy="4714908"/>
          </a:xfrm>
        </p:grpSpPr>
        <p:sp>
          <p:nvSpPr>
            <p:cNvPr id="11" name="10 Rectángulo"/>
            <p:cNvSpPr/>
            <p:nvPr/>
          </p:nvSpPr>
          <p:spPr>
            <a:xfrm>
              <a:off x="539750" y="1500174"/>
              <a:ext cx="8247092" cy="4714908"/>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Text Box 4"/>
            <p:cNvSpPr txBox="1">
              <a:spLocks noChangeArrowheads="1"/>
            </p:cNvSpPr>
            <p:nvPr/>
          </p:nvSpPr>
          <p:spPr bwMode="auto">
            <a:xfrm>
              <a:off x="1828800" y="1752600"/>
              <a:ext cx="4439292" cy="523220"/>
            </a:xfrm>
            <a:prstGeom prst="rect">
              <a:avLst/>
            </a:prstGeom>
            <a:noFill/>
            <a:ln w="9525">
              <a:noFill/>
              <a:miter lim="800000"/>
              <a:headEnd/>
              <a:tailEnd/>
            </a:ln>
            <a:effectLst/>
          </p:spPr>
          <p:txBody>
            <a:bodyPr wrap="none">
              <a:spAutoFit/>
            </a:bodyPr>
            <a:lstStyle/>
            <a:p>
              <a:pPr algn="l">
                <a:buFont typeface="Wingdings" pitchFamily="2" charset="2"/>
                <a:buChar char="ð"/>
              </a:pPr>
              <a:r>
                <a:rPr lang="es-ES" sz="2800" dirty="0">
                  <a:latin typeface="Calibri" pitchFamily="34" charset="0"/>
                </a:rPr>
                <a:t> Necesidades insatisfechas</a:t>
              </a:r>
            </a:p>
          </p:txBody>
        </p:sp>
        <p:sp>
          <p:nvSpPr>
            <p:cNvPr id="6" name="Text Box 5"/>
            <p:cNvSpPr txBox="1">
              <a:spLocks noChangeArrowheads="1"/>
            </p:cNvSpPr>
            <p:nvPr/>
          </p:nvSpPr>
          <p:spPr bwMode="auto">
            <a:xfrm>
              <a:off x="1785918" y="2500306"/>
              <a:ext cx="6400800" cy="1373188"/>
            </a:xfrm>
            <a:prstGeom prst="rect">
              <a:avLst/>
            </a:prstGeom>
            <a:noFill/>
            <a:ln w="9525">
              <a:noFill/>
              <a:miter lim="800000"/>
              <a:headEnd/>
              <a:tailEnd/>
            </a:ln>
            <a:effectLst/>
          </p:spPr>
          <p:txBody>
            <a:bodyPr>
              <a:spAutoFit/>
            </a:bodyPr>
            <a:lstStyle/>
            <a:p>
              <a:pPr algn="l">
                <a:buFont typeface="Wingdings" pitchFamily="2" charset="2"/>
                <a:buChar char="ð"/>
              </a:pPr>
              <a:r>
                <a:rPr lang="es-ES" sz="2800" dirty="0">
                  <a:latin typeface="Calibri" pitchFamily="34" charset="0"/>
                </a:rPr>
                <a:t> Formación en herramientas y habilidades para satisfaces dichas necesidades</a:t>
              </a:r>
            </a:p>
          </p:txBody>
        </p:sp>
        <p:sp>
          <p:nvSpPr>
            <p:cNvPr id="7" name="Text Box 6"/>
            <p:cNvSpPr txBox="1">
              <a:spLocks noChangeArrowheads="1"/>
            </p:cNvSpPr>
            <p:nvPr/>
          </p:nvSpPr>
          <p:spPr bwMode="auto">
            <a:xfrm>
              <a:off x="1828800" y="3962400"/>
              <a:ext cx="4412234" cy="523220"/>
            </a:xfrm>
            <a:prstGeom prst="rect">
              <a:avLst/>
            </a:prstGeom>
            <a:noFill/>
            <a:ln w="9525">
              <a:noFill/>
              <a:miter lim="800000"/>
              <a:headEnd/>
              <a:tailEnd/>
            </a:ln>
            <a:effectLst/>
          </p:spPr>
          <p:txBody>
            <a:bodyPr wrap="none">
              <a:spAutoFit/>
            </a:bodyPr>
            <a:lstStyle/>
            <a:p>
              <a:pPr algn="l">
                <a:buFont typeface="Wingdings" pitchFamily="2" charset="2"/>
                <a:buChar char="ð"/>
              </a:pPr>
              <a:r>
                <a:rPr lang="es-ES" sz="2800" dirty="0">
                  <a:latin typeface="Calibri" pitchFamily="34" charset="0"/>
                </a:rPr>
                <a:t> Tolerancia a la frustración</a:t>
              </a:r>
            </a:p>
          </p:txBody>
        </p:sp>
        <p:sp>
          <p:nvSpPr>
            <p:cNvPr id="9" name="Rectangle 7"/>
            <p:cNvSpPr>
              <a:spLocks noChangeArrowheads="1"/>
            </p:cNvSpPr>
            <p:nvPr/>
          </p:nvSpPr>
          <p:spPr bwMode="auto">
            <a:xfrm>
              <a:off x="1214414" y="4929198"/>
              <a:ext cx="6477016" cy="914400"/>
            </a:xfrm>
            <a:prstGeom prst="rect">
              <a:avLst/>
            </a:prstGeom>
            <a:solidFill>
              <a:schemeClr val="accent6">
                <a:lumMod val="40000"/>
                <a:lumOff val="60000"/>
              </a:schemeClr>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0" name="Text Box 8"/>
            <p:cNvSpPr txBox="1">
              <a:spLocks noChangeArrowheads="1"/>
            </p:cNvSpPr>
            <p:nvPr/>
          </p:nvSpPr>
          <p:spPr bwMode="auto">
            <a:xfrm>
              <a:off x="1714911" y="5214948"/>
              <a:ext cx="5483383" cy="461963"/>
            </a:xfrm>
            <a:prstGeom prst="rect">
              <a:avLst/>
            </a:prstGeom>
            <a:noFill/>
            <a:ln w="9525">
              <a:noFill/>
              <a:miter lim="800000"/>
              <a:headEnd/>
              <a:tailEnd/>
            </a:ln>
            <a:effectLst/>
          </p:spPr>
          <p:txBody>
            <a:bodyPr wrap="square">
              <a:spAutoFit/>
            </a:bodyPr>
            <a:lstStyle/>
            <a:p>
              <a:pPr algn="l"/>
              <a:r>
                <a:rPr lang="es-ES" sz="2400" b="1" dirty="0" smtClean="0">
                  <a:latin typeface="Calibri" pitchFamily="34" charset="0"/>
                </a:rPr>
                <a:t>Potencial de Motivación  </a:t>
              </a:r>
              <a:r>
                <a:rPr lang="es-ES" sz="2400" b="1" dirty="0">
                  <a:latin typeface="Calibri" pitchFamily="34" charset="0"/>
                </a:rPr>
                <a:t>=  Ni  x  HH  x </a:t>
              </a:r>
              <a:r>
                <a:rPr lang="es-ES" sz="2400" b="1" dirty="0" err="1">
                  <a:latin typeface="Calibri" pitchFamily="34" charset="0"/>
                </a:rPr>
                <a:t>Tfr</a:t>
              </a:r>
              <a:endParaRPr lang="es-ES" sz="2400" b="1" dirty="0">
                <a:latin typeface="Calibri" pitchFamily="34" charset="0"/>
              </a:endParaRP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checkerboard(across)">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619249" y="0"/>
            <a:ext cx="7667659" cy="511156"/>
          </a:xfrm>
        </p:spPr>
        <p:txBody>
          <a:bodyPr/>
          <a:lstStyle/>
          <a:p>
            <a:r>
              <a:rPr lang="es-ES" dirty="0" smtClean="0"/>
              <a:t>¿Qué buscamos cuando queremos motivar?</a:t>
            </a:r>
            <a:endParaRPr lang="es-ES" dirty="0"/>
          </a:p>
        </p:txBody>
      </p:sp>
      <p:sp>
        <p:nvSpPr>
          <p:cNvPr id="4" name="Rectangle 3"/>
          <p:cNvSpPr>
            <a:spLocks noChangeArrowheads="1"/>
          </p:cNvSpPr>
          <p:nvPr/>
        </p:nvSpPr>
        <p:spPr bwMode="auto">
          <a:xfrm>
            <a:off x="2324100" y="928670"/>
            <a:ext cx="4495800" cy="5143536"/>
          </a:xfrm>
          <a:prstGeom prst="rect">
            <a:avLst/>
          </a:prstGeom>
          <a:solidFill>
            <a:schemeClr val="accent3">
              <a:lumMod val="40000"/>
              <a:lumOff val="60000"/>
            </a:schemeClr>
          </a:solidFill>
          <a:ln w="3175">
            <a:solidFill>
              <a:schemeClr val="tx1"/>
            </a:solidFill>
            <a:miter lim="800000"/>
            <a:headEnd/>
            <a:tailEnd/>
          </a:ln>
          <a:effectLst/>
        </p:spPr>
        <p:txBody>
          <a:bodyPr wrap="none" anchor="ctr"/>
          <a:lstStyle/>
          <a:p>
            <a:pPr eaLnBrk="0" hangingPunct="0">
              <a:buFont typeface="Wingdings" pitchFamily="2" charset="2"/>
              <a:buNone/>
            </a:pPr>
            <a:endParaRPr lang="es-ES" dirty="0">
              <a:latin typeface="Calibri" pitchFamily="34" charset="0"/>
            </a:endParaRPr>
          </a:p>
        </p:txBody>
      </p:sp>
      <p:grpSp>
        <p:nvGrpSpPr>
          <p:cNvPr id="5" name="Group 32"/>
          <p:cNvGrpSpPr>
            <a:grpSpLocks/>
          </p:cNvGrpSpPr>
          <p:nvPr/>
        </p:nvGrpSpPr>
        <p:grpSpPr bwMode="auto">
          <a:xfrm>
            <a:off x="4876801" y="3886201"/>
            <a:ext cx="4157663" cy="1854201"/>
            <a:chOff x="3072" y="2448"/>
            <a:chExt cx="2619" cy="1168"/>
          </a:xfrm>
        </p:grpSpPr>
        <p:sp>
          <p:nvSpPr>
            <p:cNvPr id="6" name="Text Box 5"/>
            <p:cNvSpPr txBox="1">
              <a:spLocks noChangeArrowheads="1"/>
            </p:cNvSpPr>
            <p:nvPr/>
          </p:nvSpPr>
          <p:spPr bwMode="auto">
            <a:xfrm>
              <a:off x="4684" y="2976"/>
              <a:ext cx="1007" cy="640"/>
            </a:xfrm>
            <a:prstGeom prst="rect">
              <a:avLst/>
            </a:prstGeom>
            <a:noFill/>
            <a:ln w="9525">
              <a:noFill/>
              <a:miter lim="800000"/>
              <a:headEnd/>
              <a:tailEnd/>
            </a:ln>
            <a:effectLst/>
          </p:spPr>
          <p:txBody>
            <a:bodyPr wrap="none">
              <a:spAutoFit/>
            </a:bodyPr>
            <a:lstStyle/>
            <a:p>
              <a:pPr eaLnBrk="0" hangingPunct="0"/>
              <a:r>
                <a:rPr lang="es-ES" sz="2000" i="1" dirty="0">
                  <a:solidFill>
                    <a:srgbClr val="002060"/>
                  </a:solidFill>
                  <a:latin typeface="Calibri" pitchFamily="34" charset="0"/>
                </a:rPr>
                <a:t>Insatisfacción</a:t>
              </a:r>
            </a:p>
            <a:p>
              <a:pPr eaLnBrk="0" hangingPunct="0"/>
              <a:r>
                <a:rPr lang="es-ES" sz="2000" i="1" dirty="0">
                  <a:solidFill>
                    <a:srgbClr val="002060"/>
                  </a:solidFill>
                  <a:latin typeface="Calibri" pitchFamily="34" charset="0"/>
                </a:rPr>
                <a:t> Frustración </a:t>
              </a:r>
            </a:p>
            <a:p>
              <a:pPr eaLnBrk="0" hangingPunct="0"/>
              <a:r>
                <a:rPr lang="es-ES" sz="2000" i="1" dirty="0">
                  <a:solidFill>
                    <a:srgbClr val="002060"/>
                  </a:solidFill>
                  <a:latin typeface="Calibri" pitchFamily="34" charset="0"/>
                </a:rPr>
                <a:t> lo impiden</a:t>
              </a:r>
            </a:p>
          </p:txBody>
        </p:sp>
        <p:sp>
          <p:nvSpPr>
            <p:cNvPr id="7" name="Line 6"/>
            <p:cNvSpPr>
              <a:spLocks noChangeShapeType="1"/>
            </p:cNvSpPr>
            <p:nvPr/>
          </p:nvSpPr>
          <p:spPr bwMode="auto">
            <a:xfrm flipH="1" flipV="1">
              <a:off x="3072" y="2448"/>
              <a:ext cx="2112" cy="480"/>
            </a:xfrm>
            <a:prstGeom prst="line">
              <a:avLst/>
            </a:prstGeom>
            <a:noFill/>
            <a:ln w="28575">
              <a:solidFill>
                <a:srgbClr val="002060"/>
              </a:solidFill>
              <a:round/>
              <a:headEnd/>
              <a:tailEnd type="triangle" w="med" len="med"/>
            </a:ln>
            <a:effectLst/>
          </p:spPr>
          <p:txBody>
            <a:bodyPr/>
            <a:lstStyle/>
            <a:p>
              <a:endParaRPr lang="es-ES" dirty="0">
                <a:latin typeface="Calibri" pitchFamily="34" charset="0"/>
              </a:endParaRPr>
            </a:p>
          </p:txBody>
        </p:sp>
      </p:grpSp>
      <p:sp>
        <p:nvSpPr>
          <p:cNvPr id="8" name="Text Box 7"/>
          <p:cNvSpPr txBox="1">
            <a:spLocks noChangeArrowheads="1"/>
          </p:cNvSpPr>
          <p:nvPr/>
        </p:nvSpPr>
        <p:spPr bwMode="auto">
          <a:xfrm>
            <a:off x="0" y="3276600"/>
            <a:ext cx="1500924" cy="1631216"/>
          </a:xfrm>
          <a:prstGeom prst="rect">
            <a:avLst/>
          </a:prstGeom>
          <a:noFill/>
          <a:ln w="9525">
            <a:noFill/>
            <a:miter lim="800000"/>
            <a:headEnd/>
            <a:tailEnd/>
          </a:ln>
          <a:effectLst/>
        </p:spPr>
        <p:txBody>
          <a:bodyPr wrap="none">
            <a:spAutoFit/>
          </a:bodyPr>
          <a:lstStyle/>
          <a:p>
            <a:pPr eaLnBrk="0" hangingPunct="0"/>
            <a:r>
              <a:rPr lang="es-ES" sz="2000" i="1" dirty="0">
                <a:solidFill>
                  <a:srgbClr val="002060"/>
                </a:solidFill>
                <a:latin typeface="Calibri" pitchFamily="34" charset="0"/>
              </a:rPr>
              <a:t>Directivo:</a:t>
            </a:r>
          </a:p>
          <a:p>
            <a:pPr eaLnBrk="0" hangingPunct="0"/>
            <a:r>
              <a:rPr lang="es-ES" sz="2000" i="1" dirty="0">
                <a:solidFill>
                  <a:srgbClr val="002060"/>
                </a:solidFill>
                <a:latin typeface="Calibri" pitchFamily="34" charset="0"/>
              </a:rPr>
              <a:t>Amenazador</a:t>
            </a:r>
          </a:p>
          <a:p>
            <a:pPr eaLnBrk="0" hangingPunct="0"/>
            <a:r>
              <a:rPr lang="es-ES" sz="2000" i="1" dirty="0" err="1">
                <a:solidFill>
                  <a:srgbClr val="002060"/>
                </a:solidFill>
                <a:latin typeface="Calibri" pitchFamily="34" charset="0"/>
              </a:rPr>
              <a:t>Presionante</a:t>
            </a:r>
            <a:endParaRPr lang="es-ES" sz="2000" i="1" dirty="0">
              <a:solidFill>
                <a:srgbClr val="002060"/>
              </a:solidFill>
              <a:latin typeface="Calibri" pitchFamily="34" charset="0"/>
            </a:endParaRPr>
          </a:p>
          <a:p>
            <a:pPr eaLnBrk="0" hangingPunct="0"/>
            <a:r>
              <a:rPr lang="es-ES" sz="2000" i="1" dirty="0">
                <a:solidFill>
                  <a:srgbClr val="002060"/>
                </a:solidFill>
                <a:latin typeface="Calibri" pitchFamily="34" charset="0"/>
              </a:rPr>
              <a:t>(Mal uso</a:t>
            </a:r>
          </a:p>
          <a:p>
            <a:pPr eaLnBrk="0" hangingPunct="0"/>
            <a:r>
              <a:rPr lang="es-ES" sz="2000" i="1" dirty="0">
                <a:solidFill>
                  <a:srgbClr val="002060"/>
                </a:solidFill>
                <a:latin typeface="Calibri" pitchFamily="34" charset="0"/>
              </a:rPr>
              <a:t> de los KITA)</a:t>
            </a:r>
          </a:p>
        </p:txBody>
      </p:sp>
      <p:grpSp>
        <p:nvGrpSpPr>
          <p:cNvPr id="9" name="Group 34"/>
          <p:cNvGrpSpPr>
            <a:grpSpLocks/>
          </p:cNvGrpSpPr>
          <p:nvPr/>
        </p:nvGrpSpPr>
        <p:grpSpPr bwMode="auto">
          <a:xfrm>
            <a:off x="762000" y="4800600"/>
            <a:ext cx="2057400" cy="533400"/>
            <a:chOff x="480" y="3024"/>
            <a:chExt cx="1296" cy="336"/>
          </a:xfrm>
        </p:grpSpPr>
        <p:sp>
          <p:nvSpPr>
            <p:cNvPr id="10" name="Line 9"/>
            <p:cNvSpPr>
              <a:spLocks noChangeShapeType="1"/>
            </p:cNvSpPr>
            <p:nvPr/>
          </p:nvSpPr>
          <p:spPr bwMode="auto">
            <a:xfrm flipV="1">
              <a:off x="480" y="3024"/>
              <a:ext cx="0" cy="336"/>
            </a:xfrm>
            <a:prstGeom prst="line">
              <a:avLst/>
            </a:prstGeom>
            <a:noFill/>
            <a:ln w="28575">
              <a:solidFill>
                <a:srgbClr val="002060"/>
              </a:solidFill>
              <a:round/>
              <a:headEnd/>
              <a:tailEnd/>
            </a:ln>
            <a:effectLst/>
          </p:spPr>
          <p:txBody>
            <a:bodyPr/>
            <a:lstStyle/>
            <a:p>
              <a:endParaRPr lang="es-ES" dirty="0">
                <a:latin typeface="Calibri" pitchFamily="34" charset="0"/>
              </a:endParaRPr>
            </a:p>
          </p:txBody>
        </p:sp>
        <p:sp>
          <p:nvSpPr>
            <p:cNvPr id="11" name="Line 11"/>
            <p:cNvSpPr>
              <a:spLocks noChangeShapeType="1"/>
            </p:cNvSpPr>
            <p:nvPr/>
          </p:nvSpPr>
          <p:spPr bwMode="auto">
            <a:xfrm>
              <a:off x="480" y="3360"/>
              <a:ext cx="1296" cy="0"/>
            </a:xfrm>
            <a:prstGeom prst="line">
              <a:avLst/>
            </a:prstGeom>
            <a:noFill/>
            <a:ln w="28575">
              <a:solidFill>
                <a:srgbClr val="002060"/>
              </a:solidFill>
              <a:round/>
              <a:headEnd/>
              <a:tailEnd type="triangle" w="med" len="med"/>
            </a:ln>
            <a:effectLst/>
          </p:spPr>
          <p:txBody>
            <a:bodyPr/>
            <a:lstStyle/>
            <a:p>
              <a:endParaRPr lang="es-ES" dirty="0">
                <a:latin typeface="Calibri" pitchFamily="34" charset="0"/>
              </a:endParaRPr>
            </a:p>
          </p:txBody>
        </p:sp>
        <p:sp>
          <p:nvSpPr>
            <p:cNvPr id="12" name="Text Box 13"/>
            <p:cNvSpPr txBox="1">
              <a:spLocks noChangeArrowheads="1"/>
            </p:cNvSpPr>
            <p:nvPr/>
          </p:nvSpPr>
          <p:spPr bwMode="auto">
            <a:xfrm>
              <a:off x="816" y="3072"/>
              <a:ext cx="180" cy="288"/>
            </a:xfrm>
            <a:prstGeom prst="rect">
              <a:avLst/>
            </a:prstGeom>
            <a:noFill/>
            <a:ln w="9525">
              <a:noFill/>
              <a:miter lim="800000"/>
              <a:headEnd/>
              <a:tailEnd/>
            </a:ln>
            <a:effectLst/>
          </p:spPr>
          <p:txBody>
            <a:bodyPr wrap="none">
              <a:spAutoFit/>
            </a:bodyPr>
            <a:lstStyle/>
            <a:p>
              <a:pPr algn="l" eaLnBrk="0" hangingPunct="0"/>
              <a:r>
                <a:rPr lang="es-ES" sz="2400" dirty="0">
                  <a:solidFill>
                    <a:srgbClr val="002060"/>
                  </a:solidFill>
                  <a:latin typeface="Calibri" pitchFamily="34" charset="0"/>
                </a:rPr>
                <a:t>-</a:t>
              </a:r>
            </a:p>
          </p:txBody>
        </p:sp>
      </p:grpSp>
      <p:grpSp>
        <p:nvGrpSpPr>
          <p:cNvPr id="13" name="Group 33"/>
          <p:cNvGrpSpPr>
            <a:grpSpLocks/>
          </p:cNvGrpSpPr>
          <p:nvPr/>
        </p:nvGrpSpPr>
        <p:grpSpPr bwMode="auto">
          <a:xfrm>
            <a:off x="762000" y="1219200"/>
            <a:ext cx="1524000" cy="1828800"/>
            <a:chOff x="480" y="768"/>
            <a:chExt cx="960" cy="1152"/>
          </a:xfrm>
        </p:grpSpPr>
        <p:sp>
          <p:nvSpPr>
            <p:cNvPr id="14" name="Line 8"/>
            <p:cNvSpPr>
              <a:spLocks noChangeShapeType="1"/>
            </p:cNvSpPr>
            <p:nvPr/>
          </p:nvSpPr>
          <p:spPr bwMode="auto">
            <a:xfrm flipV="1">
              <a:off x="480" y="1104"/>
              <a:ext cx="0" cy="816"/>
            </a:xfrm>
            <a:prstGeom prst="line">
              <a:avLst/>
            </a:prstGeom>
            <a:noFill/>
            <a:ln w="28575">
              <a:solidFill>
                <a:srgbClr val="002060"/>
              </a:solidFill>
              <a:round/>
              <a:headEnd/>
              <a:tailEnd/>
            </a:ln>
            <a:effectLst/>
          </p:spPr>
          <p:txBody>
            <a:bodyPr/>
            <a:lstStyle/>
            <a:p>
              <a:endParaRPr lang="es-ES" dirty="0">
                <a:latin typeface="Calibri" pitchFamily="34" charset="0"/>
              </a:endParaRPr>
            </a:p>
          </p:txBody>
        </p:sp>
        <p:sp>
          <p:nvSpPr>
            <p:cNvPr id="15" name="Line 10"/>
            <p:cNvSpPr>
              <a:spLocks noChangeShapeType="1"/>
            </p:cNvSpPr>
            <p:nvPr/>
          </p:nvSpPr>
          <p:spPr bwMode="auto">
            <a:xfrm>
              <a:off x="480" y="1104"/>
              <a:ext cx="768" cy="0"/>
            </a:xfrm>
            <a:prstGeom prst="line">
              <a:avLst/>
            </a:prstGeom>
            <a:noFill/>
            <a:ln w="28575">
              <a:solidFill>
                <a:srgbClr val="002060"/>
              </a:solidFill>
              <a:round/>
              <a:headEnd/>
              <a:tailEnd type="triangle" w="med" len="med"/>
            </a:ln>
            <a:effectLst/>
          </p:spPr>
          <p:txBody>
            <a:bodyPr/>
            <a:lstStyle/>
            <a:p>
              <a:endParaRPr lang="es-ES" dirty="0">
                <a:latin typeface="Calibri" pitchFamily="34" charset="0"/>
              </a:endParaRPr>
            </a:p>
          </p:txBody>
        </p:sp>
        <p:sp>
          <p:nvSpPr>
            <p:cNvPr id="16" name="AutoShape 12"/>
            <p:cNvSpPr>
              <a:spLocks/>
            </p:cNvSpPr>
            <p:nvPr/>
          </p:nvSpPr>
          <p:spPr bwMode="auto">
            <a:xfrm>
              <a:off x="1344" y="768"/>
              <a:ext cx="96" cy="1152"/>
            </a:xfrm>
            <a:prstGeom prst="leftBrace">
              <a:avLst>
                <a:gd name="adj1" fmla="val 100000"/>
                <a:gd name="adj2" fmla="val 29343"/>
              </a:avLst>
            </a:prstGeom>
            <a:noFill/>
            <a:ln w="38100">
              <a:solidFill>
                <a:srgbClr val="002060"/>
              </a:solidFill>
              <a:round/>
              <a:headEnd/>
              <a:tailEnd/>
            </a:ln>
            <a:effectLst/>
          </p:spPr>
          <p:txBody>
            <a:bodyPr wrap="none" anchor="ctr"/>
            <a:lstStyle/>
            <a:p>
              <a:endParaRPr lang="es-ES" dirty="0">
                <a:latin typeface="Calibri" pitchFamily="34" charset="0"/>
              </a:endParaRPr>
            </a:p>
          </p:txBody>
        </p:sp>
        <p:sp>
          <p:nvSpPr>
            <p:cNvPr id="17" name="Text Box 14"/>
            <p:cNvSpPr txBox="1">
              <a:spLocks noChangeArrowheads="1"/>
            </p:cNvSpPr>
            <p:nvPr/>
          </p:nvSpPr>
          <p:spPr bwMode="auto">
            <a:xfrm>
              <a:off x="768" y="768"/>
              <a:ext cx="213" cy="291"/>
            </a:xfrm>
            <a:prstGeom prst="rect">
              <a:avLst/>
            </a:prstGeom>
            <a:noFill/>
            <a:ln w="9525">
              <a:noFill/>
              <a:miter lim="800000"/>
              <a:headEnd/>
              <a:tailEnd/>
            </a:ln>
            <a:effectLst/>
          </p:spPr>
          <p:txBody>
            <a:bodyPr wrap="none">
              <a:spAutoFit/>
            </a:bodyPr>
            <a:lstStyle/>
            <a:p>
              <a:pPr algn="l" eaLnBrk="0" hangingPunct="0"/>
              <a:r>
                <a:rPr lang="es-ES" sz="2400" dirty="0">
                  <a:solidFill>
                    <a:srgbClr val="002060"/>
                  </a:solidFill>
                  <a:latin typeface="Calibri" pitchFamily="34" charset="0"/>
                </a:rPr>
                <a:t>+</a:t>
              </a:r>
            </a:p>
          </p:txBody>
        </p:sp>
      </p:grpSp>
      <p:grpSp>
        <p:nvGrpSpPr>
          <p:cNvPr id="18" name="Group 35"/>
          <p:cNvGrpSpPr>
            <a:grpSpLocks/>
          </p:cNvGrpSpPr>
          <p:nvPr/>
        </p:nvGrpSpPr>
        <p:grpSpPr bwMode="auto">
          <a:xfrm>
            <a:off x="357157" y="5357812"/>
            <a:ext cx="1828800" cy="922339"/>
            <a:chOff x="224" y="3430"/>
            <a:chExt cx="1152" cy="581"/>
          </a:xfrm>
        </p:grpSpPr>
        <p:sp>
          <p:nvSpPr>
            <p:cNvPr id="19" name="AutoShape 15"/>
            <p:cNvSpPr>
              <a:spLocks/>
            </p:cNvSpPr>
            <p:nvPr/>
          </p:nvSpPr>
          <p:spPr bwMode="auto">
            <a:xfrm rot="16200000">
              <a:off x="728" y="2926"/>
              <a:ext cx="144" cy="1152"/>
            </a:xfrm>
            <a:prstGeom prst="leftBrace">
              <a:avLst>
                <a:gd name="adj1" fmla="val 66667"/>
                <a:gd name="adj2" fmla="val 50000"/>
              </a:avLst>
            </a:prstGeom>
            <a:noFill/>
            <a:ln w="28575">
              <a:solidFill>
                <a:srgbClr val="FF3300"/>
              </a:solidFill>
              <a:round/>
              <a:headEnd/>
              <a:tailEnd/>
            </a:ln>
            <a:effectLst/>
          </p:spPr>
          <p:txBody>
            <a:bodyPr wrap="none" anchor="ctr"/>
            <a:lstStyle/>
            <a:p>
              <a:endParaRPr lang="es-ES" dirty="0">
                <a:latin typeface="Calibri" pitchFamily="34" charset="0"/>
              </a:endParaRPr>
            </a:p>
          </p:txBody>
        </p:sp>
        <p:sp>
          <p:nvSpPr>
            <p:cNvPr id="20" name="Text Box 16"/>
            <p:cNvSpPr txBox="1">
              <a:spLocks noChangeArrowheads="1"/>
            </p:cNvSpPr>
            <p:nvPr/>
          </p:nvSpPr>
          <p:spPr bwMode="auto">
            <a:xfrm>
              <a:off x="269" y="3565"/>
              <a:ext cx="1055" cy="446"/>
            </a:xfrm>
            <a:prstGeom prst="rect">
              <a:avLst/>
            </a:prstGeom>
            <a:noFill/>
            <a:ln w="9525">
              <a:noFill/>
              <a:miter lim="800000"/>
              <a:headEnd/>
              <a:tailEnd/>
            </a:ln>
            <a:effectLst/>
          </p:spPr>
          <p:txBody>
            <a:bodyPr wrap="none">
              <a:spAutoFit/>
            </a:bodyPr>
            <a:lstStyle/>
            <a:p>
              <a:pPr algn="ctr" eaLnBrk="0" hangingPunct="0"/>
              <a:r>
                <a:rPr lang="es-ES" sz="2000" b="1" i="1" dirty="0">
                  <a:solidFill>
                    <a:srgbClr val="FF0000"/>
                  </a:solidFill>
                  <a:latin typeface="Calibri" pitchFamily="34" charset="0"/>
                </a:rPr>
                <a:t>Luego, al final</a:t>
              </a:r>
            </a:p>
            <a:p>
              <a:pPr algn="ctr" eaLnBrk="0" hangingPunct="0"/>
              <a:r>
                <a:rPr lang="es-ES" sz="2000" b="1" i="1" dirty="0">
                  <a:solidFill>
                    <a:srgbClr val="FF0000"/>
                  </a:solidFill>
                  <a:latin typeface="Calibri" pitchFamily="34" charset="0"/>
                </a:rPr>
                <a:t>NEGATIVO</a:t>
              </a:r>
            </a:p>
          </p:txBody>
        </p:sp>
      </p:grpSp>
      <p:grpSp>
        <p:nvGrpSpPr>
          <p:cNvPr id="21" name="Group 29"/>
          <p:cNvGrpSpPr>
            <a:grpSpLocks/>
          </p:cNvGrpSpPr>
          <p:nvPr/>
        </p:nvGrpSpPr>
        <p:grpSpPr bwMode="auto">
          <a:xfrm>
            <a:off x="5786446" y="928670"/>
            <a:ext cx="2990850" cy="708025"/>
            <a:chOff x="3648" y="768"/>
            <a:chExt cx="1884" cy="446"/>
          </a:xfrm>
        </p:grpSpPr>
        <p:sp>
          <p:nvSpPr>
            <p:cNvPr id="22" name="Text Box 17"/>
            <p:cNvSpPr txBox="1">
              <a:spLocks noChangeArrowheads="1"/>
            </p:cNvSpPr>
            <p:nvPr/>
          </p:nvSpPr>
          <p:spPr bwMode="auto">
            <a:xfrm>
              <a:off x="4605" y="768"/>
              <a:ext cx="927" cy="446"/>
            </a:xfrm>
            <a:prstGeom prst="rect">
              <a:avLst/>
            </a:prstGeom>
            <a:noFill/>
            <a:ln w="9525">
              <a:noFill/>
              <a:miter lim="800000"/>
              <a:headEnd/>
              <a:tailEnd/>
            </a:ln>
            <a:effectLst/>
          </p:spPr>
          <p:txBody>
            <a:bodyPr wrap="none">
              <a:spAutoFit/>
            </a:bodyPr>
            <a:lstStyle/>
            <a:p>
              <a:pPr eaLnBrk="0" hangingPunct="0"/>
              <a:r>
                <a:rPr lang="es-ES" sz="2000" i="1" dirty="0">
                  <a:solidFill>
                    <a:srgbClr val="002060"/>
                  </a:solidFill>
                  <a:latin typeface="Calibri" pitchFamily="34" charset="0"/>
                </a:rPr>
                <a:t>Metas</a:t>
              </a:r>
            </a:p>
            <a:p>
              <a:pPr eaLnBrk="0" hangingPunct="0"/>
              <a:r>
                <a:rPr lang="es-ES" sz="2000" i="1" dirty="0">
                  <a:solidFill>
                    <a:srgbClr val="002060"/>
                  </a:solidFill>
                  <a:latin typeface="Calibri" pitchFamily="34" charset="0"/>
                </a:rPr>
                <a:t>Información</a:t>
              </a:r>
            </a:p>
          </p:txBody>
        </p:sp>
        <p:sp>
          <p:nvSpPr>
            <p:cNvPr id="23" name="Line 20"/>
            <p:cNvSpPr>
              <a:spLocks noChangeShapeType="1"/>
            </p:cNvSpPr>
            <p:nvPr/>
          </p:nvSpPr>
          <p:spPr bwMode="auto">
            <a:xfrm flipH="1">
              <a:off x="3648" y="960"/>
              <a:ext cx="864" cy="0"/>
            </a:xfrm>
            <a:prstGeom prst="line">
              <a:avLst/>
            </a:prstGeom>
            <a:noFill/>
            <a:ln w="28575">
              <a:solidFill>
                <a:srgbClr val="002060"/>
              </a:solidFill>
              <a:round/>
              <a:headEnd/>
              <a:tailEnd type="triangle" w="med" len="med"/>
            </a:ln>
            <a:effectLst/>
          </p:spPr>
          <p:txBody>
            <a:bodyPr/>
            <a:lstStyle/>
            <a:p>
              <a:endParaRPr lang="es-ES" sz="2000" dirty="0">
                <a:solidFill>
                  <a:srgbClr val="FF0000"/>
                </a:solidFill>
                <a:latin typeface="Calibri" pitchFamily="34" charset="0"/>
              </a:endParaRPr>
            </a:p>
          </p:txBody>
        </p:sp>
      </p:grpSp>
      <p:grpSp>
        <p:nvGrpSpPr>
          <p:cNvPr id="24" name="Group 30"/>
          <p:cNvGrpSpPr>
            <a:grpSpLocks/>
          </p:cNvGrpSpPr>
          <p:nvPr/>
        </p:nvGrpSpPr>
        <p:grpSpPr bwMode="auto">
          <a:xfrm>
            <a:off x="6429388" y="1785926"/>
            <a:ext cx="2481263" cy="400050"/>
            <a:chOff x="4080" y="1344"/>
            <a:chExt cx="1563" cy="252"/>
          </a:xfrm>
        </p:grpSpPr>
        <p:sp>
          <p:nvSpPr>
            <p:cNvPr id="25" name="Text Box 18"/>
            <p:cNvSpPr txBox="1">
              <a:spLocks noChangeArrowheads="1"/>
            </p:cNvSpPr>
            <p:nvPr/>
          </p:nvSpPr>
          <p:spPr bwMode="auto">
            <a:xfrm>
              <a:off x="4823" y="1344"/>
              <a:ext cx="820" cy="252"/>
            </a:xfrm>
            <a:prstGeom prst="rect">
              <a:avLst/>
            </a:prstGeom>
            <a:noFill/>
            <a:ln w="9525">
              <a:noFill/>
              <a:miter lim="800000"/>
              <a:headEnd/>
              <a:tailEnd/>
            </a:ln>
            <a:effectLst/>
          </p:spPr>
          <p:txBody>
            <a:bodyPr wrap="none">
              <a:spAutoFit/>
            </a:bodyPr>
            <a:lstStyle/>
            <a:p>
              <a:pPr eaLnBrk="0" hangingPunct="0"/>
              <a:r>
                <a:rPr lang="es-ES" sz="2000" i="1" dirty="0">
                  <a:solidFill>
                    <a:srgbClr val="002060"/>
                  </a:solidFill>
                  <a:latin typeface="Calibri" pitchFamily="34" charset="0"/>
                </a:rPr>
                <a:t>Formación</a:t>
              </a:r>
            </a:p>
          </p:txBody>
        </p:sp>
        <p:sp>
          <p:nvSpPr>
            <p:cNvPr id="26" name="Line 21"/>
            <p:cNvSpPr>
              <a:spLocks noChangeShapeType="1"/>
            </p:cNvSpPr>
            <p:nvPr/>
          </p:nvSpPr>
          <p:spPr bwMode="auto">
            <a:xfrm flipH="1">
              <a:off x="4080" y="1440"/>
              <a:ext cx="624" cy="0"/>
            </a:xfrm>
            <a:prstGeom prst="line">
              <a:avLst/>
            </a:prstGeom>
            <a:noFill/>
            <a:ln w="28575">
              <a:solidFill>
                <a:srgbClr val="002060"/>
              </a:solidFill>
              <a:round/>
              <a:headEnd/>
              <a:tailEnd type="triangle" w="med" len="med"/>
            </a:ln>
            <a:effectLst/>
          </p:spPr>
          <p:txBody>
            <a:bodyPr/>
            <a:lstStyle/>
            <a:p>
              <a:endParaRPr lang="es-ES" sz="2000" dirty="0">
                <a:latin typeface="Calibri" pitchFamily="34" charset="0"/>
              </a:endParaRPr>
            </a:p>
          </p:txBody>
        </p:sp>
      </p:grpSp>
      <p:sp>
        <p:nvSpPr>
          <p:cNvPr id="30" name="Line 23"/>
          <p:cNvSpPr>
            <a:spLocks noChangeShapeType="1"/>
          </p:cNvSpPr>
          <p:nvPr/>
        </p:nvSpPr>
        <p:spPr bwMode="auto">
          <a:xfrm flipH="1">
            <a:off x="5943600" y="3190876"/>
            <a:ext cx="1524000" cy="1981200"/>
          </a:xfrm>
          <a:prstGeom prst="line">
            <a:avLst/>
          </a:prstGeom>
          <a:noFill/>
          <a:ln w="28575">
            <a:solidFill>
              <a:srgbClr val="002060"/>
            </a:solidFill>
            <a:round/>
            <a:headEnd/>
            <a:tailEnd type="triangle" w="med" len="med"/>
          </a:ln>
          <a:effectLst/>
        </p:spPr>
        <p:txBody>
          <a:bodyPr/>
          <a:lstStyle/>
          <a:p>
            <a:endParaRPr lang="es-ES" dirty="0">
              <a:latin typeface="Calibri" pitchFamily="34" charset="0"/>
            </a:endParaRPr>
          </a:p>
        </p:txBody>
      </p:sp>
      <p:sp>
        <p:nvSpPr>
          <p:cNvPr id="31" name="Text Box 24"/>
          <p:cNvSpPr txBox="1">
            <a:spLocks noChangeArrowheads="1"/>
          </p:cNvSpPr>
          <p:nvPr/>
        </p:nvSpPr>
        <p:spPr bwMode="auto">
          <a:xfrm>
            <a:off x="2881311" y="2643182"/>
            <a:ext cx="3381378" cy="707886"/>
          </a:xfrm>
          <a:prstGeom prst="rect">
            <a:avLst/>
          </a:prstGeom>
          <a:noFill/>
          <a:ln w="9525">
            <a:noFill/>
            <a:miter lim="800000"/>
            <a:headEnd/>
            <a:tailEnd/>
          </a:ln>
          <a:effectLst/>
        </p:spPr>
        <p:txBody>
          <a:bodyPr wrap="square">
            <a:spAutoFit/>
          </a:bodyPr>
          <a:lstStyle/>
          <a:p>
            <a:pPr algn="ctr" eaLnBrk="0" hangingPunct="0">
              <a:buFont typeface="Wingdings" pitchFamily="2" charset="2"/>
              <a:buChar char="ü"/>
            </a:pPr>
            <a:r>
              <a:rPr lang="es-ES" sz="2000" dirty="0">
                <a:latin typeface="Calibri" pitchFamily="34" charset="0"/>
              </a:rPr>
              <a:t> Durante un determinado tiempo</a:t>
            </a:r>
          </a:p>
        </p:txBody>
      </p:sp>
      <p:sp>
        <p:nvSpPr>
          <p:cNvPr id="32" name="Text Box 25"/>
          <p:cNvSpPr txBox="1">
            <a:spLocks noChangeArrowheads="1"/>
          </p:cNvSpPr>
          <p:nvPr/>
        </p:nvSpPr>
        <p:spPr bwMode="auto">
          <a:xfrm>
            <a:off x="2928926" y="1714488"/>
            <a:ext cx="3286148" cy="707886"/>
          </a:xfrm>
          <a:prstGeom prst="rect">
            <a:avLst/>
          </a:prstGeom>
          <a:noFill/>
          <a:ln w="9525">
            <a:noFill/>
            <a:miter lim="800000"/>
            <a:headEnd/>
            <a:tailEnd/>
          </a:ln>
          <a:effectLst/>
        </p:spPr>
        <p:txBody>
          <a:bodyPr wrap="square">
            <a:spAutoFit/>
          </a:bodyPr>
          <a:lstStyle/>
          <a:p>
            <a:pPr algn="ctr" eaLnBrk="0" hangingPunct="0">
              <a:buFont typeface="Wingdings" pitchFamily="2" charset="2"/>
              <a:buChar char="ü"/>
            </a:pPr>
            <a:r>
              <a:rPr lang="es-ES" sz="2000" dirty="0">
                <a:latin typeface="Calibri" pitchFamily="34" charset="0"/>
              </a:rPr>
              <a:t> De una determinada manera</a:t>
            </a:r>
          </a:p>
        </p:txBody>
      </p:sp>
      <p:sp>
        <p:nvSpPr>
          <p:cNvPr id="36" name="Text Box 27"/>
          <p:cNvSpPr txBox="1">
            <a:spLocks noChangeArrowheads="1"/>
          </p:cNvSpPr>
          <p:nvPr/>
        </p:nvSpPr>
        <p:spPr bwMode="auto">
          <a:xfrm>
            <a:off x="3653158" y="1071546"/>
            <a:ext cx="1837684" cy="400110"/>
          </a:xfrm>
          <a:prstGeom prst="rect">
            <a:avLst/>
          </a:prstGeom>
          <a:noFill/>
          <a:ln w="9525">
            <a:noFill/>
            <a:miter lim="800000"/>
            <a:headEnd/>
            <a:tailEnd/>
          </a:ln>
          <a:effectLst/>
        </p:spPr>
        <p:txBody>
          <a:bodyPr wrap="none">
            <a:spAutoFit/>
          </a:bodyPr>
          <a:lstStyle/>
          <a:p>
            <a:pPr algn="ctr" eaLnBrk="0" hangingPunct="0">
              <a:buFont typeface="Wingdings" pitchFamily="2" charset="2"/>
              <a:buChar char="ü"/>
            </a:pPr>
            <a:r>
              <a:rPr lang="es-ES" sz="2000" dirty="0">
                <a:latin typeface="Calibri" pitchFamily="34" charset="0"/>
              </a:rPr>
              <a:t> Hagan “algo”</a:t>
            </a:r>
          </a:p>
        </p:txBody>
      </p:sp>
      <p:grpSp>
        <p:nvGrpSpPr>
          <p:cNvPr id="42" name="41 Grupo"/>
          <p:cNvGrpSpPr/>
          <p:nvPr/>
        </p:nvGrpSpPr>
        <p:grpSpPr>
          <a:xfrm>
            <a:off x="2933700" y="3500438"/>
            <a:ext cx="3276600" cy="2414775"/>
            <a:chOff x="2933700" y="3500438"/>
            <a:chExt cx="3276600" cy="2414775"/>
          </a:xfrm>
        </p:grpSpPr>
        <p:sp>
          <p:nvSpPr>
            <p:cNvPr id="35" name="Text Box 26"/>
            <p:cNvSpPr txBox="1">
              <a:spLocks noChangeArrowheads="1"/>
            </p:cNvSpPr>
            <p:nvPr/>
          </p:nvSpPr>
          <p:spPr bwMode="auto">
            <a:xfrm>
              <a:off x="2933700" y="4714884"/>
              <a:ext cx="3276600" cy="1200329"/>
            </a:xfrm>
            <a:prstGeom prst="rect">
              <a:avLst/>
            </a:prstGeom>
            <a:noFill/>
            <a:ln w="9525">
              <a:noFill/>
              <a:miter lim="800000"/>
              <a:headEnd/>
              <a:tailEnd/>
            </a:ln>
            <a:effectLst/>
          </p:spPr>
          <p:txBody>
            <a:bodyPr>
              <a:spAutoFit/>
            </a:bodyPr>
            <a:lstStyle/>
            <a:p>
              <a:pPr algn="ctr" eaLnBrk="0" hangingPunct="0">
                <a:buFont typeface="Wingdings" pitchFamily="2" charset="2"/>
                <a:buChar char="ü"/>
              </a:pPr>
              <a:r>
                <a:rPr lang="es-ES" sz="2400" b="1" dirty="0">
                  <a:latin typeface="Calibri" pitchFamily="34" charset="0"/>
                </a:rPr>
                <a:t> Y que el organismo termine en disposición de reiniciar el proceso</a:t>
              </a:r>
            </a:p>
          </p:txBody>
        </p:sp>
        <p:cxnSp>
          <p:nvCxnSpPr>
            <p:cNvPr id="38" name="37 Conector recto de flecha"/>
            <p:cNvCxnSpPr/>
            <p:nvPr/>
          </p:nvCxnSpPr>
          <p:spPr>
            <a:xfrm rot="5400000">
              <a:off x="4036612" y="4035826"/>
              <a:ext cx="1071570"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40 Grupo"/>
          <p:cNvGrpSpPr/>
          <p:nvPr/>
        </p:nvGrpSpPr>
        <p:grpSpPr>
          <a:xfrm>
            <a:off x="6143636" y="2643182"/>
            <a:ext cx="2584526" cy="400110"/>
            <a:chOff x="6143636" y="2643182"/>
            <a:chExt cx="2584526" cy="400110"/>
          </a:xfrm>
        </p:grpSpPr>
        <p:sp>
          <p:nvSpPr>
            <p:cNvPr id="28" name="Text Box 19"/>
            <p:cNvSpPr txBox="1">
              <a:spLocks noChangeArrowheads="1"/>
            </p:cNvSpPr>
            <p:nvPr/>
          </p:nvSpPr>
          <p:spPr bwMode="auto">
            <a:xfrm>
              <a:off x="7539054" y="2643182"/>
              <a:ext cx="1189108" cy="400110"/>
            </a:xfrm>
            <a:prstGeom prst="rect">
              <a:avLst/>
            </a:prstGeom>
            <a:noFill/>
            <a:ln w="9525">
              <a:noFill/>
              <a:miter lim="800000"/>
              <a:headEnd/>
              <a:tailEnd/>
            </a:ln>
            <a:effectLst/>
          </p:spPr>
          <p:txBody>
            <a:bodyPr wrap="none">
              <a:spAutoFit/>
            </a:bodyPr>
            <a:lstStyle/>
            <a:p>
              <a:pPr eaLnBrk="0" hangingPunct="0"/>
              <a:r>
                <a:rPr lang="es-ES" sz="2000" i="1" dirty="0">
                  <a:solidFill>
                    <a:srgbClr val="002060"/>
                  </a:solidFill>
                  <a:latin typeface="Calibri" pitchFamily="34" charset="0"/>
                </a:rPr>
                <a:t>Refuerzos</a:t>
              </a:r>
            </a:p>
          </p:txBody>
        </p:sp>
        <p:cxnSp>
          <p:nvCxnSpPr>
            <p:cNvPr id="44" name="43 Conector recto de flecha"/>
            <p:cNvCxnSpPr/>
            <p:nvPr/>
          </p:nvCxnSpPr>
          <p:spPr>
            <a:xfrm rot="10800000">
              <a:off x="6143636" y="2857496"/>
              <a:ext cx="1357322"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37" name="3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9" name="38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p:cTn id="23" dur="500" fill="hold"/>
                                        <p:tgtEl>
                                          <p:spTgt spid="31"/>
                                        </p:tgtEl>
                                        <p:attrNameLst>
                                          <p:attrName>ppt_w</p:attrName>
                                        </p:attrNameLst>
                                      </p:cBhvr>
                                      <p:tavLst>
                                        <p:tav tm="0">
                                          <p:val>
                                            <p:fltVal val="0"/>
                                          </p:val>
                                        </p:tav>
                                        <p:tav tm="100000">
                                          <p:val>
                                            <p:strVal val="#ppt_w"/>
                                          </p:val>
                                        </p:tav>
                                      </p:tavLst>
                                    </p:anim>
                                    <p:anim calcmode="lin" valueType="num">
                                      <p:cBhvr>
                                        <p:cTn id="24" dur="500" fill="hold"/>
                                        <p:tgtEl>
                                          <p:spTgt spid="31"/>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right)">
                                      <p:cBhvr>
                                        <p:cTn id="29" dur="5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right)">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right)">
                                      <p:cBhvr>
                                        <p:cTn id="39" dur="500"/>
                                        <p:tgtEl>
                                          <p:spTgt spid="4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up)">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right)">
                                      <p:cBhvr>
                                        <p:cTn id="53" dur="500"/>
                                        <p:tgtEl>
                                          <p:spTgt spid="5"/>
                                        </p:tgtEl>
                                      </p:cBhvr>
                                    </p:animEffect>
                                  </p:childTnLst>
                                </p:cTn>
                              </p:par>
                            </p:childTnLst>
                          </p:cTn>
                        </p:par>
                      </p:childTnLst>
                    </p:cTn>
                  </p:par>
                  <p:par>
                    <p:cTn id="54" fill="hold">
                      <p:stCondLst>
                        <p:cond delay="indefinite"/>
                      </p:stCondLst>
                      <p:childTnLst>
                        <p:par>
                          <p:cTn id="55" fill="hold">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p:cTn id="58" dur="500" fill="hold"/>
                                        <p:tgtEl>
                                          <p:spTgt spid="8"/>
                                        </p:tgtEl>
                                        <p:attrNameLst>
                                          <p:attrName>ppt_w</p:attrName>
                                        </p:attrNameLst>
                                      </p:cBhvr>
                                      <p:tavLst>
                                        <p:tav tm="0">
                                          <p:val>
                                            <p:fltVal val="0"/>
                                          </p:val>
                                        </p:tav>
                                        <p:tav tm="100000">
                                          <p:val>
                                            <p:strVal val="#ppt_w"/>
                                          </p:val>
                                        </p:tav>
                                      </p:tavLst>
                                    </p:anim>
                                    <p:anim calcmode="lin" valueType="num">
                                      <p:cBhvr>
                                        <p:cTn id="59"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499"/>
                                          </p:stCondLst>
                                        </p:cTn>
                                        <p:tgtEl>
                                          <p:spTgt spid="1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499"/>
                                          </p:stCondLst>
                                        </p:cTn>
                                        <p:tgtEl>
                                          <p:spTgt spid="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wipe(up)">
                                      <p:cBhvr>
                                        <p:cTn id="7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8" grpId="0" autoUpdateAnimBg="0"/>
      <p:bldP spid="30" grpId="0" animBg="1"/>
      <p:bldP spid="31" grpId="0" autoUpdateAnimBg="0"/>
      <p:bldP spid="32" grpId="0" autoUpdateAnimBg="0"/>
      <p:bldP spid="36" grpId="0" autoUpdateAnimBg="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Proceso general de motivación</a:t>
            </a:r>
            <a:endParaRPr lang="es-ES" dirty="0"/>
          </a:p>
        </p:txBody>
      </p:sp>
      <p:sp>
        <p:nvSpPr>
          <p:cNvPr id="4" name="Rectangle 3"/>
          <p:cNvSpPr>
            <a:spLocks noChangeArrowheads="1"/>
          </p:cNvSpPr>
          <p:nvPr/>
        </p:nvSpPr>
        <p:spPr bwMode="auto">
          <a:xfrm>
            <a:off x="247650" y="3160713"/>
            <a:ext cx="1809750" cy="839787"/>
          </a:xfrm>
          <a:prstGeom prst="rect">
            <a:avLst/>
          </a:prstGeom>
          <a:solidFill>
            <a:schemeClr val="accent5">
              <a:lumMod val="40000"/>
              <a:lumOff val="60000"/>
            </a:schemeClr>
          </a:solidFill>
          <a:ln w="12700" cap="sq">
            <a:solidFill>
              <a:schemeClr val="tx1"/>
            </a:solidFill>
            <a:miter lim="800000"/>
            <a:headEnd type="none" w="sm" len="sm"/>
            <a:tailEnd type="none" w="sm" len="sm"/>
          </a:ln>
          <a:effectLst/>
        </p:spPr>
        <p:txBody>
          <a:bodyPr wrap="none" anchor="ctr"/>
          <a:lstStyle/>
          <a:p>
            <a:pPr algn="ctr" eaLnBrk="0" hangingPunct="0"/>
            <a:r>
              <a:rPr lang="es-ES_tradnl" sz="2000" dirty="0">
                <a:latin typeface="Calibri" pitchFamily="34" charset="0"/>
              </a:rPr>
              <a:t>Necesidades</a:t>
            </a:r>
          </a:p>
          <a:p>
            <a:pPr algn="ctr" eaLnBrk="0" hangingPunct="0"/>
            <a:r>
              <a:rPr lang="es-ES_tradnl" sz="2000" dirty="0">
                <a:latin typeface="Calibri" pitchFamily="34" charset="0"/>
              </a:rPr>
              <a:t>Expectativas</a:t>
            </a:r>
          </a:p>
        </p:txBody>
      </p:sp>
      <p:grpSp>
        <p:nvGrpSpPr>
          <p:cNvPr id="5" name="Group 20"/>
          <p:cNvGrpSpPr>
            <a:grpSpLocks/>
          </p:cNvGrpSpPr>
          <p:nvPr/>
        </p:nvGrpSpPr>
        <p:grpSpPr bwMode="auto">
          <a:xfrm>
            <a:off x="2057400" y="3160713"/>
            <a:ext cx="2114550" cy="839787"/>
            <a:chOff x="1296" y="1991"/>
            <a:chExt cx="1332" cy="529"/>
          </a:xfrm>
          <a:solidFill>
            <a:schemeClr val="bg1">
              <a:lumMod val="95000"/>
            </a:schemeClr>
          </a:solidFill>
        </p:grpSpPr>
        <p:sp>
          <p:nvSpPr>
            <p:cNvPr id="6" name="Rectangle 6"/>
            <p:cNvSpPr>
              <a:spLocks noChangeArrowheads="1"/>
            </p:cNvSpPr>
            <p:nvPr/>
          </p:nvSpPr>
          <p:spPr bwMode="auto">
            <a:xfrm>
              <a:off x="1584" y="1991"/>
              <a:ext cx="1044" cy="529"/>
            </a:xfrm>
            <a:prstGeom prst="rect">
              <a:avLst/>
            </a:prstGeom>
            <a:solidFill>
              <a:schemeClr val="accent5">
                <a:lumMod val="40000"/>
                <a:lumOff val="60000"/>
              </a:schemeClr>
            </a:solidFill>
            <a:ln w="12700" cap="sq">
              <a:solidFill>
                <a:schemeClr val="tx1"/>
              </a:solidFill>
              <a:miter lim="800000"/>
              <a:headEnd type="none" w="sm" len="sm"/>
              <a:tailEnd type="none" w="sm" len="sm"/>
            </a:ln>
            <a:effectLst/>
          </p:spPr>
          <p:txBody>
            <a:bodyPr wrap="none" anchor="ctr"/>
            <a:lstStyle/>
            <a:p>
              <a:pPr algn="ctr" eaLnBrk="0" hangingPunct="0"/>
              <a:r>
                <a:rPr lang="es-ES_tradnl" sz="2000" dirty="0">
                  <a:latin typeface="Calibri" pitchFamily="34" charset="0"/>
                </a:rPr>
                <a:t>Desequilibrio</a:t>
              </a:r>
            </a:p>
            <a:p>
              <a:pPr algn="ctr" eaLnBrk="0" hangingPunct="0"/>
              <a:r>
                <a:rPr lang="es-ES_tradnl" sz="2000" dirty="0">
                  <a:latin typeface="Calibri" pitchFamily="34" charset="0"/>
                </a:rPr>
                <a:t>interno</a:t>
              </a:r>
            </a:p>
          </p:txBody>
        </p:sp>
        <p:sp>
          <p:nvSpPr>
            <p:cNvPr id="7" name="Line 9"/>
            <p:cNvSpPr>
              <a:spLocks noChangeShapeType="1"/>
            </p:cNvSpPr>
            <p:nvPr/>
          </p:nvSpPr>
          <p:spPr bwMode="auto">
            <a:xfrm>
              <a:off x="1296" y="2256"/>
              <a:ext cx="288" cy="0"/>
            </a:xfrm>
            <a:prstGeom prst="line">
              <a:avLst/>
            </a:prstGeom>
            <a:grpFill/>
            <a:ln w="57150" cap="sq">
              <a:solidFill>
                <a:schemeClr val="tx1"/>
              </a:solidFill>
              <a:round/>
              <a:headEnd/>
              <a:tailEnd type="triangle" w="med" len="med"/>
            </a:ln>
            <a:effectLst/>
          </p:spPr>
          <p:txBody>
            <a:bodyPr wrap="none" anchor="ctr"/>
            <a:lstStyle/>
            <a:p>
              <a:pPr algn="ctr"/>
              <a:endParaRPr lang="es-ES" sz="2000" dirty="0">
                <a:latin typeface="Calibri" pitchFamily="34" charset="0"/>
              </a:endParaRPr>
            </a:p>
          </p:txBody>
        </p:sp>
      </p:grpSp>
      <p:grpSp>
        <p:nvGrpSpPr>
          <p:cNvPr id="8" name="Group 22"/>
          <p:cNvGrpSpPr>
            <a:grpSpLocks/>
          </p:cNvGrpSpPr>
          <p:nvPr/>
        </p:nvGrpSpPr>
        <p:grpSpPr bwMode="auto">
          <a:xfrm>
            <a:off x="6153150" y="3160713"/>
            <a:ext cx="2190750" cy="839787"/>
            <a:chOff x="3876" y="1991"/>
            <a:chExt cx="1380" cy="529"/>
          </a:xfrm>
          <a:solidFill>
            <a:schemeClr val="bg1">
              <a:lumMod val="95000"/>
            </a:schemeClr>
          </a:solidFill>
        </p:grpSpPr>
        <p:sp>
          <p:nvSpPr>
            <p:cNvPr id="9" name="Rectangle 5"/>
            <p:cNvSpPr>
              <a:spLocks noChangeArrowheads="1"/>
            </p:cNvSpPr>
            <p:nvPr/>
          </p:nvSpPr>
          <p:spPr bwMode="auto">
            <a:xfrm>
              <a:off x="4296" y="1991"/>
              <a:ext cx="960" cy="529"/>
            </a:xfrm>
            <a:prstGeom prst="rect">
              <a:avLst/>
            </a:prstGeom>
            <a:solidFill>
              <a:schemeClr val="accent5">
                <a:lumMod val="40000"/>
                <a:lumOff val="60000"/>
              </a:schemeClr>
            </a:solidFill>
            <a:ln w="12700" cap="sq">
              <a:solidFill>
                <a:schemeClr val="tx1"/>
              </a:solidFill>
              <a:miter lim="800000"/>
              <a:headEnd type="none" w="sm" len="sm"/>
              <a:tailEnd type="none" w="sm" len="sm"/>
            </a:ln>
            <a:effectLst/>
          </p:spPr>
          <p:txBody>
            <a:bodyPr wrap="none" anchor="ctr"/>
            <a:lstStyle/>
            <a:p>
              <a:pPr algn="ctr" eaLnBrk="0" hangingPunct="0"/>
              <a:r>
                <a:rPr lang="es-ES_tradnl" sz="2000" dirty="0">
                  <a:latin typeface="Calibri" pitchFamily="34" charset="0"/>
                </a:rPr>
                <a:t>Resultados</a:t>
              </a:r>
            </a:p>
          </p:txBody>
        </p:sp>
        <p:sp>
          <p:nvSpPr>
            <p:cNvPr id="10" name="Line 10"/>
            <p:cNvSpPr>
              <a:spLocks noChangeShapeType="1"/>
            </p:cNvSpPr>
            <p:nvPr/>
          </p:nvSpPr>
          <p:spPr bwMode="auto">
            <a:xfrm>
              <a:off x="3876" y="2256"/>
              <a:ext cx="420" cy="0"/>
            </a:xfrm>
            <a:prstGeom prst="line">
              <a:avLst/>
            </a:prstGeom>
            <a:grpFill/>
            <a:ln w="57150" cap="sq">
              <a:solidFill>
                <a:schemeClr val="tx1"/>
              </a:solidFill>
              <a:round/>
              <a:headEnd/>
              <a:tailEnd type="triangle" w="med" len="med"/>
            </a:ln>
            <a:effectLst/>
          </p:spPr>
          <p:txBody>
            <a:bodyPr wrap="none" anchor="ctr"/>
            <a:lstStyle/>
            <a:p>
              <a:pPr algn="ctr"/>
              <a:endParaRPr lang="es-ES" sz="2000" dirty="0">
                <a:latin typeface="Calibri" pitchFamily="34" charset="0"/>
              </a:endParaRPr>
            </a:p>
          </p:txBody>
        </p:sp>
      </p:grpSp>
      <p:grpSp>
        <p:nvGrpSpPr>
          <p:cNvPr id="11" name="Group 21"/>
          <p:cNvGrpSpPr>
            <a:grpSpLocks/>
          </p:cNvGrpSpPr>
          <p:nvPr/>
        </p:nvGrpSpPr>
        <p:grpSpPr bwMode="auto">
          <a:xfrm>
            <a:off x="4267200" y="3160713"/>
            <a:ext cx="1885950" cy="839787"/>
            <a:chOff x="2688" y="1991"/>
            <a:chExt cx="1188" cy="529"/>
          </a:xfrm>
          <a:solidFill>
            <a:schemeClr val="bg1">
              <a:lumMod val="95000"/>
            </a:schemeClr>
          </a:solidFill>
        </p:grpSpPr>
        <p:sp>
          <p:nvSpPr>
            <p:cNvPr id="12" name="Rectangle 4"/>
            <p:cNvSpPr>
              <a:spLocks noChangeArrowheads="1"/>
            </p:cNvSpPr>
            <p:nvPr/>
          </p:nvSpPr>
          <p:spPr bwMode="auto">
            <a:xfrm>
              <a:off x="2976" y="1991"/>
              <a:ext cx="900" cy="529"/>
            </a:xfrm>
            <a:prstGeom prst="rect">
              <a:avLst/>
            </a:prstGeom>
            <a:solidFill>
              <a:schemeClr val="accent5">
                <a:lumMod val="40000"/>
                <a:lumOff val="60000"/>
              </a:schemeClr>
            </a:solidFill>
            <a:ln w="12700" cap="sq">
              <a:solidFill>
                <a:schemeClr val="tx1"/>
              </a:solidFill>
              <a:miter lim="800000"/>
              <a:headEnd type="none" w="sm" len="sm"/>
              <a:tailEnd type="none" w="sm" len="sm"/>
            </a:ln>
            <a:effectLst/>
          </p:spPr>
          <p:txBody>
            <a:bodyPr wrap="none" anchor="ctr"/>
            <a:lstStyle/>
            <a:p>
              <a:pPr algn="ctr" eaLnBrk="0" hangingPunct="0"/>
              <a:r>
                <a:rPr lang="es-ES_tradnl" sz="2000" dirty="0">
                  <a:latin typeface="Calibri" pitchFamily="34" charset="0"/>
                </a:rPr>
                <a:t>Conducta</a:t>
              </a:r>
            </a:p>
            <a:p>
              <a:pPr algn="ctr" eaLnBrk="0" hangingPunct="0"/>
              <a:r>
                <a:rPr lang="es-ES_tradnl" sz="2000" dirty="0">
                  <a:latin typeface="Calibri" pitchFamily="34" charset="0"/>
                </a:rPr>
                <a:t>dirigida</a:t>
              </a:r>
            </a:p>
          </p:txBody>
        </p:sp>
        <p:sp>
          <p:nvSpPr>
            <p:cNvPr id="13" name="Line 11"/>
            <p:cNvSpPr>
              <a:spLocks noChangeShapeType="1"/>
            </p:cNvSpPr>
            <p:nvPr/>
          </p:nvSpPr>
          <p:spPr bwMode="auto">
            <a:xfrm>
              <a:off x="2688" y="2256"/>
              <a:ext cx="288" cy="0"/>
            </a:xfrm>
            <a:prstGeom prst="line">
              <a:avLst/>
            </a:prstGeom>
            <a:grpFill/>
            <a:ln w="57150" cap="sq">
              <a:solidFill>
                <a:schemeClr val="tx1"/>
              </a:solidFill>
              <a:round/>
              <a:headEnd/>
              <a:tailEnd type="triangle" w="med" len="med"/>
            </a:ln>
            <a:effectLst/>
          </p:spPr>
          <p:txBody>
            <a:bodyPr wrap="none" anchor="ctr"/>
            <a:lstStyle/>
            <a:p>
              <a:pPr algn="ctr"/>
              <a:endParaRPr lang="es-ES" sz="2000" dirty="0">
                <a:latin typeface="Calibri" pitchFamily="34" charset="0"/>
              </a:endParaRPr>
            </a:p>
          </p:txBody>
        </p:sp>
      </p:grpSp>
      <p:grpSp>
        <p:nvGrpSpPr>
          <p:cNvPr id="14" name="Group 23"/>
          <p:cNvGrpSpPr>
            <a:grpSpLocks/>
          </p:cNvGrpSpPr>
          <p:nvPr/>
        </p:nvGrpSpPr>
        <p:grpSpPr bwMode="auto">
          <a:xfrm>
            <a:off x="6153150" y="1295400"/>
            <a:ext cx="2667000" cy="1865313"/>
            <a:chOff x="3876" y="816"/>
            <a:chExt cx="1680" cy="1175"/>
          </a:xfrm>
          <a:solidFill>
            <a:srgbClr val="FFE1FF"/>
          </a:solidFill>
        </p:grpSpPr>
        <p:sp>
          <p:nvSpPr>
            <p:cNvPr id="15" name="Oval 7"/>
            <p:cNvSpPr>
              <a:spLocks noChangeArrowheads="1"/>
            </p:cNvSpPr>
            <p:nvPr/>
          </p:nvSpPr>
          <p:spPr bwMode="auto">
            <a:xfrm>
              <a:off x="3876" y="816"/>
              <a:ext cx="1680" cy="576"/>
            </a:xfrm>
            <a:prstGeom prst="ellipse">
              <a:avLst/>
            </a:prstGeom>
            <a:solidFill>
              <a:schemeClr val="accent3">
                <a:lumMod val="40000"/>
                <a:lumOff val="60000"/>
              </a:schemeClr>
            </a:solidFill>
            <a:ln w="12700" cap="sq">
              <a:solidFill>
                <a:schemeClr val="tx1"/>
              </a:solidFill>
              <a:round/>
              <a:headEnd/>
              <a:tailEnd/>
            </a:ln>
            <a:effectLst/>
          </p:spPr>
          <p:txBody>
            <a:bodyPr wrap="none" anchor="ctr"/>
            <a:lstStyle/>
            <a:p>
              <a:pPr algn="ctr" eaLnBrk="0" hangingPunct="0"/>
              <a:r>
                <a:rPr lang="es-ES" sz="2000" b="1" dirty="0">
                  <a:latin typeface="Calibri" pitchFamily="34" charset="0"/>
                </a:rPr>
                <a:t>Satisfacción</a:t>
              </a:r>
            </a:p>
          </p:txBody>
        </p:sp>
        <p:sp>
          <p:nvSpPr>
            <p:cNvPr id="16" name="Line 12"/>
            <p:cNvSpPr>
              <a:spLocks noChangeShapeType="1"/>
            </p:cNvSpPr>
            <p:nvPr/>
          </p:nvSpPr>
          <p:spPr bwMode="auto">
            <a:xfrm flipV="1">
              <a:off x="4752" y="1392"/>
              <a:ext cx="0" cy="599"/>
            </a:xfrm>
            <a:prstGeom prst="line">
              <a:avLst/>
            </a:prstGeom>
            <a:grpFill/>
            <a:ln w="57150" cap="sq">
              <a:solidFill>
                <a:schemeClr val="tx1"/>
              </a:solidFill>
              <a:round/>
              <a:headEnd/>
              <a:tailEnd type="triangle" w="med" len="med"/>
            </a:ln>
            <a:effectLst/>
          </p:spPr>
          <p:txBody>
            <a:bodyPr wrap="none" anchor="ctr"/>
            <a:lstStyle/>
            <a:p>
              <a:pPr algn="ctr"/>
              <a:endParaRPr lang="es-ES" sz="2000" dirty="0">
                <a:latin typeface="Calibri" pitchFamily="34" charset="0"/>
              </a:endParaRPr>
            </a:p>
          </p:txBody>
        </p:sp>
      </p:grpSp>
      <p:grpSp>
        <p:nvGrpSpPr>
          <p:cNvPr id="17" name="Group 24"/>
          <p:cNvGrpSpPr>
            <a:grpSpLocks/>
          </p:cNvGrpSpPr>
          <p:nvPr/>
        </p:nvGrpSpPr>
        <p:grpSpPr bwMode="auto">
          <a:xfrm>
            <a:off x="6057900" y="4000500"/>
            <a:ext cx="2667000" cy="1906588"/>
            <a:chOff x="3816" y="2520"/>
            <a:chExt cx="1680" cy="1201"/>
          </a:xfrm>
          <a:solidFill>
            <a:srgbClr val="FFE1FF"/>
          </a:solidFill>
        </p:grpSpPr>
        <p:sp>
          <p:nvSpPr>
            <p:cNvPr id="18" name="Oval 8"/>
            <p:cNvSpPr>
              <a:spLocks noChangeArrowheads="1"/>
            </p:cNvSpPr>
            <p:nvPr/>
          </p:nvSpPr>
          <p:spPr bwMode="auto">
            <a:xfrm>
              <a:off x="3816" y="3145"/>
              <a:ext cx="1680" cy="576"/>
            </a:xfrm>
            <a:prstGeom prst="ellipse">
              <a:avLst/>
            </a:prstGeom>
            <a:solidFill>
              <a:schemeClr val="accent3">
                <a:lumMod val="40000"/>
                <a:lumOff val="60000"/>
              </a:schemeClr>
            </a:solidFill>
            <a:ln w="12700" cap="sq">
              <a:solidFill>
                <a:schemeClr val="tx1"/>
              </a:solidFill>
              <a:round/>
              <a:headEnd/>
              <a:tailEnd/>
            </a:ln>
            <a:effectLst/>
          </p:spPr>
          <p:txBody>
            <a:bodyPr wrap="none" anchor="ctr"/>
            <a:lstStyle/>
            <a:p>
              <a:pPr algn="ctr" eaLnBrk="0" hangingPunct="0"/>
              <a:r>
                <a:rPr lang="es-ES" sz="2000" b="1" dirty="0">
                  <a:latin typeface="Calibri" pitchFamily="34" charset="0"/>
                </a:rPr>
                <a:t>Insatisfacción</a:t>
              </a:r>
            </a:p>
            <a:p>
              <a:pPr algn="ctr" eaLnBrk="0" hangingPunct="0"/>
              <a:r>
                <a:rPr lang="es-ES" sz="2000" b="1" dirty="0">
                  <a:latin typeface="Calibri" pitchFamily="34" charset="0"/>
                </a:rPr>
                <a:t>Frustración</a:t>
              </a:r>
            </a:p>
          </p:txBody>
        </p:sp>
        <p:sp>
          <p:nvSpPr>
            <p:cNvPr id="19" name="Line 13"/>
            <p:cNvSpPr>
              <a:spLocks noChangeShapeType="1"/>
            </p:cNvSpPr>
            <p:nvPr/>
          </p:nvSpPr>
          <p:spPr bwMode="auto">
            <a:xfrm>
              <a:off x="4752" y="2520"/>
              <a:ext cx="0" cy="625"/>
            </a:xfrm>
            <a:prstGeom prst="line">
              <a:avLst/>
            </a:prstGeom>
            <a:grpFill/>
            <a:ln w="57150" cap="sq">
              <a:solidFill>
                <a:schemeClr val="tx1"/>
              </a:solidFill>
              <a:round/>
              <a:headEnd/>
              <a:tailEnd type="triangle" w="med" len="med"/>
            </a:ln>
            <a:effectLst/>
          </p:spPr>
          <p:txBody>
            <a:bodyPr wrap="none" anchor="ctr"/>
            <a:lstStyle/>
            <a:p>
              <a:pPr algn="ctr"/>
              <a:endParaRPr lang="es-ES" sz="2000" dirty="0">
                <a:latin typeface="Calibri" pitchFamily="34" charset="0"/>
              </a:endParaRPr>
            </a:p>
          </p:txBody>
        </p:sp>
      </p:grpSp>
      <p:grpSp>
        <p:nvGrpSpPr>
          <p:cNvPr id="20" name="Group 25"/>
          <p:cNvGrpSpPr>
            <a:grpSpLocks/>
          </p:cNvGrpSpPr>
          <p:nvPr/>
        </p:nvGrpSpPr>
        <p:grpSpPr bwMode="auto">
          <a:xfrm>
            <a:off x="1447800" y="1096963"/>
            <a:ext cx="4705350" cy="2063750"/>
            <a:chOff x="912" y="691"/>
            <a:chExt cx="2964" cy="1300"/>
          </a:xfrm>
        </p:grpSpPr>
        <p:sp>
          <p:nvSpPr>
            <p:cNvPr id="21" name="Line 14"/>
            <p:cNvSpPr>
              <a:spLocks noChangeShapeType="1"/>
            </p:cNvSpPr>
            <p:nvPr/>
          </p:nvSpPr>
          <p:spPr bwMode="auto">
            <a:xfrm flipH="1">
              <a:off x="912" y="1104"/>
              <a:ext cx="2964" cy="0"/>
            </a:xfrm>
            <a:prstGeom prst="line">
              <a:avLst/>
            </a:prstGeom>
            <a:noFill/>
            <a:ln w="57150">
              <a:solidFill>
                <a:schemeClr val="tx1"/>
              </a:solidFill>
              <a:prstDash val="sysDot"/>
              <a:round/>
              <a:headEnd/>
              <a:tailEnd/>
            </a:ln>
            <a:effectLst/>
          </p:spPr>
          <p:txBody>
            <a:bodyPr wrap="none" anchor="ctr"/>
            <a:lstStyle/>
            <a:p>
              <a:endParaRPr lang="es-ES" dirty="0">
                <a:latin typeface="Calibri" pitchFamily="34" charset="0"/>
              </a:endParaRPr>
            </a:p>
          </p:txBody>
        </p:sp>
        <p:sp>
          <p:nvSpPr>
            <p:cNvPr id="22" name="Line 15"/>
            <p:cNvSpPr>
              <a:spLocks noChangeShapeType="1"/>
            </p:cNvSpPr>
            <p:nvPr/>
          </p:nvSpPr>
          <p:spPr bwMode="auto">
            <a:xfrm>
              <a:off x="912" y="1104"/>
              <a:ext cx="0" cy="887"/>
            </a:xfrm>
            <a:prstGeom prst="line">
              <a:avLst/>
            </a:prstGeom>
            <a:noFill/>
            <a:ln w="57150">
              <a:solidFill>
                <a:schemeClr val="tx1"/>
              </a:solidFill>
              <a:prstDash val="sysDot"/>
              <a:round/>
              <a:headEnd/>
              <a:tailEnd type="triangle" w="med" len="med"/>
            </a:ln>
            <a:effectLst/>
          </p:spPr>
          <p:txBody>
            <a:bodyPr wrap="none" anchor="ctr"/>
            <a:lstStyle/>
            <a:p>
              <a:endParaRPr lang="es-ES" dirty="0">
                <a:latin typeface="Calibri" pitchFamily="34" charset="0"/>
              </a:endParaRPr>
            </a:p>
          </p:txBody>
        </p:sp>
        <p:sp>
          <p:nvSpPr>
            <p:cNvPr id="23" name="Text Box 18"/>
            <p:cNvSpPr txBox="1">
              <a:spLocks noChangeArrowheads="1"/>
            </p:cNvSpPr>
            <p:nvPr/>
          </p:nvSpPr>
          <p:spPr bwMode="auto">
            <a:xfrm>
              <a:off x="1584" y="691"/>
              <a:ext cx="1613" cy="252"/>
            </a:xfrm>
            <a:prstGeom prst="rect">
              <a:avLst/>
            </a:prstGeom>
            <a:noFill/>
            <a:ln w="12700" cap="sq">
              <a:noFill/>
              <a:miter lim="800000"/>
              <a:headEnd/>
              <a:tailEnd/>
            </a:ln>
            <a:effectLst/>
          </p:spPr>
          <p:txBody>
            <a:bodyPr wrap="none">
              <a:spAutoFit/>
            </a:bodyPr>
            <a:lstStyle/>
            <a:p>
              <a:pPr eaLnBrk="0" hangingPunct="0"/>
              <a:r>
                <a:rPr lang="es-ES" sz="2000" b="1" dirty="0">
                  <a:solidFill>
                    <a:srgbClr val="0000CC"/>
                  </a:solidFill>
                  <a:latin typeface="Calibri" pitchFamily="34" charset="0"/>
                </a:rPr>
                <a:t>REFUERZO CONDUCTA</a:t>
              </a:r>
            </a:p>
          </p:txBody>
        </p:sp>
      </p:grpSp>
      <p:grpSp>
        <p:nvGrpSpPr>
          <p:cNvPr id="24" name="Group 26"/>
          <p:cNvGrpSpPr>
            <a:grpSpLocks/>
          </p:cNvGrpSpPr>
          <p:nvPr/>
        </p:nvGrpSpPr>
        <p:grpSpPr bwMode="auto">
          <a:xfrm>
            <a:off x="1447800" y="4000502"/>
            <a:ext cx="4610100" cy="2108201"/>
            <a:chOff x="912" y="2520"/>
            <a:chExt cx="2904" cy="1328"/>
          </a:xfrm>
        </p:grpSpPr>
        <p:sp>
          <p:nvSpPr>
            <p:cNvPr id="25" name="Line 16"/>
            <p:cNvSpPr>
              <a:spLocks noChangeShapeType="1"/>
            </p:cNvSpPr>
            <p:nvPr/>
          </p:nvSpPr>
          <p:spPr bwMode="auto">
            <a:xfrm flipH="1">
              <a:off x="912" y="3456"/>
              <a:ext cx="2904" cy="0"/>
            </a:xfrm>
            <a:prstGeom prst="line">
              <a:avLst/>
            </a:prstGeom>
            <a:noFill/>
            <a:ln w="57150">
              <a:solidFill>
                <a:schemeClr val="tx1"/>
              </a:solidFill>
              <a:prstDash val="sysDot"/>
              <a:round/>
              <a:headEnd/>
              <a:tailEnd/>
            </a:ln>
            <a:effectLst/>
          </p:spPr>
          <p:txBody>
            <a:bodyPr wrap="none" anchor="ctr"/>
            <a:lstStyle/>
            <a:p>
              <a:endParaRPr lang="es-ES" dirty="0">
                <a:latin typeface="Calibri" pitchFamily="34" charset="0"/>
              </a:endParaRPr>
            </a:p>
          </p:txBody>
        </p:sp>
        <p:sp>
          <p:nvSpPr>
            <p:cNvPr id="26" name="Line 17"/>
            <p:cNvSpPr>
              <a:spLocks noChangeShapeType="1"/>
            </p:cNvSpPr>
            <p:nvPr/>
          </p:nvSpPr>
          <p:spPr bwMode="auto">
            <a:xfrm flipV="1">
              <a:off x="912" y="2520"/>
              <a:ext cx="0" cy="936"/>
            </a:xfrm>
            <a:prstGeom prst="line">
              <a:avLst/>
            </a:prstGeom>
            <a:noFill/>
            <a:ln w="57150">
              <a:solidFill>
                <a:schemeClr val="tx1"/>
              </a:solidFill>
              <a:prstDash val="sysDot"/>
              <a:round/>
              <a:headEnd/>
              <a:tailEnd type="triangle" w="med" len="med"/>
            </a:ln>
            <a:effectLst/>
          </p:spPr>
          <p:txBody>
            <a:bodyPr wrap="none" anchor="ctr"/>
            <a:lstStyle/>
            <a:p>
              <a:endParaRPr lang="es-ES" dirty="0">
                <a:latin typeface="Calibri" pitchFamily="34" charset="0"/>
              </a:endParaRPr>
            </a:p>
          </p:txBody>
        </p:sp>
        <p:sp>
          <p:nvSpPr>
            <p:cNvPr id="27" name="Text Box 19"/>
            <p:cNvSpPr txBox="1">
              <a:spLocks noChangeArrowheads="1"/>
            </p:cNvSpPr>
            <p:nvPr/>
          </p:nvSpPr>
          <p:spPr bwMode="auto">
            <a:xfrm>
              <a:off x="1429" y="3596"/>
              <a:ext cx="1950" cy="252"/>
            </a:xfrm>
            <a:prstGeom prst="rect">
              <a:avLst/>
            </a:prstGeom>
            <a:noFill/>
            <a:ln w="12700" cap="sq">
              <a:noFill/>
              <a:miter lim="800000"/>
              <a:headEnd/>
              <a:tailEnd/>
            </a:ln>
            <a:effectLst/>
          </p:spPr>
          <p:txBody>
            <a:bodyPr wrap="none">
              <a:spAutoFit/>
            </a:bodyPr>
            <a:lstStyle/>
            <a:p>
              <a:pPr eaLnBrk="0" hangingPunct="0"/>
              <a:r>
                <a:rPr lang="es-ES" sz="2000" b="1" dirty="0">
                  <a:solidFill>
                    <a:srgbClr val="0000CC"/>
                  </a:solidFill>
                  <a:latin typeface="Calibri" pitchFamily="34" charset="0"/>
                </a:rPr>
                <a:t>MODIFICACION CONDUCTA</a:t>
              </a:r>
            </a:p>
          </p:txBody>
        </p:sp>
      </p:grpSp>
      <p:sp>
        <p:nvSpPr>
          <p:cNvPr id="28" name="2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9" name="28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p:cTn id="39" dur="500" fill="hold"/>
                                        <p:tgtEl>
                                          <p:spTgt spid="24"/>
                                        </p:tgtEl>
                                        <p:attrNameLst>
                                          <p:attrName>ppt_w</p:attrName>
                                        </p:attrNameLst>
                                      </p:cBhvr>
                                      <p:tavLst>
                                        <p:tav tm="0">
                                          <p:val>
                                            <p:fltVal val="0"/>
                                          </p:val>
                                        </p:tav>
                                        <p:tav tm="100000">
                                          <p:val>
                                            <p:strVal val="#ppt_w"/>
                                          </p:val>
                                        </p:tav>
                                      </p:tavLst>
                                    </p:anim>
                                    <p:anim calcmode="lin" valueType="num">
                                      <p:cBhvr>
                                        <p:cTn id="40" dur="500" fill="hold"/>
                                        <p:tgtEl>
                                          <p:spTgt spid="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Expectativas y Atribuciones</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Modelos de Motivación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Modelos de Motivación</a:t>
            </a:r>
            <a:endParaRPr lang="es-ES" dirty="0"/>
          </a:p>
        </p:txBody>
      </p:sp>
      <p:grpSp>
        <p:nvGrpSpPr>
          <p:cNvPr id="15" name="14 Grupo"/>
          <p:cNvGrpSpPr/>
          <p:nvPr/>
        </p:nvGrpSpPr>
        <p:grpSpPr>
          <a:xfrm>
            <a:off x="428596" y="839785"/>
            <a:ext cx="7786742" cy="1557519"/>
            <a:chOff x="428596" y="839785"/>
            <a:chExt cx="7786742" cy="1557519"/>
          </a:xfrm>
        </p:grpSpPr>
        <p:sp>
          <p:nvSpPr>
            <p:cNvPr id="4" name="Text Box 7"/>
            <p:cNvSpPr txBox="1">
              <a:spLocks noChangeArrowheads="1"/>
            </p:cNvSpPr>
            <p:nvPr/>
          </p:nvSpPr>
          <p:spPr bwMode="auto">
            <a:xfrm>
              <a:off x="428596" y="839785"/>
              <a:ext cx="3714776" cy="1200329"/>
            </a:xfrm>
            <a:prstGeom prst="rect">
              <a:avLst/>
            </a:prstGeom>
            <a:noFill/>
            <a:ln w="9525">
              <a:noFill/>
              <a:miter lim="800000"/>
              <a:headEnd/>
              <a:tailEnd/>
            </a:ln>
            <a:effectLst/>
          </p:spPr>
          <p:txBody>
            <a:bodyPr wrap="square">
              <a:spAutoFit/>
            </a:bodyPr>
            <a:lstStyle/>
            <a:p>
              <a:pPr algn="ctr"/>
              <a:r>
                <a:rPr lang="es-ES" sz="3600" b="1" dirty="0">
                  <a:solidFill>
                    <a:srgbClr val="0000CC"/>
                  </a:solidFill>
                  <a:latin typeface="Calibri" pitchFamily="34" charset="0"/>
                </a:rPr>
                <a:t>Modelos de CONTENIDO</a:t>
              </a:r>
            </a:p>
          </p:txBody>
        </p:sp>
        <p:sp>
          <p:nvSpPr>
            <p:cNvPr id="5" name="Text Box 8"/>
            <p:cNvSpPr txBox="1">
              <a:spLocks noChangeArrowheads="1"/>
            </p:cNvSpPr>
            <p:nvPr/>
          </p:nvSpPr>
          <p:spPr bwMode="auto">
            <a:xfrm>
              <a:off x="5357818" y="1196975"/>
              <a:ext cx="2857520" cy="1200329"/>
            </a:xfrm>
            <a:prstGeom prst="rect">
              <a:avLst/>
            </a:prstGeom>
            <a:noFill/>
            <a:ln w="9525">
              <a:noFill/>
              <a:miter lim="800000"/>
              <a:headEnd/>
              <a:tailEnd/>
            </a:ln>
            <a:effectLst/>
          </p:spPr>
          <p:txBody>
            <a:bodyPr wrap="square">
              <a:spAutoFit/>
            </a:bodyPr>
            <a:lstStyle/>
            <a:p>
              <a:pPr algn="ctr"/>
              <a:r>
                <a:rPr lang="es-ES" sz="3600" b="1" dirty="0">
                  <a:solidFill>
                    <a:srgbClr val="0000CC"/>
                  </a:solidFill>
                  <a:latin typeface="Calibri" pitchFamily="34" charset="0"/>
                </a:rPr>
                <a:t>Modelos de PROCESO</a:t>
              </a:r>
            </a:p>
          </p:txBody>
        </p:sp>
      </p:grpSp>
      <p:grpSp>
        <p:nvGrpSpPr>
          <p:cNvPr id="16" name="15 Grupo"/>
          <p:cNvGrpSpPr/>
          <p:nvPr/>
        </p:nvGrpSpPr>
        <p:grpSpPr>
          <a:xfrm>
            <a:off x="589746" y="2214554"/>
            <a:ext cx="7893072" cy="3857652"/>
            <a:chOff x="589746" y="2214554"/>
            <a:chExt cx="7893072" cy="3857652"/>
          </a:xfrm>
        </p:grpSpPr>
        <p:grpSp>
          <p:nvGrpSpPr>
            <p:cNvPr id="6" name="Group 16"/>
            <p:cNvGrpSpPr>
              <a:grpSpLocks/>
            </p:cNvGrpSpPr>
            <p:nvPr/>
          </p:nvGrpSpPr>
          <p:grpSpPr bwMode="auto">
            <a:xfrm>
              <a:off x="589746" y="2214554"/>
              <a:ext cx="3357583" cy="2785524"/>
              <a:chOff x="3039" y="891"/>
              <a:chExt cx="2160" cy="2139"/>
            </a:xfrm>
          </p:grpSpPr>
          <p:sp>
            <p:nvSpPr>
              <p:cNvPr id="8" name="Rectangle 9"/>
              <p:cNvSpPr>
                <a:spLocks noChangeArrowheads="1"/>
              </p:cNvSpPr>
              <p:nvPr/>
            </p:nvSpPr>
            <p:spPr bwMode="auto">
              <a:xfrm>
                <a:off x="3039" y="891"/>
                <a:ext cx="2160" cy="2139"/>
              </a:xfrm>
              <a:prstGeom prst="rect">
                <a:avLst/>
              </a:prstGeom>
              <a:solidFill>
                <a:schemeClr val="accent6">
                  <a:lumMod val="20000"/>
                  <a:lumOff val="80000"/>
                </a:schemeClr>
              </a:solidFill>
              <a:ln w="19050">
                <a:solidFill>
                  <a:schemeClr val="tx1"/>
                </a:solidFill>
                <a:miter lim="800000"/>
                <a:headEnd/>
                <a:tailEnd/>
              </a:ln>
              <a:effectLst/>
            </p:spPr>
            <p:txBody>
              <a:bodyPr wrap="none" anchor="ctr"/>
              <a:lstStyle/>
              <a:p>
                <a:endParaRPr lang="es-ES" sz="3600" b="1" dirty="0">
                  <a:latin typeface="Calibri" pitchFamily="34" charset="0"/>
                </a:endParaRPr>
              </a:p>
            </p:txBody>
          </p:sp>
          <p:sp>
            <p:nvSpPr>
              <p:cNvPr id="7" name="Text Box 5"/>
              <p:cNvSpPr txBox="1">
                <a:spLocks noChangeArrowheads="1"/>
              </p:cNvSpPr>
              <p:nvPr/>
            </p:nvSpPr>
            <p:spPr bwMode="auto">
              <a:xfrm>
                <a:off x="3368" y="1275"/>
                <a:ext cx="1502" cy="1347"/>
              </a:xfrm>
              <a:prstGeom prst="rect">
                <a:avLst/>
              </a:prstGeom>
              <a:noFill/>
              <a:ln w="9525">
                <a:noFill/>
                <a:miter lim="800000"/>
                <a:headEnd/>
                <a:tailEnd/>
              </a:ln>
              <a:effectLst/>
            </p:spPr>
            <p:txBody>
              <a:bodyPr wrap="none">
                <a:spAutoFit/>
              </a:bodyPr>
              <a:lstStyle/>
              <a:p>
                <a:pPr algn="l">
                  <a:buFont typeface="Wingdings" pitchFamily="2" charset="2"/>
                  <a:buChar char="Ø"/>
                </a:pPr>
                <a:r>
                  <a:rPr lang="es-ES" sz="3600" b="1" dirty="0">
                    <a:latin typeface="Calibri" pitchFamily="34" charset="0"/>
                  </a:rPr>
                  <a:t> </a:t>
                </a:r>
                <a:r>
                  <a:rPr lang="es-ES" sz="3600" b="1" dirty="0" err="1">
                    <a:latin typeface="Calibri" pitchFamily="34" charset="0"/>
                  </a:rPr>
                  <a:t>Maslow</a:t>
                </a:r>
                <a:endParaRPr lang="es-ES" sz="3600" b="1" dirty="0">
                  <a:latin typeface="Calibri" pitchFamily="34" charset="0"/>
                </a:endParaRPr>
              </a:p>
              <a:p>
                <a:pPr algn="l">
                  <a:buFont typeface="Wingdings" pitchFamily="2" charset="2"/>
                  <a:buChar char="Ø"/>
                </a:pPr>
                <a:endParaRPr lang="es-ES" sz="3600" b="1" dirty="0">
                  <a:latin typeface="Calibri" pitchFamily="34" charset="0"/>
                </a:endParaRPr>
              </a:p>
              <a:p>
                <a:pPr algn="l">
                  <a:buFont typeface="Wingdings" pitchFamily="2" charset="2"/>
                  <a:buChar char="Ø"/>
                </a:pPr>
                <a:r>
                  <a:rPr lang="es-ES" sz="3600" b="1" dirty="0">
                    <a:latin typeface="Calibri" pitchFamily="34" charset="0"/>
                  </a:rPr>
                  <a:t> </a:t>
                </a:r>
                <a:r>
                  <a:rPr lang="es-ES" sz="3600" b="1" dirty="0" err="1" smtClean="0">
                    <a:latin typeface="Calibri" pitchFamily="34" charset="0"/>
                  </a:rPr>
                  <a:t>Herzberg</a:t>
                </a:r>
                <a:endParaRPr lang="es-ES" sz="3600" b="1" dirty="0">
                  <a:latin typeface="Calibri" pitchFamily="34" charset="0"/>
                </a:endParaRPr>
              </a:p>
            </p:txBody>
          </p:sp>
        </p:grpSp>
        <p:sp>
          <p:nvSpPr>
            <p:cNvPr id="11" name="Rectangle 14"/>
            <p:cNvSpPr>
              <a:spLocks noChangeArrowheads="1"/>
            </p:cNvSpPr>
            <p:nvPr/>
          </p:nvSpPr>
          <p:spPr bwMode="auto">
            <a:xfrm>
              <a:off x="5125232" y="2571744"/>
              <a:ext cx="3357586" cy="3500462"/>
            </a:xfrm>
            <a:prstGeom prst="rect">
              <a:avLst/>
            </a:prstGeom>
            <a:solidFill>
              <a:schemeClr val="accent3">
                <a:lumMod val="20000"/>
                <a:lumOff val="80000"/>
              </a:schemeClr>
            </a:solidFill>
            <a:ln w="19050">
              <a:solidFill>
                <a:schemeClr val="tx1"/>
              </a:solidFill>
              <a:miter lim="800000"/>
              <a:headEnd/>
              <a:tailEnd/>
            </a:ln>
            <a:effectLst/>
          </p:spPr>
          <p:txBody>
            <a:bodyPr wrap="none" anchor="ctr"/>
            <a:lstStyle/>
            <a:p>
              <a:endParaRPr lang="es-ES" sz="3600" dirty="0">
                <a:latin typeface="Calibri" pitchFamily="34" charset="0"/>
              </a:endParaRPr>
            </a:p>
          </p:txBody>
        </p:sp>
        <p:sp>
          <p:nvSpPr>
            <p:cNvPr id="10" name="Text Box 6"/>
            <p:cNvSpPr txBox="1">
              <a:spLocks noChangeArrowheads="1"/>
            </p:cNvSpPr>
            <p:nvPr/>
          </p:nvSpPr>
          <p:spPr bwMode="auto">
            <a:xfrm>
              <a:off x="5520531" y="2857496"/>
              <a:ext cx="2566988" cy="2862263"/>
            </a:xfrm>
            <a:prstGeom prst="rect">
              <a:avLst/>
            </a:prstGeom>
            <a:noFill/>
            <a:ln w="9525">
              <a:noFill/>
              <a:miter lim="800000"/>
              <a:headEnd/>
              <a:tailEnd/>
            </a:ln>
            <a:effectLst/>
          </p:spPr>
          <p:txBody>
            <a:bodyPr wrap="none">
              <a:spAutoFit/>
            </a:bodyPr>
            <a:lstStyle/>
            <a:p>
              <a:pPr algn="l">
                <a:buFont typeface="Wingdings" pitchFamily="2" charset="2"/>
                <a:buChar char="Ø"/>
              </a:pPr>
              <a:r>
                <a:rPr lang="es-ES" sz="3600" b="1" dirty="0">
                  <a:latin typeface="Calibri" pitchFamily="34" charset="0"/>
                </a:rPr>
                <a:t> </a:t>
              </a:r>
              <a:r>
                <a:rPr lang="es-ES" sz="3600" b="1" dirty="0" err="1">
                  <a:latin typeface="Calibri" pitchFamily="34" charset="0"/>
                </a:rPr>
                <a:t>Vroom</a:t>
              </a:r>
              <a:endParaRPr lang="es-ES" sz="3600" b="1" dirty="0">
                <a:latin typeface="Calibri" pitchFamily="34" charset="0"/>
              </a:endParaRPr>
            </a:p>
            <a:p>
              <a:pPr algn="l">
                <a:buFont typeface="Wingdings" pitchFamily="2" charset="2"/>
                <a:buChar char="Ø"/>
              </a:pPr>
              <a:endParaRPr lang="es-ES" sz="3600" b="1" dirty="0">
                <a:latin typeface="Calibri" pitchFamily="34" charset="0"/>
              </a:endParaRPr>
            </a:p>
            <a:p>
              <a:pPr algn="l">
                <a:buFont typeface="Wingdings" pitchFamily="2" charset="2"/>
                <a:buChar char="Ø"/>
              </a:pPr>
              <a:r>
                <a:rPr lang="es-ES" sz="3600" b="1" dirty="0">
                  <a:latin typeface="Calibri" pitchFamily="34" charset="0"/>
                </a:rPr>
                <a:t> </a:t>
              </a:r>
              <a:r>
                <a:rPr lang="es-ES" sz="3600" b="1" dirty="0" err="1" smtClean="0">
                  <a:latin typeface="Calibri" pitchFamily="34" charset="0"/>
                </a:rPr>
                <a:t>McGregor</a:t>
              </a:r>
              <a:endParaRPr lang="es-ES" sz="3600" b="1" dirty="0" smtClean="0">
                <a:latin typeface="Calibri" pitchFamily="34" charset="0"/>
              </a:endParaRPr>
            </a:p>
            <a:p>
              <a:pPr algn="l">
                <a:buFont typeface="Wingdings" pitchFamily="2" charset="2"/>
                <a:buChar char="Ø"/>
              </a:pPr>
              <a:endParaRPr lang="es-ES" sz="3600" b="1" dirty="0" smtClean="0">
                <a:latin typeface="Calibri" pitchFamily="34" charset="0"/>
              </a:endParaRPr>
            </a:p>
            <a:p>
              <a:pPr algn="l">
                <a:buFont typeface="Wingdings" pitchFamily="2" charset="2"/>
                <a:buChar char="Ø"/>
              </a:pPr>
              <a:r>
                <a:rPr lang="es-ES" sz="3600" b="1" dirty="0" smtClean="0">
                  <a:latin typeface="Calibri" pitchFamily="34" charset="0"/>
                </a:rPr>
                <a:t> Adams</a:t>
              </a:r>
              <a:endParaRPr lang="es-ES" sz="3600" b="1" dirty="0">
                <a:latin typeface="Calibri" pitchFamily="34" charset="0"/>
              </a:endParaRP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heckerboard(across)">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de MASLOW (contenido) …</a:t>
            </a:r>
            <a:endParaRPr lang="es-ES" dirty="0"/>
          </a:p>
        </p:txBody>
      </p:sp>
      <p:grpSp>
        <p:nvGrpSpPr>
          <p:cNvPr id="10" name="9 Grupo"/>
          <p:cNvGrpSpPr/>
          <p:nvPr/>
        </p:nvGrpSpPr>
        <p:grpSpPr>
          <a:xfrm>
            <a:off x="1105478" y="1285860"/>
            <a:ext cx="7824240" cy="4857784"/>
            <a:chOff x="1105478" y="1285860"/>
            <a:chExt cx="7824240" cy="4857784"/>
          </a:xfrm>
        </p:grpSpPr>
        <p:sp>
          <p:nvSpPr>
            <p:cNvPr id="6" name="5 Rectángulo"/>
            <p:cNvSpPr/>
            <p:nvPr/>
          </p:nvSpPr>
          <p:spPr>
            <a:xfrm>
              <a:off x="1142976" y="1285860"/>
              <a:ext cx="7786742" cy="4857784"/>
            </a:xfrm>
            <a:prstGeom prst="rect">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 name="Text Box 19"/>
            <p:cNvSpPr txBox="1">
              <a:spLocks noChangeArrowheads="1"/>
            </p:cNvSpPr>
            <p:nvPr/>
          </p:nvSpPr>
          <p:spPr bwMode="auto">
            <a:xfrm>
              <a:off x="1105478" y="1500174"/>
              <a:ext cx="7790299" cy="4524315"/>
            </a:xfrm>
            <a:prstGeom prst="rect">
              <a:avLst/>
            </a:prstGeom>
            <a:noFill/>
            <a:ln w="9525">
              <a:noFill/>
              <a:miter lim="800000"/>
              <a:headEnd/>
              <a:tailEnd/>
            </a:ln>
            <a:effectLst/>
          </p:spPr>
          <p:txBody>
            <a:bodyPr wrap="square">
              <a:spAutoFit/>
            </a:bodyPr>
            <a:lstStyle/>
            <a:p>
              <a:pPr algn="ctr">
                <a:buFont typeface="Wingdings" pitchFamily="2" charset="2"/>
                <a:buChar char="§"/>
              </a:pPr>
              <a:r>
                <a:rPr lang="es-ES" sz="2400" dirty="0">
                  <a:latin typeface="Calibri" pitchFamily="34" charset="0"/>
                </a:rPr>
                <a:t> </a:t>
              </a:r>
              <a:r>
                <a:rPr lang="es-ES" sz="2400" dirty="0" smtClean="0">
                  <a:latin typeface="Calibri" pitchFamily="34" charset="0"/>
                </a:rPr>
                <a:t> Cinco </a:t>
              </a:r>
              <a:r>
                <a:rPr lang="es-ES" sz="2400" dirty="0">
                  <a:latin typeface="Calibri" pitchFamily="34" charset="0"/>
                </a:rPr>
                <a:t>necesidades básicas</a:t>
              </a:r>
            </a:p>
            <a:p>
              <a:pPr algn="ctr">
                <a:buFont typeface="Wingdings" pitchFamily="2" charset="2"/>
                <a:buChar char="§"/>
              </a:pPr>
              <a:endParaRPr lang="es-ES" sz="2400" dirty="0">
                <a:latin typeface="Calibri" pitchFamily="34" charset="0"/>
              </a:endParaRPr>
            </a:p>
            <a:p>
              <a:pPr algn="ctr">
                <a:buFont typeface="Wingdings" pitchFamily="2" charset="2"/>
                <a:buChar char="§"/>
              </a:pPr>
              <a:r>
                <a:rPr lang="es-ES" sz="2400" dirty="0">
                  <a:latin typeface="Calibri" pitchFamily="34" charset="0"/>
                </a:rPr>
                <a:t> </a:t>
              </a:r>
              <a:r>
                <a:rPr lang="es-ES" sz="2400" dirty="0" smtClean="0">
                  <a:latin typeface="Calibri" pitchFamily="34" charset="0"/>
                </a:rPr>
                <a:t> Universales</a:t>
              </a:r>
              <a:r>
                <a:rPr lang="es-ES" sz="2400" dirty="0">
                  <a:latin typeface="Calibri" pitchFamily="34" charset="0"/>
                </a:rPr>
                <a:t>: toda persona y en todo momento</a:t>
              </a:r>
            </a:p>
            <a:p>
              <a:pPr algn="ctr">
                <a:buFont typeface="Wingdings" pitchFamily="2" charset="2"/>
                <a:buChar char="§"/>
              </a:pPr>
              <a:endParaRPr lang="es-ES" sz="2400" dirty="0">
                <a:latin typeface="Calibri" pitchFamily="34" charset="0"/>
              </a:endParaRPr>
            </a:p>
            <a:p>
              <a:pPr algn="ctr">
                <a:buFont typeface="Wingdings" pitchFamily="2" charset="2"/>
                <a:buChar char="§"/>
              </a:pPr>
              <a:r>
                <a:rPr lang="es-ES" sz="2400" dirty="0">
                  <a:latin typeface="Calibri" pitchFamily="34" charset="0"/>
                </a:rPr>
                <a:t> </a:t>
              </a:r>
              <a:r>
                <a:rPr lang="es-ES" sz="2400" dirty="0" smtClean="0">
                  <a:latin typeface="Calibri" pitchFamily="34" charset="0"/>
                </a:rPr>
                <a:t> Se </a:t>
              </a:r>
              <a:r>
                <a:rPr lang="es-ES" sz="2400" dirty="0">
                  <a:latin typeface="Calibri" pitchFamily="34" charset="0"/>
                </a:rPr>
                <a:t>focalizan (determinan la conducta) en un determinado orden (piramidal)</a:t>
              </a:r>
            </a:p>
            <a:p>
              <a:pPr algn="ctr">
                <a:buFont typeface="Wingdings" pitchFamily="2" charset="2"/>
                <a:buChar char="§"/>
              </a:pPr>
              <a:endParaRPr lang="es-ES" sz="2400" dirty="0">
                <a:latin typeface="Calibri" pitchFamily="34" charset="0"/>
              </a:endParaRPr>
            </a:p>
            <a:p>
              <a:pPr algn="ctr">
                <a:buFont typeface="Wingdings" pitchFamily="2" charset="2"/>
                <a:buChar char="§"/>
              </a:pPr>
              <a:r>
                <a:rPr lang="es-ES" sz="2400" dirty="0">
                  <a:latin typeface="Calibri" pitchFamily="34" charset="0"/>
                </a:rPr>
                <a:t> </a:t>
              </a:r>
              <a:r>
                <a:rPr lang="es-ES" sz="2400" dirty="0" smtClean="0">
                  <a:latin typeface="Calibri" pitchFamily="34" charset="0"/>
                </a:rPr>
                <a:t> La </a:t>
              </a:r>
              <a:r>
                <a:rPr lang="es-ES" sz="2400" dirty="0">
                  <a:latin typeface="Calibri" pitchFamily="34" charset="0"/>
                </a:rPr>
                <a:t>pirámide de cada persona en un momento dado explica su comportamiento actual</a:t>
              </a:r>
            </a:p>
            <a:p>
              <a:pPr algn="ctr">
                <a:buFont typeface="Wingdings" pitchFamily="2" charset="2"/>
                <a:buChar char="§"/>
              </a:pPr>
              <a:endParaRPr lang="es-ES" sz="2400" dirty="0">
                <a:latin typeface="Calibri" pitchFamily="34" charset="0"/>
              </a:endParaRPr>
            </a:p>
            <a:p>
              <a:pPr algn="ctr">
                <a:buFont typeface="Wingdings" pitchFamily="2" charset="2"/>
                <a:buChar char="§"/>
              </a:pPr>
              <a:r>
                <a:rPr lang="es-ES" sz="2400" dirty="0">
                  <a:latin typeface="Calibri" pitchFamily="34" charset="0"/>
                </a:rPr>
                <a:t> </a:t>
              </a:r>
              <a:r>
                <a:rPr lang="es-ES" sz="2400" dirty="0" smtClean="0">
                  <a:latin typeface="Calibri" pitchFamily="34" charset="0"/>
                </a:rPr>
                <a:t> La </a:t>
              </a:r>
              <a:r>
                <a:rPr lang="es-ES" sz="2400" dirty="0">
                  <a:latin typeface="Calibri" pitchFamily="34" charset="0"/>
                </a:rPr>
                <a:t>pirámide de cada persona puede variar en función de ciertos acontecimientos</a:t>
              </a:r>
            </a:p>
          </p:txBody>
        </p:sp>
      </p:grpSp>
      <p:sp>
        <p:nvSpPr>
          <p:cNvPr id="5" name="4 CuadroTexto"/>
          <p:cNvSpPr txBox="1"/>
          <p:nvPr/>
        </p:nvSpPr>
        <p:spPr>
          <a:xfrm>
            <a:off x="214282" y="857232"/>
            <a:ext cx="696024" cy="5205912"/>
          </a:xfrm>
          <a:prstGeom prst="rect">
            <a:avLst/>
          </a:prstGeom>
          <a:noFill/>
        </p:spPr>
        <p:txBody>
          <a:bodyPr vert="wordArtVert" wrap="none" rtlCol="0" anchor="ctr">
            <a:spAutoFit/>
          </a:bodyPr>
          <a:lstStyle/>
          <a:p>
            <a:r>
              <a:rPr lang="es-ES" sz="2800" b="1" dirty="0" smtClean="0">
                <a:solidFill>
                  <a:schemeClr val="accent6">
                    <a:lumMod val="75000"/>
                  </a:schemeClr>
                </a:solidFill>
              </a:rPr>
              <a:t>Principios</a:t>
            </a:r>
          </a:p>
        </p:txBody>
      </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p:cNvGrpSpPr>
          <p:nvPr/>
        </p:nvGrpSpPr>
        <p:grpSpPr bwMode="auto">
          <a:xfrm>
            <a:off x="1981200" y="773113"/>
            <a:ext cx="6705600" cy="5638800"/>
            <a:chOff x="1248" y="487"/>
            <a:chExt cx="4224" cy="3552"/>
          </a:xfrm>
        </p:grpSpPr>
        <p:sp>
          <p:nvSpPr>
            <p:cNvPr id="363539" name="AutoShape 19"/>
            <p:cNvSpPr>
              <a:spLocks noChangeArrowheads="1"/>
            </p:cNvSpPr>
            <p:nvPr/>
          </p:nvSpPr>
          <p:spPr bwMode="auto">
            <a:xfrm>
              <a:off x="1248" y="487"/>
              <a:ext cx="4224" cy="3552"/>
            </a:xfrm>
            <a:prstGeom prst="triangle">
              <a:avLst>
                <a:gd name="adj" fmla="val 50000"/>
              </a:avLst>
            </a:prstGeom>
            <a:solidFill>
              <a:schemeClr val="accent6">
                <a:lumMod val="40000"/>
                <a:lumOff val="60000"/>
              </a:schemeClr>
            </a:solidFill>
            <a:ln w="12700" cap="sq">
              <a:solidFill>
                <a:schemeClr val="tx1"/>
              </a:solidFill>
              <a:miter lim="800000"/>
              <a:headEnd/>
              <a:tailEnd/>
            </a:ln>
            <a:effectLst/>
          </p:spPr>
          <p:txBody>
            <a:bodyPr wrap="none" anchor="ctr"/>
            <a:lstStyle/>
            <a:p>
              <a:endParaRPr lang="es-ES" dirty="0">
                <a:latin typeface="Calibri" pitchFamily="34" charset="0"/>
              </a:endParaRPr>
            </a:p>
          </p:txBody>
        </p:sp>
        <p:sp>
          <p:nvSpPr>
            <p:cNvPr id="363540" name="Line 20"/>
            <p:cNvSpPr>
              <a:spLocks noChangeShapeType="1"/>
            </p:cNvSpPr>
            <p:nvPr/>
          </p:nvSpPr>
          <p:spPr bwMode="auto">
            <a:xfrm>
              <a:off x="1680" y="3367"/>
              <a:ext cx="3408" cy="0"/>
            </a:xfrm>
            <a:prstGeom prst="line">
              <a:avLst/>
            </a:prstGeom>
            <a:noFill/>
            <a:ln w="38100" cap="sq">
              <a:solidFill>
                <a:schemeClr val="tx1"/>
              </a:solidFill>
              <a:round/>
              <a:headEnd/>
              <a:tailEnd/>
            </a:ln>
            <a:effectLst/>
          </p:spPr>
          <p:txBody>
            <a:bodyPr wrap="none" anchor="ctr"/>
            <a:lstStyle/>
            <a:p>
              <a:endParaRPr lang="es-ES" dirty="0">
                <a:latin typeface="Calibri" pitchFamily="34" charset="0"/>
              </a:endParaRPr>
            </a:p>
          </p:txBody>
        </p:sp>
        <p:sp>
          <p:nvSpPr>
            <p:cNvPr id="363541" name="Line 21"/>
            <p:cNvSpPr>
              <a:spLocks noChangeShapeType="1"/>
            </p:cNvSpPr>
            <p:nvPr/>
          </p:nvSpPr>
          <p:spPr bwMode="auto">
            <a:xfrm>
              <a:off x="2016" y="2743"/>
              <a:ext cx="2688" cy="0"/>
            </a:xfrm>
            <a:prstGeom prst="line">
              <a:avLst/>
            </a:prstGeom>
            <a:noFill/>
            <a:ln w="38100" cap="sq">
              <a:solidFill>
                <a:schemeClr val="tx1"/>
              </a:solidFill>
              <a:round/>
              <a:headEnd/>
              <a:tailEnd/>
            </a:ln>
            <a:effectLst/>
          </p:spPr>
          <p:txBody>
            <a:bodyPr wrap="none" anchor="ctr"/>
            <a:lstStyle/>
            <a:p>
              <a:endParaRPr lang="es-ES" dirty="0">
                <a:latin typeface="Calibri" pitchFamily="34" charset="0"/>
              </a:endParaRPr>
            </a:p>
          </p:txBody>
        </p:sp>
        <p:sp>
          <p:nvSpPr>
            <p:cNvPr id="363542" name="Line 22"/>
            <p:cNvSpPr>
              <a:spLocks noChangeShapeType="1"/>
            </p:cNvSpPr>
            <p:nvPr/>
          </p:nvSpPr>
          <p:spPr bwMode="auto">
            <a:xfrm>
              <a:off x="2400" y="2119"/>
              <a:ext cx="1920" cy="0"/>
            </a:xfrm>
            <a:prstGeom prst="line">
              <a:avLst/>
            </a:prstGeom>
            <a:noFill/>
            <a:ln w="38100" cap="sq">
              <a:solidFill>
                <a:schemeClr val="tx1"/>
              </a:solidFill>
              <a:round/>
              <a:headEnd/>
              <a:tailEnd/>
            </a:ln>
            <a:effectLst/>
          </p:spPr>
          <p:txBody>
            <a:bodyPr wrap="none" anchor="ctr"/>
            <a:lstStyle/>
            <a:p>
              <a:endParaRPr lang="es-ES" dirty="0">
                <a:latin typeface="Calibri" pitchFamily="34" charset="0"/>
              </a:endParaRPr>
            </a:p>
          </p:txBody>
        </p:sp>
        <p:sp>
          <p:nvSpPr>
            <p:cNvPr id="363543" name="Line 23"/>
            <p:cNvSpPr>
              <a:spLocks noChangeShapeType="1"/>
            </p:cNvSpPr>
            <p:nvPr/>
          </p:nvSpPr>
          <p:spPr bwMode="auto">
            <a:xfrm>
              <a:off x="2784" y="1495"/>
              <a:ext cx="1200" cy="0"/>
            </a:xfrm>
            <a:prstGeom prst="line">
              <a:avLst/>
            </a:prstGeom>
            <a:noFill/>
            <a:ln w="38100" cap="sq">
              <a:solidFill>
                <a:schemeClr val="tx1"/>
              </a:solidFill>
              <a:round/>
              <a:headEnd/>
              <a:tailEnd/>
            </a:ln>
            <a:effectLst/>
          </p:spPr>
          <p:txBody>
            <a:bodyPr wrap="none" anchor="ctr"/>
            <a:lstStyle/>
            <a:p>
              <a:endParaRPr lang="es-ES" dirty="0">
                <a:latin typeface="Calibri" pitchFamily="34" charset="0"/>
              </a:endParaRPr>
            </a:p>
          </p:txBody>
        </p:sp>
      </p:grpSp>
      <p:sp>
        <p:nvSpPr>
          <p:cNvPr id="363528" name="Text Box 8"/>
          <p:cNvSpPr txBox="1">
            <a:spLocks noChangeArrowheads="1"/>
          </p:cNvSpPr>
          <p:nvPr/>
        </p:nvSpPr>
        <p:spPr bwMode="auto">
          <a:xfrm>
            <a:off x="4710113" y="5573713"/>
            <a:ext cx="1263679" cy="461665"/>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BASICAS</a:t>
            </a:r>
          </a:p>
        </p:txBody>
      </p:sp>
      <p:sp>
        <p:nvSpPr>
          <p:cNvPr id="363529" name="Text Box 9"/>
          <p:cNvSpPr txBox="1">
            <a:spLocks noChangeArrowheads="1"/>
          </p:cNvSpPr>
          <p:nvPr/>
        </p:nvSpPr>
        <p:spPr bwMode="auto">
          <a:xfrm>
            <a:off x="5029200" y="1704975"/>
            <a:ext cx="543739" cy="461665"/>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AR</a:t>
            </a:r>
          </a:p>
        </p:txBody>
      </p:sp>
      <p:sp>
        <p:nvSpPr>
          <p:cNvPr id="363530" name="Text Box 10"/>
          <p:cNvSpPr txBox="1">
            <a:spLocks noChangeArrowheads="1"/>
          </p:cNvSpPr>
          <p:nvPr/>
        </p:nvSpPr>
        <p:spPr bwMode="auto">
          <a:xfrm>
            <a:off x="4622800" y="3668713"/>
            <a:ext cx="1175258" cy="461665"/>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AFECTO</a:t>
            </a:r>
          </a:p>
        </p:txBody>
      </p:sp>
      <p:sp>
        <p:nvSpPr>
          <p:cNvPr id="363531" name="Text Box 11"/>
          <p:cNvSpPr txBox="1">
            <a:spLocks noChangeArrowheads="1"/>
          </p:cNvSpPr>
          <p:nvPr/>
        </p:nvSpPr>
        <p:spPr bwMode="auto">
          <a:xfrm>
            <a:off x="4724400" y="2678113"/>
            <a:ext cx="1164486" cy="461665"/>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ESTIMA</a:t>
            </a:r>
          </a:p>
        </p:txBody>
      </p:sp>
      <p:sp>
        <p:nvSpPr>
          <p:cNvPr id="363532" name="Text Box 12"/>
          <p:cNvSpPr txBox="1">
            <a:spLocks noChangeArrowheads="1"/>
          </p:cNvSpPr>
          <p:nvPr/>
        </p:nvSpPr>
        <p:spPr bwMode="auto">
          <a:xfrm>
            <a:off x="4310063" y="4583113"/>
            <a:ext cx="1694182" cy="461665"/>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SEGURIDAD</a:t>
            </a:r>
          </a:p>
        </p:txBody>
      </p:sp>
      <p:sp>
        <p:nvSpPr>
          <p:cNvPr id="363533" name="AutoShape 13"/>
          <p:cNvSpPr>
            <a:spLocks noChangeArrowheads="1"/>
          </p:cNvSpPr>
          <p:nvPr/>
        </p:nvSpPr>
        <p:spPr bwMode="auto">
          <a:xfrm rot="-1780006">
            <a:off x="7145366" y="78582"/>
            <a:ext cx="533400" cy="6149405"/>
          </a:xfrm>
          <a:prstGeom prst="upArrow">
            <a:avLst>
              <a:gd name="adj1" fmla="val 50000"/>
              <a:gd name="adj2" fmla="val 290327"/>
            </a:avLst>
          </a:prstGeom>
          <a:gradFill rotWithShape="0">
            <a:gsLst>
              <a:gs pos="0">
                <a:srgbClr val="669900"/>
              </a:gs>
              <a:gs pos="50000">
                <a:srgbClr val="669900">
                  <a:gamma/>
                  <a:tint val="0"/>
                  <a:invGamma/>
                </a:srgbClr>
              </a:gs>
              <a:gs pos="100000">
                <a:srgbClr val="669900"/>
              </a:gs>
            </a:gsLst>
            <a:lin ang="5400000" scaled="1"/>
          </a:gradFill>
          <a:ln w="12700" cap="sq">
            <a:solidFill>
              <a:schemeClr val="tx1"/>
            </a:solidFill>
            <a:miter lim="800000"/>
            <a:headEnd/>
            <a:tailEnd/>
          </a:ln>
          <a:effectLst/>
        </p:spPr>
        <p:txBody>
          <a:bodyPr wrap="none" anchor="ctr"/>
          <a:lstStyle/>
          <a:p>
            <a:endParaRPr lang="es-ES" dirty="0">
              <a:latin typeface="Calibri" pitchFamily="34" charset="0"/>
            </a:endParaRPr>
          </a:p>
        </p:txBody>
      </p:sp>
      <p:sp>
        <p:nvSpPr>
          <p:cNvPr id="363534" name="AutoShape 14"/>
          <p:cNvSpPr>
            <a:spLocks noChangeArrowheads="1"/>
          </p:cNvSpPr>
          <p:nvPr/>
        </p:nvSpPr>
        <p:spPr bwMode="auto">
          <a:xfrm>
            <a:off x="142844" y="2678113"/>
            <a:ext cx="3362356" cy="1676400"/>
          </a:xfrm>
          <a:prstGeom prst="rightArrow">
            <a:avLst>
              <a:gd name="adj1" fmla="val 50000"/>
              <a:gd name="adj2" fmla="val 52273"/>
            </a:avLst>
          </a:prstGeom>
          <a:gradFill rotWithShape="0">
            <a:gsLst>
              <a:gs pos="0">
                <a:srgbClr val="FF9900"/>
              </a:gs>
              <a:gs pos="50000">
                <a:srgbClr val="FF9900">
                  <a:gamma/>
                  <a:tint val="0"/>
                  <a:invGamma/>
                </a:srgbClr>
              </a:gs>
              <a:gs pos="100000">
                <a:srgbClr val="FF9900"/>
              </a:gs>
            </a:gsLst>
            <a:lin ang="5400000" scaled="1"/>
          </a:gradFill>
          <a:ln w="12700" cap="sq">
            <a:solidFill>
              <a:schemeClr val="tx1"/>
            </a:solidFill>
            <a:miter lim="800000"/>
            <a:headEnd/>
            <a:tailEnd/>
          </a:ln>
          <a:effectLst/>
        </p:spPr>
        <p:txBody>
          <a:bodyPr wrap="none" anchor="ctr"/>
          <a:lstStyle/>
          <a:p>
            <a:pPr algn="ctr" eaLnBrk="0" hangingPunct="0"/>
            <a:r>
              <a:rPr lang="es-ES_tradnl" sz="2400" dirty="0" err="1">
                <a:latin typeface="Calibri" pitchFamily="34" charset="0"/>
              </a:rPr>
              <a:t>Nec</a:t>
            </a:r>
            <a:r>
              <a:rPr lang="es-ES_tradnl" sz="2400" dirty="0">
                <a:latin typeface="Calibri" pitchFamily="34" charset="0"/>
              </a:rPr>
              <a:t>. Predominante</a:t>
            </a:r>
          </a:p>
          <a:p>
            <a:pPr algn="ctr" eaLnBrk="0" hangingPunct="0"/>
            <a:r>
              <a:rPr lang="es-ES_tradnl" sz="2400" dirty="0">
                <a:latin typeface="Calibri" pitchFamily="34" charset="0"/>
              </a:rPr>
              <a:t>Motivación Actual</a:t>
            </a:r>
          </a:p>
        </p:txBody>
      </p:sp>
      <p:sp>
        <p:nvSpPr>
          <p:cNvPr id="363535" name="AutoShape 15"/>
          <p:cNvSpPr>
            <a:spLocks noChangeArrowheads="1"/>
          </p:cNvSpPr>
          <p:nvPr/>
        </p:nvSpPr>
        <p:spPr bwMode="auto">
          <a:xfrm rot="-3485892">
            <a:off x="2446232" y="1195522"/>
            <a:ext cx="2767183" cy="944562"/>
          </a:xfrm>
          <a:prstGeom prst="rightArrow">
            <a:avLst>
              <a:gd name="adj1" fmla="val 50000"/>
              <a:gd name="adj2" fmla="val 74832"/>
            </a:avLst>
          </a:prstGeom>
          <a:gradFill rotWithShape="0">
            <a:gsLst>
              <a:gs pos="0">
                <a:schemeClr val="accent1"/>
              </a:gs>
              <a:gs pos="50000">
                <a:schemeClr val="accent1">
                  <a:gamma/>
                  <a:tint val="0"/>
                  <a:invGamma/>
                </a:schemeClr>
              </a:gs>
              <a:gs pos="100000">
                <a:schemeClr val="accent1"/>
              </a:gs>
            </a:gsLst>
            <a:lin ang="5400000" scaled="1"/>
          </a:gradFill>
          <a:ln w="12700" cap="sq">
            <a:solidFill>
              <a:schemeClr val="tx1"/>
            </a:solidFill>
            <a:miter lim="800000"/>
            <a:headEnd/>
            <a:tailEnd/>
          </a:ln>
          <a:effectLst/>
        </p:spPr>
        <p:txBody>
          <a:bodyPr wrap="none" anchor="ctr"/>
          <a:lstStyle/>
          <a:p>
            <a:pPr algn="ctr" eaLnBrk="0" hangingPunct="0"/>
            <a:r>
              <a:rPr lang="es-ES_tradnl" sz="2400" dirty="0">
                <a:latin typeface="Calibri" pitchFamily="34" charset="0"/>
              </a:rPr>
              <a:t>No motivan </a:t>
            </a:r>
          </a:p>
        </p:txBody>
      </p:sp>
      <p:sp>
        <p:nvSpPr>
          <p:cNvPr id="363536" name="Text Box 16"/>
          <p:cNvSpPr txBox="1">
            <a:spLocks noChangeArrowheads="1"/>
          </p:cNvSpPr>
          <p:nvPr/>
        </p:nvSpPr>
        <p:spPr bwMode="auto">
          <a:xfrm>
            <a:off x="1203325" y="1384300"/>
            <a:ext cx="184150" cy="641350"/>
          </a:xfrm>
          <a:prstGeom prst="rect">
            <a:avLst/>
          </a:prstGeom>
          <a:noFill/>
          <a:ln w="12700" cap="sq">
            <a:noFill/>
            <a:miter lim="800000"/>
            <a:headEnd/>
            <a:tailEnd/>
          </a:ln>
          <a:effectLst/>
        </p:spPr>
        <p:txBody>
          <a:bodyPr wrap="none" anchor="ctr">
            <a:spAutoFit/>
          </a:bodyPr>
          <a:lstStyle/>
          <a:p>
            <a:pPr eaLnBrk="0" hangingPunct="0"/>
            <a:endParaRPr lang="es-ES_tradnl" sz="3600" dirty="0">
              <a:latin typeface="Calibri" pitchFamily="34" charset="0"/>
            </a:endParaRPr>
          </a:p>
        </p:txBody>
      </p:sp>
      <p:grpSp>
        <p:nvGrpSpPr>
          <p:cNvPr id="3" name="Group 24"/>
          <p:cNvGrpSpPr>
            <a:grpSpLocks/>
          </p:cNvGrpSpPr>
          <p:nvPr/>
        </p:nvGrpSpPr>
        <p:grpSpPr bwMode="auto">
          <a:xfrm>
            <a:off x="1155700" y="4030663"/>
            <a:ext cx="944563" cy="2360612"/>
            <a:chOff x="728" y="2539"/>
            <a:chExt cx="595" cy="1487"/>
          </a:xfrm>
        </p:grpSpPr>
        <p:sp>
          <p:nvSpPr>
            <p:cNvPr id="363522" name="AutoShape 2"/>
            <p:cNvSpPr>
              <a:spLocks noChangeArrowheads="1"/>
            </p:cNvSpPr>
            <p:nvPr/>
          </p:nvSpPr>
          <p:spPr bwMode="auto">
            <a:xfrm rot="7314108">
              <a:off x="282" y="2985"/>
              <a:ext cx="1487" cy="595"/>
            </a:xfrm>
            <a:prstGeom prst="rightArrow">
              <a:avLst>
                <a:gd name="adj1" fmla="val 50000"/>
                <a:gd name="adj2" fmla="val 62479"/>
              </a:avLst>
            </a:prstGeom>
            <a:gradFill rotWithShape="0">
              <a:gsLst>
                <a:gs pos="0">
                  <a:schemeClr val="accent1"/>
                </a:gs>
                <a:gs pos="50000">
                  <a:schemeClr val="accent1">
                    <a:gamma/>
                    <a:tint val="0"/>
                    <a:invGamma/>
                  </a:schemeClr>
                </a:gs>
                <a:gs pos="100000">
                  <a:schemeClr val="accent1"/>
                </a:gs>
              </a:gsLst>
              <a:lin ang="5400000" scaled="1"/>
            </a:gradFill>
            <a:ln w="12700" cap="sq">
              <a:solidFill>
                <a:schemeClr val="tx1"/>
              </a:solidFill>
              <a:miter lim="800000"/>
              <a:headEnd/>
              <a:tailEnd/>
            </a:ln>
            <a:effectLst/>
          </p:spPr>
          <p:txBody>
            <a:bodyPr wrap="none" anchor="ctr"/>
            <a:lstStyle/>
            <a:p>
              <a:pPr algn="ctr" eaLnBrk="0" hangingPunct="0"/>
              <a:endParaRPr lang="es-ES_tradnl" sz="2400" dirty="0">
                <a:latin typeface="Calibri" pitchFamily="34" charset="0"/>
              </a:endParaRPr>
            </a:p>
            <a:p>
              <a:pPr algn="ctr" eaLnBrk="0" hangingPunct="0"/>
              <a:r>
                <a:rPr lang="es-ES_tradnl" sz="2400" dirty="0">
                  <a:latin typeface="Calibri" pitchFamily="34" charset="0"/>
                </a:rPr>
                <a:t> </a:t>
              </a:r>
            </a:p>
          </p:txBody>
        </p:sp>
        <p:sp>
          <p:nvSpPr>
            <p:cNvPr id="363537" name="Text Box 17"/>
            <p:cNvSpPr txBox="1">
              <a:spLocks noChangeArrowheads="1"/>
            </p:cNvSpPr>
            <p:nvPr/>
          </p:nvSpPr>
          <p:spPr bwMode="auto">
            <a:xfrm rot="18230273">
              <a:off x="489" y="3179"/>
              <a:ext cx="1057" cy="291"/>
            </a:xfrm>
            <a:prstGeom prst="rect">
              <a:avLst/>
            </a:prstGeom>
            <a:noFill/>
            <a:ln w="12700" cap="sq">
              <a:noFill/>
              <a:miter lim="800000"/>
              <a:headEnd/>
              <a:tailEnd/>
            </a:ln>
            <a:effectLst/>
          </p:spPr>
          <p:txBody>
            <a:bodyPr wrap="none" anchor="ctr">
              <a:spAutoFit/>
            </a:bodyPr>
            <a:lstStyle/>
            <a:p>
              <a:pPr eaLnBrk="0" hangingPunct="0"/>
              <a:r>
                <a:rPr lang="es-ES_tradnl" sz="2400" dirty="0">
                  <a:latin typeface="Calibri" pitchFamily="34" charset="0"/>
                </a:rPr>
                <a:t>No motivan</a:t>
              </a:r>
            </a:p>
          </p:txBody>
        </p:sp>
      </p:grpSp>
      <p:sp>
        <p:nvSpPr>
          <p:cNvPr id="21" name="2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2" name="21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363528"/>
                                        </p:tgtEl>
                                        <p:attrNameLst>
                                          <p:attrName>style.visibility</p:attrName>
                                        </p:attrNameLst>
                                      </p:cBhvr>
                                      <p:to>
                                        <p:strVal val="visible"/>
                                      </p:to>
                                    </p:set>
                                    <p:anim calcmode="lin" valueType="num">
                                      <p:cBhvr>
                                        <p:cTn id="11" dur="500" fill="hold"/>
                                        <p:tgtEl>
                                          <p:spTgt spid="363528"/>
                                        </p:tgtEl>
                                        <p:attrNameLst>
                                          <p:attrName>ppt_w</p:attrName>
                                        </p:attrNameLst>
                                      </p:cBhvr>
                                      <p:tavLst>
                                        <p:tav tm="0">
                                          <p:val>
                                            <p:fltVal val="0"/>
                                          </p:val>
                                        </p:tav>
                                        <p:tav tm="100000">
                                          <p:val>
                                            <p:strVal val="#ppt_w"/>
                                          </p:val>
                                        </p:tav>
                                      </p:tavLst>
                                    </p:anim>
                                    <p:anim calcmode="lin" valueType="num">
                                      <p:cBhvr>
                                        <p:cTn id="12" dur="500" fill="hold"/>
                                        <p:tgtEl>
                                          <p:spTgt spid="363528"/>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63532"/>
                                        </p:tgtEl>
                                        <p:attrNameLst>
                                          <p:attrName>style.visibility</p:attrName>
                                        </p:attrNameLst>
                                      </p:cBhvr>
                                      <p:to>
                                        <p:strVal val="visible"/>
                                      </p:to>
                                    </p:set>
                                    <p:anim calcmode="lin" valueType="num">
                                      <p:cBhvr>
                                        <p:cTn id="17" dur="500" fill="hold"/>
                                        <p:tgtEl>
                                          <p:spTgt spid="363532"/>
                                        </p:tgtEl>
                                        <p:attrNameLst>
                                          <p:attrName>ppt_w</p:attrName>
                                        </p:attrNameLst>
                                      </p:cBhvr>
                                      <p:tavLst>
                                        <p:tav tm="0">
                                          <p:val>
                                            <p:fltVal val="0"/>
                                          </p:val>
                                        </p:tav>
                                        <p:tav tm="100000">
                                          <p:val>
                                            <p:strVal val="#ppt_w"/>
                                          </p:val>
                                        </p:tav>
                                      </p:tavLst>
                                    </p:anim>
                                    <p:anim calcmode="lin" valueType="num">
                                      <p:cBhvr>
                                        <p:cTn id="18" dur="500" fill="hold"/>
                                        <p:tgtEl>
                                          <p:spTgt spid="36353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63530"/>
                                        </p:tgtEl>
                                        <p:attrNameLst>
                                          <p:attrName>style.visibility</p:attrName>
                                        </p:attrNameLst>
                                      </p:cBhvr>
                                      <p:to>
                                        <p:strVal val="visible"/>
                                      </p:to>
                                    </p:set>
                                    <p:anim calcmode="lin" valueType="num">
                                      <p:cBhvr>
                                        <p:cTn id="23" dur="500" fill="hold"/>
                                        <p:tgtEl>
                                          <p:spTgt spid="363530"/>
                                        </p:tgtEl>
                                        <p:attrNameLst>
                                          <p:attrName>ppt_w</p:attrName>
                                        </p:attrNameLst>
                                      </p:cBhvr>
                                      <p:tavLst>
                                        <p:tav tm="0">
                                          <p:val>
                                            <p:fltVal val="0"/>
                                          </p:val>
                                        </p:tav>
                                        <p:tav tm="100000">
                                          <p:val>
                                            <p:strVal val="#ppt_w"/>
                                          </p:val>
                                        </p:tav>
                                      </p:tavLst>
                                    </p:anim>
                                    <p:anim calcmode="lin" valueType="num">
                                      <p:cBhvr>
                                        <p:cTn id="24" dur="500" fill="hold"/>
                                        <p:tgtEl>
                                          <p:spTgt spid="363530"/>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363531"/>
                                        </p:tgtEl>
                                        <p:attrNameLst>
                                          <p:attrName>style.visibility</p:attrName>
                                        </p:attrNameLst>
                                      </p:cBhvr>
                                      <p:to>
                                        <p:strVal val="visible"/>
                                      </p:to>
                                    </p:set>
                                    <p:anim calcmode="lin" valueType="num">
                                      <p:cBhvr>
                                        <p:cTn id="29" dur="500" fill="hold"/>
                                        <p:tgtEl>
                                          <p:spTgt spid="363531"/>
                                        </p:tgtEl>
                                        <p:attrNameLst>
                                          <p:attrName>ppt_w</p:attrName>
                                        </p:attrNameLst>
                                      </p:cBhvr>
                                      <p:tavLst>
                                        <p:tav tm="0">
                                          <p:val>
                                            <p:fltVal val="0"/>
                                          </p:val>
                                        </p:tav>
                                        <p:tav tm="100000">
                                          <p:val>
                                            <p:strVal val="#ppt_w"/>
                                          </p:val>
                                        </p:tav>
                                      </p:tavLst>
                                    </p:anim>
                                    <p:anim calcmode="lin" valueType="num">
                                      <p:cBhvr>
                                        <p:cTn id="30" dur="500" fill="hold"/>
                                        <p:tgtEl>
                                          <p:spTgt spid="363531"/>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363529"/>
                                        </p:tgtEl>
                                        <p:attrNameLst>
                                          <p:attrName>style.visibility</p:attrName>
                                        </p:attrNameLst>
                                      </p:cBhvr>
                                      <p:to>
                                        <p:strVal val="visible"/>
                                      </p:to>
                                    </p:set>
                                    <p:anim calcmode="lin" valueType="num">
                                      <p:cBhvr>
                                        <p:cTn id="35" dur="500" fill="hold"/>
                                        <p:tgtEl>
                                          <p:spTgt spid="363529"/>
                                        </p:tgtEl>
                                        <p:attrNameLst>
                                          <p:attrName>ppt_w</p:attrName>
                                        </p:attrNameLst>
                                      </p:cBhvr>
                                      <p:tavLst>
                                        <p:tav tm="0">
                                          <p:val>
                                            <p:fltVal val="0"/>
                                          </p:val>
                                        </p:tav>
                                        <p:tav tm="100000">
                                          <p:val>
                                            <p:strVal val="#ppt_w"/>
                                          </p:val>
                                        </p:tav>
                                      </p:tavLst>
                                    </p:anim>
                                    <p:anim calcmode="lin" valueType="num">
                                      <p:cBhvr>
                                        <p:cTn id="36" dur="500" fill="hold"/>
                                        <p:tgtEl>
                                          <p:spTgt spid="363529"/>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363533"/>
                                        </p:tgtEl>
                                        <p:attrNameLst>
                                          <p:attrName>style.visibility</p:attrName>
                                        </p:attrNameLst>
                                      </p:cBhvr>
                                      <p:to>
                                        <p:strVal val="visible"/>
                                      </p:to>
                                    </p:set>
                                    <p:anim calcmode="lin" valueType="num">
                                      <p:cBhvr>
                                        <p:cTn id="41" dur="500" fill="hold"/>
                                        <p:tgtEl>
                                          <p:spTgt spid="363533"/>
                                        </p:tgtEl>
                                        <p:attrNameLst>
                                          <p:attrName>ppt_w</p:attrName>
                                        </p:attrNameLst>
                                      </p:cBhvr>
                                      <p:tavLst>
                                        <p:tav tm="0">
                                          <p:val>
                                            <p:fltVal val="0"/>
                                          </p:val>
                                        </p:tav>
                                        <p:tav tm="100000">
                                          <p:val>
                                            <p:strVal val="#ppt_w"/>
                                          </p:val>
                                        </p:tav>
                                      </p:tavLst>
                                    </p:anim>
                                    <p:anim calcmode="lin" valueType="num">
                                      <p:cBhvr>
                                        <p:cTn id="42" dur="500" fill="hold"/>
                                        <p:tgtEl>
                                          <p:spTgt spid="363533"/>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63534"/>
                                        </p:tgtEl>
                                        <p:attrNameLst>
                                          <p:attrName>style.visibility</p:attrName>
                                        </p:attrNameLst>
                                      </p:cBhvr>
                                      <p:to>
                                        <p:strVal val="visible"/>
                                      </p:to>
                                    </p:set>
                                    <p:animEffect transition="in" filter="wipe(left)">
                                      <p:cBhvr>
                                        <p:cTn id="47" dur="500"/>
                                        <p:tgtEl>
                                          <p:spTgt spid="363534"/>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ntr" presetSubtype="16" fill="hold" grpId="0" nodeType="clickEffect">
                                  <p:stCondLst>
                                    <p:cond delay="0"/>
                                  </p:stCondLst>
                                  <p:childTnLst>
                                    <p:set>
                                      <p:cBhvr>
                                        <p:cTn id="51" dur="1" fill="hold">
                                          <p:stCondLst>
                                            <p:cond delay="0"/>
                                          </p:stCondLst>
                                        </p:cTn>
                                        <p:tgtEl>
                                          <p:spTgt spid="363535"/>
                                        </p:tgtEl>
                                        <p:attrNameLst>
                                          <p:attrName>style.visibility</p:attrName>
                                        </p:attrNameLst>
                                      </p:cBhvr>
                                      <p:to>
                                        <p:strVal val="visible"/>
                                      </p:to>
                                    </p:set>
                                    <p:anim calcmode="lin" valueType="num">
                                      <p:cBhvr>
                                        <p:cTn id="52" dur="500" fill="hold"/>
                                        <p:tgtEl>
                                          <p:spTgt spid="363535"/>
                                        </p:tgtEl>
                                        <p:attrNameLst>
                                          <p:attrName>ppt_w</p:attrName>
                                        </p:attrNameLst>
                                      </p:cBhvr>
                                      <p:tavLst>
                                        <p:tav tm="0">
                                          <p:val>
                                            <p:fltVal val="0"/>
                                          </p:val>
                                        </p:tav>
                                        <p:tav tm="100000">
                                          <p:val>
                                            <p:strVal val="#ppt_w"/>
                                          </p:val>
                                        </p:tav>
                                      </p:tavLst>
                                    </p:anim>
                                    <p:anim calcmode="lin" valueType="num">
                                      <p:cBhvr>
                                        <p:cTn id="53" dur="500" fill="hold"/>
                                        <p:tgtEl>
                                          <p:spTgt spid="363535"/>
                                        </p:tgtEl>
                                        <p:attrNameLst>
                                          <p:attrName>ppt_h</p:attrName>
                                        </p:attrNameLst>
                                      </p:cBhvr>
                                      <p:tavLst>
                                        <p:tav tm="0">
                                          <p:val>
                                            <p:fltVal val="0"/>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23" presetClass="entr" presetSubtype="16"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anim calcmode="lin" valueType="num">
                                      <p:cBhvr>
                                        <p:cTn id="58" dur="500" fill="hold"/>
                                        <p:tgtEl>
                                          <p:spTgt spid="3"/>
                                        </p:tgtEl>
                                        <p:attrNameLst>
                                          <p:attrName>ppt_w</p:attrName>
                                        </p:attrNameLst>
                                      </p:cBhvr>
                                      <p:tavLst>
                                        <p:tav tm="0">
                                          <p:val>
                                            <p:fltVal val="0"/>
                                          </p:val>
                                        </p:tav>
                                        <p:tav tm="100000">
                                          <p:val>
                                            <p:strVal val="#ppt_w"/>
                                          </p:val>
                                        </p:tav>
                                      </p:tavLst>
                                    </p:anim>
                                    <p:anim calcmode="lin" valueType="num">
                                      <p:cBhvr>
                                        <p:cTn id="59"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8" grpId="0" autoUpdateAnimBg="0"/>
      <p:bldP spid="363529" grpId="0" autoUpdateAnimBg="0"/>
      <p:bldP spid="363530" grpId="0" autoUpdateAnimBg="0"/>
      <p:bldP spid="363531" grpId="0" autoUpdateAnimBg="0"/>
      <p:bldP spid="363532" grpId="0" autoUpdateAnimBg="0"/>
      <p:bldP spid="363533" grpId="0" animBg="1"/>
      <p:bldP spid="363534" grpId="0" animBg="1" autoUpdateAnimBg="0"/>
      <p:bldP spid="363535" grpId="0" animBg="1" autoUpdateAnimBg="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de HERZBERG (contenido) …</a:t>
            </a:r>
            <a:endParaRPr lang="es-ES" dirty="0"/>
          </a:p>
        </p:txBody>
      </p:sp>
      <p:grpSp>
        <p:nvGrpSpPr>
          <p:cNvPr id="18" name="17 Grupo"/>
          <p:cNvGrpSpPr/>
          <p:nvPr/>
        </p:nvGrpSpPr>
        <p:grpSpPr>
          <a:xfrm>
            <a:off x="214282" y="928670"/>
            <a:ext cx="8786874" cy="5286412"/>
            <a:chOff x="214282" y="928670"/>
            <a:chExt cx="8786874" cy="5286412"/>
          </a:xfrm>
        </p:grpSpPr>
        <p:sp>
          <p:nvSpPr>
            <p:cNvPr id="14" name="13 Rectángulo"/>
            <p:cNvSpPr/>
            <p:nvPr/>
          </p:nvSpPr>
          <p:spPr>
            <a:xfrm>
              <a:off x="214282" y="928670"/>
              <a:ext cx="8786874" cy="5286412"/>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 name="Text Box 21"/>
            <p:cNvSpPr txBox="1">
              <a:spLocks noChangeArrowheads="1"/>
            </p:cNvSpPr>
            <p:nvPr/>
          </p:nvSpPr>
          <p:spPr bwMode="auto">
            <a:xfrm>
              <a:off x="395288" y="2590784"/>
              <a:ext cx="8586788" cy="954107"/>
            </a:xfrm>
            <a:prstGeom prst="rect">
              <a:avLst/>
            </a:prstGeom>
            <a:noFill/>
            <a:ln w="9525">
              <a:noFill/>
              <a:miter lim="800000"/>
              <a:headEnd/>
              <a:tailEnd/>
            </a:ln>
            <a:effectLst/>
          </p:spPr>
          <p:txBody>
            <a:bodyPr>
              <a:spAutoFit/>
            </a:bodyPr>
            <a:lstStyle/>
            <a:p>
              <a:pPr algn="l">
                <a:buFont typeface="Wingdings" pitchFamily="2" charset="2"/>
                <a:buChar char="§"/>
              </a:pPr>
              <a:r>
                <a:rPr lang="es-ES" sz="2800" dirty="0">
                  <a:latin typeface="Calibri" pitchFamily="34" charset="0"/>
                </a:rPr>
                <a:t> Aparecen dos grupos de factores diferentes: unos se relacionan con la satisfacción y otros con la insatisfacción</a:t>
              </a:r>
            </a:p>
          </p:txBody>
        </p:sp>
        <p:sp>
          <p:nvSpPr>
            <p:cNvPr id="8" name="Text Box 22"/>
            <p:cNvSpPr txBox="1">
              <a:spLocks noChangeArrowheads="1"/>
            </p:cNvSpPr>
            <p:nvPr/>
          </p:nvSpPr>
          <p:spPr bwMode="auto">
            <a:xfrm>
              <a:off x="395288" y="1828784"/>
              <a:ext cx="8586788" cy="523220"/>
            </a:xfrm>
            <a:prstGeom prst="rect">
              <a:avLst/>
            </a:prstGeom>
            <a:noFill/>
            <a:ln w="9525">
              <a:noFill/>
              <a:miter lim="800000"/>
              <a:headEnd/>
              <a:tailEnd/>
            </a:ln>
            <a:effectLst/>
          </p:spPr>
          <p:txBody>
            <a:bodyPr>
              <a:spAutoFit/>
            </a:bodyPr>
            <a:lstStyle/>
            <a:p>
              <a:pPr algn="l">
                <a:buFont typeface="Wingdings" pitchFamily="2" charset="2"/>
                <a:buChar char="§"/>
              </a:pPr>
              <a:r>
                <a:rPr lang="es-ES" sz="2800" dirty="0">
                  <a:latin typeface="Calibri" pitchFamily="34" charset="0"/>
                </a:rPr>
                <a:t> Se buscaban los factores centrales de motivación</a:t>
              </a:r>
            </a:p>
          </p:txBody>
        </p:sp>
        <p:sp>
          <p:nvSpPr>
            <p:cNvPr id="9" name="Text Box 23"/>
            <p:cNvSpPr txBox="1">
              <a:spLocks noChangeArrowheads="1"/>
            </p:cNvSpPr>
            <p:nvPr/>
          </p:nvSpPr>
          <p:spPr bwMode="auto">
            <a:xfrm>
              <a:off x="395288" y="1142984"/>
              <a:ext cx="8586788" cy="523220"/>
            </a:xfrm>
            <a:prstGeom prst="rect">
              <a:avLst/>
            </a:prstGeom>
            <a:noFill/>
            <a:ln w="9525">
              <a:noFill/>
              <a:miter lim="800000"/>
              <a:headEnd/>
              <a:tailEnd/>
            </a:ln>
            <a:effectLst/>
          </p:spPr>
          <p:txBody>
            <a:bodyPr>
              <a:spAutoFit/>
            </a:bodyPr>
            <a:lstStyle/>
            <a:p>
              <a:pPr algn="l">
                <a:buFont typeface="Wingdings" pitchFamily="2" charset="2"/>
                <a:buChar char="§"/>
              </a:pPr>
              <a:r>
                <a:rPr lang="es-ES" sz="2800" dirty="0">
                  <a:latin typeface="Calibri" pitchFamily="34" charset="0"/>
                </a:rPr>
                <a:t> Se elabora a partir de la investigación con directivos</a:t>
              </a:r>
            </a:p>
          </p:txBody>
        </p:sp>
      </p:gr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grpSp>
        <p:nvGrpSpPr>
          <p:cNvPr id="25" name="24 Grupo"/>
          <p:cNvGrpSpPr/>
          <p:nvPr/>
        </p:nvGrpSpPr>
        <p:grpSpPr>
          <a:xfrm>
            <a:off x="395288" y="3714752"/>
            <a:ext cx="8177240" cy="2214578"/>
            <a:chOff x="395288" y="3714752"/>
            <a:chExt cx="8177240" cy="2214578"/>
          </a:xfrm>
        </p:grpSpPr>
        <p:grpSp>
          <p:nvGrpSpPr>
            <p:cNvPr id="19" name="12 Grupo"/>
            <p:cNvGrpSpPr/>
            <p:nvPr/>
          </p:nvGrpSpPr>
          <p:grpSpPr>
            <a:xfrm>
              <a:off x="1714480" y="4500570"/>
              <a:ext cx="6858048" cy="1428760"/>
              <a:chOff x="1714480" y="4429132"/>
              <a:chExt cx="6858048" cy="1428760"/>
            </a:xfrm>
          </p:grpSpPr>
          <p:sp>
            <p:nvSpPr>
              <p:cNvPr id="20" name="19 Rectángulo"/>
              <p:cNvSpPr/>
              <p:nvPr/>
            </p:nvSpPr>
            <p:spPr>
              <a:xfrm>
                <a:off x="1714480" y="4429132"/>
                <a:ext cx="6858048" cy="1428760"/>
              </a:xfrm>
              <a:prstGeom prst="rect">
                <a:avLst/>
              </a:prstGeom>
              <a:solidFill>
                <a:srgbClr val="FFF3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21" name="Group 25"/>
              <p:cNvGrpSpPr>
                <a:grpSpLocks/>
              </p:cNvGrpSpPr>
              <p:nvPr/>
            </p:nvGrpSpPr>
            <p:grpSpPr bwMode="auto">
              <a:xfrm>
                <a:off x="1928794" y="4500573"/>
                <a:ext cx="6594475" cy="1300164"/>
                <a:chOff x="816" y="3120"/>
                <a:chExt cx="4154" cy="819"/>
              </a:xfrm>
            </p:grpSpPr>
            <p:sp>
              <p:nvSpPr>
                <p:cNvPr id="22" name="Text Box 19"/>
                <p:cNvSpPr txBox="1">
                  <a:spLocks noChangeArrowheads="1"/>
                </p:cNvSpPr>
                <p:nvPr/>
              </p:nvSpPr>
              <p:spPr bwMode="auto">
                <a:xfrm>
                  <a:off x="816" y="3120"/>
                  <a:ext cx="3976" cy="291"/>
                </a:xfrm>
                <a:prstGeom prst="rect">
                  <a:avLst/>
                </a:prstGeom>
                <a:noFill/>
                <a:ln w="9525">
                  <a:noFill/>
                  <a:miter lim="800000"/>
                  <a:headEnd/>
                  <a:tailEnd/>
                </a:ln>
                <a:effectLst/>
              </p:spPr>
              <p:txBody>
                <a:bodyPr wrap="none">
                  <a:spAutoFit/>
                </a:bodyPr>
                <a:lstStyle/>
                <a:p>
                  <a:r>
                    <a:rPr lang="es-ES" sz="2400" dirty="0">
                      <a:latin typeface="Calibri" pitchFamily="34" charset="0"/>
                    </a:rPr>
                    <a:t>SATISFACCIÓN -------------------- NO SATISFACCION</a:t>
                  </a:r>
                </a:p>
              </p:txBody>
            </p:sp>
            <p:sp>
              <p:nvSpPr>
                <p:cNvPr id="23" name="Text Box 20"/>
                <p:cNvSpPr txBox="1">
                  <a:spLocks noChangeArrowheads="1"/>
                </p:cNvSpPr>
                <p:nvPr/>
              </p:nvSpPr>
              <p:spPr bwMode="auto">
                <a:xfrm>
                  <a:off x="816" y="3648"/>
                  <a:ext cx="4154" cy="291"/>
                </a:xfrm>
                <a:prstGeom prst="rect">
                  <a:avLst/>
                </a:prstGeom>
                <a:noFill/>
                <a:ln w="9525">
                  <a:noFill/>
                  <a:miter lim="800000"/>
                  <a:headEnd/>
                  <a:tailEnd/>
                </a:ln>
                <a:effectLst/>
              </p:spPr>
              <p:txBody>
                <a:bodyPr wrap="none">
                  <a:spAutoFit/>
                </a:bodyPr>
                <a:lstStyle/>
                <a:p>
                  <a:pPr algn="l"/>
                  <a:r>
                    <a:rPr lang="es-ES" sz="2400" dirty="0">
                      <a:latin typeface="Calibri" pitchFamily="34" charset="0"/>
                    </a:rPr>
                    <a:t>INSATISFACCIÓN ----------------- NO INSATISFACCION</a:t>
                  </a:r>
                </a:p>
              </p:txBody>
            </p:sp>
          </p:grpSp>
        </p:grpSp>
        <p:sp>
          <p:nvSpPr>
            <p:cNvPr id="24" name="Text Box 24"/>
            <p:cNvSpPr txBox="1">
              <a:spLocks noChangeArrowheads="1"/>
            </p:cNvSpPr>
            <p:nvPr/>
          </p:nvSpPr>
          <p:spPr bwMode="auto">
            <a:xfrm>
              <a:off x="395288" y="3714752"/>
              <a:ext cx="3390894" cy="523220"/>
            </a:xfrm>
            <a:prstGeom prst="rect">
              <a:avLst/>
            </a:prstGeom>
            <a:noFill/>
            <a:ln w="9525">
              <a:noFill/>
              <a:miter lim="800000"/>
              <a:headEnd/>
              <a:tailEnd/>
            </a:ln>
            <a:effectLst/>
          </p:spPr>
          <p:txBody>
            <a:bodyPr wrap="square">
              <a:spAutoFit/>
            </a:bodyPr>
            <a:lstStyle/>
            <a:p>
              <a:pPr algn="l">
                <a:buFont typeface="Wingdings" pitchFamily="2" charset="2"/>
                <a:buChar char="§"/>
              </a:pPr>
              <a:r>
                <a:rPr lang="es-ES" sz="2800" dirty="0">
                  <a:latin typeface="Calibri" pitchFamily="34" charset="0"/>
                </a:rPr>
                <a:t>Dos dicotomías: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ChangeArrowheads="1"/>
          </p:cNvSpPr>
          <p:nvPr/>
        </p:nvSpPr>
        <p:spPr bwMode="auto">
          <a:xfrm>
            <a:off x="2514600" y="533400"/>
            <a:ext cx="4495800" cy="914400"/>
          </a:xfrm>
          <a:prstGeom prst="rect">
            <a:avLst/>
          </a:prstGeom>
          <a:solidFill>
            <a:schemeClr val="accent1">
              <a:lumMod val="75000"/>
            </a:schemeClr>
          </a:solidFill>
          <a:ln w="12700" cap="sq">
            <a:solidFill>
              <a:schemeClr val="tx1"/>
            </a:solidFill>
            <a:miter lim="800000"/>
            <a:headEnd/>
            <a:tailEnd/>
          </a:ln>
          <a:effectLst/>
        </p:spPr>
        <p:txBody>
          <a:bodyPr wrap="none" anchor="ctr"/>
          <a:lstStyle/>
          <a:p>
            <a:pPr algn="ctr" eaLnBrk="0" hangingPunct="0"/>
            <a:r>
              <a:rPr lang="es-ES_tradnl" sz="2800" b="1" dirty="0">
                <a:solidFill>
                  <a:schemeClr val="bg1"/>
                </a:solidFill>
                <a:latin typeface="Calibri" pitchFamily="34" charset="0"/>
              </a:rPr>
              <a:t>INVESTIGACION </a:t>
            </a:r>
            <a:r>
              <a:rPr lang="es-ES_tradnl" sz="2800" b="1" dirty="0" err="1">
                <a:solidFill>
                  <a:schemeClr val="bg1"/>
                </a:solidFill>
                <a:latin typeface="Calibri" pitchFamily="34" charset="0"/>
              </a:rPr>
              <a:t>Herzberg</a:t>
            </a:r>
            <a:endParaRPr lang="es-ES_tradnl" sz="2800" b="1" dirty="0">
              <a:solidFill>
                <a:schemeClr val="bg1"/>
              </a:solidFill>
              <a:latin typeface="Calibri" pitchFamily="34" charset="0"/>
            </a:endParaRPr>
          </a:p>
        </p:txBody>
      </p:sp>
      <p:grpSp>
        <p:nvGrpSpPr>
          <p:cNvPr id="2" name="Group 17"/>
          <p:cNvGrpSpPr>
            <a:grpSpLocks/>
          </p:cNvGrpSpPr>
          <p:nvPr/>
        </p:nvGrpSpPr>
        <p:grpSpPr bwMode="auto">
          <a:xfrm>
            <a:off x="457200" y="914400"/>
            <a:ext cx="2895600" cy="2057400"/>
            <a:chOff x="288" y="576"/>
            <a:chExt cx="1824" cy="1296"/>
          </a:xfrm>
          <a:solidFill>
            <a:schemeClr val="bg1">
              <a:lumMod val="95000"/>
            </a:schemeClr>
          </a:solidFill>
        </p:grpSpPr>
        <p:sp>
          <p:nvSpPr>
            <p:cNvPr id="364547" name="Rectangle 3"/>
            <p:cNvSpPr>
              <a:spLocks noChangeArrowheads="1"/>
            </p:cNvSpPr>
            <p:nvPr/>
          </p:nvSpPr>
          <p:spPr bwMode="auto">
            <a:xfrm>
              <a:off x="288" y="1296"/>
              <a:ext cx="1824" cy="576"/>
            </a:xfrm>
            <a:prstGeom prst="rect">
              <a:avLst/>
            </a:prstGeom>
            <a:solidFill>
              <a:schemeClr val="accent3">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400" dirty="0">
                  <a:latin typeface="Calibri" pitchFamily="34" charset="0"/>
                </a:rPr>
                <a:t>Historias de</a:t>
              </a:r>
            </a:p>
            <a:p>
              <a:pPr algn="ctr" eaLnBrk="0" hangingPunct="0"/>
              <a:r>
                <a:rPr lang="es-ES_tradnl" sz="2400" dirty="0">
                  <a:latin typeface="Calibri" pitchFamily="34" charset="0"/>
                </a:rPr>
                <a:t>SATISFACCION</a:t>
              </a:r>
              <a:endParaRPr lang="es-ES_tradnl" sz="3600" dirty="0">
                <a:latin typeface="Calibri" pitchFamily="34" charset="0"/>
              </a:endParaRPr>
            </a:p>
          </p:txBody>
        </p:sp>
        <p:sp>
          <p:nvSpPr>
            <p:cNvPr id="364554" name="Line 10"/>
            <p:cNvSpPr>
              <a:spLocks noChangeShapeType="1"/>
            </p:cNvSpPr>
            <p:nvPr/>
          </p:nvSpPr>
          <p:spPr bwMode="auto">
            <a:xfrm flipH="1">
              <a:off x="1104" y="576"/>
              <a:ext cx="480" cy="0"/>
            </a:xfrm>
            <a:prstGeom prst="line">
              <a:avLst/>
            </a:prstGeom>
            <a:grpFill/>
            <a:ln w="57150" cap="sq">
              <a:solidFill>
                <a:schemeClr val="tx2"/>
              </a:solidFill>
              <a:round/>
              <a:headEnd/>
              <a:tailEnd/>
            </a:ln>
            <a:effectLst/>
          </p:spPr>
          <p:txBody>
            <a:bodyPr wrap="none" anchor="ctr"/>
            <a:lstStyle/>
            <a:p>
              <a:pPr algn="ctr"/>
              <a:endParaRPr lang="es-ES" dirty="0">
                <a:latin typeface="Calibri" pitchFamily="34" charset="0"/>
              </a:endParaRPr>
            </a:p>
          </p:txBody>
        </p:sp>
        <p:sp>
          <p:nvSpPr>
            <p:cNvPr id="364555" name="Line 11"/>
            <p:cNvSpPr>
              <a:spLocks noChangeShapeType="1"/>
            </p:cNvSpPr>
            <p:nvPr/>
          </p:nvSpPr>
          <p:spPr bwMode="auto">
            <a:xfrm>
              <a:off x="1104" y="576"/>
              <a:ext cx="0" cy="720"/>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grpSp>
        <p:nvGrpSpPr>
          <p:cNvPr id="3" name="Group 19"/>
          <p:cNvGrpSpPr>
            <a:grpSpLocks/>
          </p:cNvGrpSpPr>
          <p:nvPr/>
        </p:nvGrpSpPr>
        <p:grpSpPr bwMode="auto">
          <a:xfrm>
            <a:off x="457200" y="2971800"/>
            <a:ext cx="2895600" cy="1752600"/>
            <a:chOff x="288" y="1872"/>
            <a:chExt cx="1824" cy="1104"/>
          </a:xfrm>
          <a:solidFill>
            <a:schemeClr val="bg1">
              <a:lumMod val="95000"/>
            </a:schemeClr>
          </a:solidFill>
        </p:grpSpPr>
        <p:sp>
          <p:nvSpPr>
            <p:cNvPr id="364548" name="Rectangle 4"/>
            <p:cNvSpPr>
              <a:spLocks noChangeArrowheads="1"/>
            </p:cNvSpPr>
            <p:nvPr/>
          </p:nvSpPr>
          <p:spPr bwMode="auto">
            <a:xfrm>
              <a:off x="288" y="2400"/>
              <a:ext cx="1824" cy="576"/>
            </a:xfrm>
            <a:prstGeom prst="rect">
              <a:avLst/>
            </a:prstGeom>
            <a:solidFill>
              <a:schemeClr val="accent3">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400" dirty="0">
                  <a:latin typeface="Calibri" pitchFamily="34" charset="0"/>
                </a:rPr>
                <a:t>Elementos</a:t>
              </a:r>
            </a:p>
            <a:p>
              <a:pPr algn="ctr" eaLnBrk="0" hangingPunct="0"/>
              <a:r>
                <a:rPr lang="es-ES_tradnl" sz="2400" dirty="0">
                  <a:latin typeface="Calibri" pitchFamily="34" charset="0"/>
                </a:rPr>
                <a:t>INTRINSECOS</a:t>
              </a:r>
              <a:endParaRPr lang="es-ES_tradnl" sz="3600" dirty="0">
                <a:latin typeface="Calibri" pitchFamily="34" charset="0"/>
              </a:endParaRPr>
            </a:p>
          </p:txBody>
        </p:sp>
        <p:sp>
          <p:nvSpPr>
            <p:cNvPr id="364556" name="Line 12"/>
            <p:cNvSpPr>
              <a:spLocks noChangeShapeType="1"/>
            </p:cNvSpPr>
            <p:nvPr/>
          </p:nvSpPr>
          <p:spPr bwMode="auto">
            <a:xfrm>
              <a:off x="1104" y="1872"/>
              <a:ext cx="0" cy="528"/>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grpSp>
        <p:nvGrpSpPr>
          <p:cNvPr id="4" name="Group 20"/>
          <p:cNvGrpSpPr>
            <a:grpSpLocks/>
          </p:cNvGrpSpPr>
          <p:nvPr/>
        </p:nvGrpSpPr>
        <p:grpSpPr bwMode="auto">
          <a:xfrm>
            <a:off x="457200" y="4724400"/>
            <a:ext cx="2895600" cy="1600200"/>
            <a:chOff x="288" y="2976"/>
            <a:chExt cx="1824" cy="1008"/>
          </a:xfrm>
          <a:solidFill>
            <a:schemeClr val="bg1">
              <a:lumMod val="95000"/>
            </a:schemeClr>
          </a:solidFill>
        </p:grpSpPr>
        <p:sp>
          <p:nvSpPr>
            <p:cNvPr id="364549" name="Rectangle 5"/>
            <p:cNvSpPr>
              <a:spLocks noChangeArrowheads="1"/>
            </p:cNvSpPr>
            <p:nvPr/>
          </p:nvSpPr>
          <p:spPr bwMode="auto">
            <a:xfrm>
              <a:off x="288" y="3408"/>
              <a:ext cx="1824" cy="576"/>
            </a:xfrm>
            <a:prstGeom prst="rect">
              <a:avLst/>
            </a:prstGeom>
            <a:solidFill>
              <a:schemeClr val="accent3">
                <a:lumMod val="75000"/>
              </a:schemeClr>
            </a:solidFill>
            <a:ln w="12700" cap="sq">
              <a:solidFill>
                <a:schemeClr val="tx1"/>
              </a:solidFill>
              <a:miter lim="800000"/>
              <a:headEnd/>
              <a:tailEnd/>
            </a:ln>
            <a:effectLst/>
          </p:spPr>
          <p:txBody>
            <a:bodyPr wrap="none" anchor="ctr"/>
            <a:lstStyle/>
            <a:p>
              <a:pPr algn="ctr" eaLnBrk="0" hangingPunct="0"/>
              <a:r>
                <a:rPr lang="es-ES_tradnl" sz="2800" dirty="0">
                  <a:solidFill>
                    <a:schemeClr val="bg1"/>
                  </a:solidFill>
                  <a:latin typeface="Calibri" pitchFamily="34" charset="0"/>
                </a:rPr>
                <a:t>Factores</a:t>
              </a:r>
            </a:p>
            <a:p>
              <a:pPr algn="ctr" eaLnBrk="0" hangingPunct="0"/>
              <a:r>
                <a:rPr lang="es-ES_tradnl" sz="2800" dirty="0">
                  <a:solidFill>
                    <a:schemeClr val="bg1"/>
                  </a:solidFill>
                  <a:latin typeface="Calibri" pitchFamily="34" charset="0"/>
                </a:rPr>
                <a:t>MOTIVACION</a:t>
              </a:r>
            </a:p>
          </p:txBody>
        </p:sp>
        <p:sp>
          <p:nvSpPr>
            <p:cNvPr id="364557" name="Line 13"/>
            <p:cNvSpPr>
              <a:spLocks noChangeShapeType="1"/>
            </p:cNvSpPr>
            <p:nvPr/>
          </p:nvSpPr>
          <p:spPr bwMode="auto">
            <a:xfrm>
              <a:off x="1104" y="2976"/>
              <a:ext cx="0" cy="432"/>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grpSp>
        <p:nvGrpSpPr>
          <p:cNvPr id="5" name="Group 23"/>
          <p:cNvGrpSpPr>
            <a:grpSpLocks/>
          </p:cNvGrpSpPr>
          <p:nvPr/>
        </p:nvGrpSpPr>
        <p:grpSpPr bwMode="auto">
          <a:xfrm>
            <a:off x="5715000" y="914400"/>
            <a:ext cx="2895600" cy="2057400"/>
            <a:chOff x="3600" y="576"/>
            <a:chExt cx="1824" cy="1296"/>
          </a:xfrm>
          <a:solidFill>
            <a:schemeClr val="bg1">
              <a:lumMod val="95000"/>
            </a:schemeClr>
          </a:solidFill>
        </p:grpSpPr>
        <p:sp>
          <p:nvSpPr>
            <p:cNvPr id="364550" name="Rectangle 6"/>
            <p:cNvSpPr>
              <a:spLocks noChangeArrowheads="1"/>
            </p:cNvSpPr>
            <p:nvPr/>
          </p:nvSpPr>
          <p:spPr bwMode="auto">
            <a:xfrm>
              <a:off x="3600" y="1296"/>
              <a:ext cx="1824" cy="576"/>
            </a:xfrm>
            <a:prstGeom prst="rect">
              <a:avLst/>
            </a:prstGeom>
            <a:solidFill>
              <a:schemeClr val="accent6">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400" dirty="0">
                  <a:latin typeface="Calibri" pitchFamily="34" charset="0"/>
                </a:rPr>
                <a:t>Historias de</a:t>
              </a:r>
            </a:p>
            <a:p>
              <a:pPr algn="ctr" eaLnBrk="0" hangingPunct="0"/>
              <a:r>
                <a:rPr lang="es-ES_tradnl" sz="2400" dirty="0">
                  <a:latin typeface="Calibri" pitchFamily="34" charset="0"/>
                </a:rPr>
                <a:t>INSATISFACCION</a:t>
              </a:r>
              <a:endParaRPr lang="es-ES_tradnl" sz="3600" dirty="0">
                <a:latin typeface="Calibri" pitchFamily="34" charset="0"/>
              </a:endParaRPr>
            </a:p>
          </p:txBody>
        </p:sp>
        <p:grpSp>
          <p:nvGrpSpPr>
            <p:cNvPr id="6" name="Group 18"/>
            <p:cNvGrpSpPr>
              <a:grpSpLocks/>
            </p:cNvGrpSpPr>
            <p:nvPr/>
          </p:nvGrpSpPr>
          <p:grpSpPr bwMode="auto">
            <a:xfrm>
              <a:off x="4416" y="576"/>
              <a:ext cx="240" cy="720"/>
              <a:chOff x="4416" y="576"/>
              <a:chExt cx="240" cy="720"/>
            </a:xfrm>
            <a:grpFill/>
          </p:grpSpPr>
          <p:sp>
            <p:nvSpPr>
              <p:cNvPr id="364553" name="Line 9"/>
              <p:cNvSpPr>
                <a:spLocks noChangeShapeType="1"/>
              </p:cNvSpPr>
              <p:nvPr/>
            </p:nvSpPr>
            <p:spPr bwMode="auto">
              <a:xfrm>
                <a:off x="4416" y="576"/>
                <a:ext cx="240" cy="0"/>
              </a:xfrm>
              <a:prstGeom prst="line">
                <a:avLst/>
              </a:prstGeom>
              <a:grpFill/>
              <a:ln w="57150" cap="sq">
                <a:solidFill>
                  <a:schemeClr val="tx2"/>
                </a:solidFill>
                <a:round/>
                <a:headEnd/>
                <a:tailEnd/>
              </a:ln>
              <a:effectLst/>
            </p:spPr>
            <p:txBody>
              <a:bodyPr wrap="none" anchor="ctr"/>
              <a:lstStyle/>
              <a:p>
                <a:pPr algn="ctr"/>
                <a:endParaRPr lang="es-ES" dirty="0">
                  <a:latin typeface="Calibri" pitchFamily="34" charset="0"/>
                </a:endParaRPr>
              </a:p>
            </p:txBody>
          </p:sp>
          <p:sp>
            <p:nvSpPr>
              <p:cNvPr id="364558" name="Line 14"/>
              <p:cNvSpPr>
                <a:spLocks noChangeShapeType="1"/>
              </p:cNvSpPr>
              <p:nvPr/>
            </p:nvSpPr>
            <p:spPr bwMode="auto">
              <a:xfrm>
                <a:off x="4656" y="576"/>
                <a:ext cx="0" cy="720"/>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grpSp>
      <p:grpSp>
        <p:nvGrpSpPr>
          <p:cNvPr id="7" name="Group 21"/>
          <p:cNvGrpSpPr>
            <a:grpSpLocks/>
          </p:cNvGrpSpPr>
          <p:nvPr/>
        </p:nvGrpSpPr>
        <p:grpSpPr bwMode="auto">
          <a:xfrm>
            <a:off x="5715000" y="2971800"/>
            <a:ext cx="2895600" cy="1752600"/>
            <a:chOff x="3600" y="1872"/>
            <a:chExt cx="1824" cy="1104"/>
          </a:xfrm>
          <a:solidFill>
            <a:schemeClr val="bg1">
              <a:lumMod val="95000"/>
            </a:schemeClr>
          </a:solidFill>
        </p:grpSpPr>
        <p:sp>
          <p:nvSpPr>
            <p:cNvPr id="364551" name="Rectangle 7"/>
            <p:cNvSpPr>
              <a:spLocks noChangeArrowheads="1"/>
            </p:cNvSpPr>
            <p:nvPr/>
          </p:nvSpPr>
          <p:spPr bwMode="auto">
            <a:xfrm>
              <a:off x="3600" y="2400"/>
              <a:ext cx="1824" cy="576"/>
            </a:xfrm>
            <a:prstGeom prst="rect">
              <a:avLst/>
            </a:prstGeom>
            <a:solidFill>
              <a:schemeClr val="accent6">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400" dirty="0">
                  <a:latin typeface="Calibri" pitchFamily="34" charset="0"/>
                </a:rPr>
                <a:t>Elementos</a:t>
              </a:r>
            </a:p>
            <a:p>
              <a:pPr algn="ctr" eaLnBrk="0" hangingPunct="0"/>
              <a:r>
                <a:rPr lang="es-ES_tradnl" sz="2400" dirty="0">
                  <a:latin typeface="Calibri" pitchFamily="34" charset="0"/>
                </a:rPr>
                <a:t>EXTRINSECOS</a:t>
              </a:r>
              <a:endParaRPr lang="es-ES_tradnl" sz="3600" dirty="0">
                <a:latin typeface="Calibri" pitchFamily="34" charset="0"/>
              </a:endParaRPr>
            </a:p>
          </p:txBody>
        </p:sp>
        <p:sp>
          <p:nvSpPr>
            <p:cNvPr id="364559" name="Line 15"/>
            <p:cNvSpPr>
              <a:spLocks noChangeShapeType="1"/>
            </p:cNvSpPr>
            <p:nvPr/>
          </p:nvSpPr>
          <p:spPr bwMode="auto">
            <a:xfrm>
              <a:off x="4656" y="1872"/>
              <a:ext cx="0" cy="528"/>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grpSp>
        <p:nvGrpSpPr>
          <p:cNvPr id="8" name="Group 22"/>
          <p:cNvGrpSpPr>
            <a:grpSpLocks/>
          </p:cNvGrpSpPr>
          <p:nvPr/>
        </p:nvGrpSpPr>
        <p:grpSpPr bwMode="auto">
          <a:xfrm>
            <a:off x="5715000" y="4724400"/>
            <a:ext cx="2895600" cy="1600200"/>
            <a:chOff x="3600" y="2976"/>
            <a:chExt cx="1824" cy="1008"/>
          </a:xfrm>
          <a:solidFill>
            <a:schemeClr val="bg1">
              <a:lumMod val="95000"/>
            </a:schemeClr>
          </a:solidFill>
        </p:grpSpPr>
        <p:sp>
          <p:nvSpPr>
            <p:cNvPr id="364552" name="Rectangle 8"/>
            <p:cNvSpPr>
              <a:spLocks noChangeArrowheads="1"/>
            </p:cNvSpPr>
            <p:nvPr/>
          </p:nvSpPr>
          <p:spPr bwMode="auto">
            <a:xfrm>
              <a:off x="3600" y="3408"/>
              <a:ext cx="1824" cy="576"/>
            </a:xfrm>
            <a:prstGeom prst="rect">
              <a:avLst/>
            </a:prstGeom>
            <a:solidFill>
              <a:schemeClr val="accent6">
                <a:lumMod val="75000"/>
              </a:schemeClr>
            </a:solidFill>
            <a:ln w="12700" cap="sq">
              <a:solidFill>
                <a:schemeClr val="tx1"/>
              </a:solidFill>
              <a:miter lim="800000"/>
              <a:headEnd/>
              <a:tailEnd/>
            </a:ln>
            <a:effectLst/>
          </p:spPr>
          <p:txBody>
            <a:bodyPr wrap="none" anchor="ctr"/>
            <a:lstStyle/>
            <a:p>
              <a:pPr algn="ctr" eaLnBrk="0" hangingPunct="0"/>
              <a:r>
                <a:rPr lang="es-ES_tradnl" sz="2800" b="1" dirty="0">
                  <a:solidFill>
                    <a:schemeClr val="bg1"/>
                  </a:solidFill>
                  <a:latin typeface="Calibri" pitchFamily="34" charset="0"/>
                </a:rPr>
                <a:t>Factores</a:t>
              </a:r>
            </a:p>
            <a:p>
              <a:pPr algn="ctr" eaLnBrk="0" hangingPunct="0"/>
              <a:r>
                <a:rPr lang="es-ES_tradnl" sz="2800" b="1" dirty="0">
                  <a:solidFill>
                    <a:schemeClr val="bg1"/>
                  </a:solidFill>
                  <a:latin typeface="Calibri" pitchFamily="34" charset="0"/>
                </a:rPr>
                <a:t>HIGIENICOS</a:t>
              </a:r>
            </a:p>
          </p:txBody>
        </p:sp>
        <p:sp>
          <p:nvSpPr>
            <p:cNvPr id="364560" name="Line 16"/>
            <p:cNvSpPr>
              <a:spLocks noChangeShapeType="1"/>
            </p:cNvSpPr>
            <p:nvPr/>
          </p:nvSpPr>
          <p:spPr bwMode="auto">
            <a:xfrm>
              <a:off x="4656" y="2976"/>
              <a:ext cx="0" cy="432"/>
            </a:xfrm>
            <a:prstGeom prst="line">
              <a:avLst/>
            </a:prstGeom>
            <a:grpFill/>
            <a:ln w="57150" cap="sq">
              <a:solidFill>
                <a:schemeClr val="tx2"/>
              </a:solidFill>
              <a:round/>
              <a:headEnd/>
              <a:tailEnd type="triangle" w="med" len="med"/>
            </a:ln>
            <a:effectLst/>
          </p:spPr>
          <p:txBody>
            <a:bodyPr wrap="none" anchor="ctr"/>
            <a:lstStyle/>
            <a:p>
              <a:pPr algn="ctr"/>
              <a:endParaRPr lang="es-ES" dirty="0">
                <a:latin typeface="Calibri" pitchFamily="34" charset="0"/>
              </a:endParaRPr>
            </a:p>
          </p:txBody>
        </p:sp>
      </p:grpSp>
      <p:sp>
        <p:nvSpPr>
          <p:cNvPr id="25" name="2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6" name="2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45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up)">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up)">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animBg="1" autoUpdateAnimBg="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ChangeArrowheads="1"/>
          </p:cNvSpPr>
          <p:nvPr/>
        </p:nvSpPr>
        <p:spPr bwMode="auto">
          <a:xfrm>
            <a:off x="381000" y="609600"/>
            <a:ext cx="4038600" cy="5791200"/>
          </a:xfrm>
          <a:prstGeom prst="rect">
            <a:avLst/>
          </a:prstGeom>
          <a:solidFill>
            <a:schemeClr val="accent3">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800" b="1" dirty="0" smtClean="0">
                <a:solidFill>
                  <a:schemeClr val="accent3">
                    <a:lumMod val="50000"/>
                  </a:schemeClr>
                </a:solidFill>
                <a:latin typeface="Calibri" pitchFamily="34" charset="0"/>
              </a:rPr>
              <a:t>Factores de</a:t>
            </a:r>
          </a:p>
          <a:p>
            <a:pPr algn="ctr" eaLnBrk="0" hangingPunct="0"/>
            <a:r>
              <a:rPr lang="es-ES_tradnl" sz="2800" b="1" dirty="0" smtClean="0">
                <a:solidFill>
                  <a:schemeClr val="accent3">
                    <a:lumMod val="50000"/>
                  </a:schemeClr>
                </a:solidFill>
                <a:latin typeface="Calibri" pitchFamily="34" charset="0"/>
              </a:rPr>
              <a:t> MOTIVACION</a:t>
            </a:r>
          </a:p>
          <a:p>
            <a:pPr algn="ctr" eaLnBrk="0" hangingPunct="0"/>
            <a:endParaRPr lang="es-ES_tradnl" sz="2800" dirty="0">
              <a:solidFill>
                <a:schemeClr val="tx2"/>
              </a:solidFill>
              <a:latin typeface="Calibri" pitchFamily="34" charset="0"/>
            </a:endParaRPr>
          </a:p>
          <a:p>
            <a:pPr algn="ctr" eaLnBrk="0" hangingPunct="0"/>
            <a:r>
              <a:rPr lang="es-ES_tradnl" sz="2800" dirty="0">
                <a:latin typeface="Calibri" pitchFamily="34" charset="0"/>
              </a:rPr>
              <a:t>Logros</a:t>
            </a:r>
          </a:p>
          <a:p>
            <a:pPr algn="ctr" eaLnBrk="0" hangingPunct="0"/>
            <a:r>
              <a:rPr lang="es-ES_tradnl" sz="2800" dirty="0">
                <a:latin typeface="Calibri" pitchFamily="34" charset="0"/>
              </a:rPr>
              <a:t>Interés tarea</a:t>
            </a:r>
          </a:p>
          <a:p>
            <a:pPr algn="ctr" eaLnBrk="0" hangingPunct="0"/>
            <a:r>
              <a:rPr lang="es-ES_tradnl" sz="2800" dirty="0">
                <a:latin typeface="Calibri" pitchFamily="34" charset="0"/>
              </a:rPr>
              <a:t>Variedad tarea</a:t>
            </a:r>
          </a:p>
          <a:p>
            <a:pPr algn="ctr" eaLnBrk="0" hangingPunct="0"/>
            <a:r>
              <a:rPr lang="es-ES_tradnl" sz="2800" dirty="0">
                <a:latin typeface="Calibri" pitchFamily="34" charset="0"/>
              </a:rPr>
              <a:t>Trabajo totalidad</a:t>
            </a:r>
          </a:p>
          <a:p>
            <a:pPr algn="ctr" eaLnBrk="0" hangingPunct="0"/>
            <a:r>
              <a:rPr lang="es-ES_tradnl" sz="2800" dirty="0">
                <a:latin typeface="Calibri" pitchFamily="34" charset="0"/>
              </a:rPr>
              <a:t>Autonomía</a:t>
            </a:r>
          </a:p>
          <a:p>
            <a:pPr algn="ctr" eaLnBrk="0" hangingPunct="0"/>
            <a:r>
              <a:rPr lang="es-ES_tradnl" sz="2800" dirty="0">
                <a:latin typeface="Calibri" pitchFamily="34" charset="0"/>
              </a:rPr>
              <a:t>Conocimientos</a:t>
            </a:r>
          </a:p>
          <a:p>
            <a:pPr algn="ctr" eaLnBrk="0" hangingPunct="0"/>
            <a:r>
              <a:rPr lang="es-ES_tradnl" sz="2800" dirty="0">
                <a:latin typeface="Calibri" pitchFamily="34" charset="0"/>
              </a:rPr>
              <a:t>Habilidades</a:t>
            </a:r>
          </a:p>
          <a:p>
            <a:pPr algn="ctr" eaLnBrk="0" hangingPunct="0"/>
            <a:r>
              <a:rPr lang="es-ES_tradnl" sz="2800" dirty="0" err="1">
                <a:latin typeface="Calibri" pitchFamily="34" charset="0"/>
              </a:rPr>
              <a:t>Feedback</a:t>
            </a:r>
            <a:endParaRPr lang="es-ES_tradnl" sz="2800" dirty="0">
              <a:latin typeface="Calibri" pitchFamily="34" charset="0"/>
            </a:endParaRPr>
          </a:p>
          <a:p>
            <a:pPr algn="ctr" eaLnBrk="0" hangingPunct="0"/>
            <a:r>
              <a:rPr lang="es-ES_tradnl" sz="2800" dirty="0">
                <a:latin typeface="Calibri" pitchFamily="34" charset="0"/>
              </a:rPr>
              <a:t>Reconocimiento</a:t>
            </a:r>
          </a:p>
          <a:p>
            <a:pPr algn="ctr" eaLnBrk="0" hangingPunct="0"/>
            <a:r>
              <a:rPr lang="es-ES_tradnl" sz="2800" dirty="0">
                <a:latin typeface="Calibri" pitchFamily="34" charset="0"/>
              </a:rPr>
              <a:t>Consideración</a:t>
            </a:r>
            <a:endParaRPr lang="es-ES_tradnl" sz="2800" dirty="0">
              <a:solidFill>
                <a:schemeClr val="tx2"/>
              </a:solidFill>
              <a:latin typeface="Calibri" pitchFamily="34" charset="0"/>
            </a:endParaRPr>
          </a:p>
        </p:txBody>
      </p:sp>
      <p:sp>
        <p:nvSpPr>
          <p:cNvPr id="244739" name="Rectangle 3"/>
          <p:cNvSpPr>
            <a:spLocks noChangeArrowheads="1"/>
          </p:cNvSpPr>
          <p:nvPr/>
        </p:nvSpPr>
        <p:spPr bwMode="auto">
          <a:xfrm>
            <a:off x="4876800" y="609600"/>
            <a:ext cx="4038600" cy="5791200"/>
          </a:xfrm>
          <a:prstGeom prst="rect">
            <a:avLst/>
          </a:prstGeom>
          <a:solidFill>
            <a:schemeClr val="accent6">
              <a:lumMod val="40000"/>
              <a:lumOff val="60000"/>
            </a:schemeClr>
          </a:solidFill>
          <a:ln w="12700" cap="sq">
            <a:solidFill>
              <a:schemeClr val="tx1"/>
            </a:solidFill>
            <a:miter lim="800000"/>
            <a:headEnd/>
            <a:tailEnd/>
          </a:ln>
          <a:effectLst/>
        </p:spPr>
        <p:txBody>
          <a:bodyPr wrap="none" anchor="ctr"/>
          <a:lstStyle/>
          <a:p>
            <a:pPr algn="ctr" eaLnBrk="0" hangingPunct="0"/>
            <a:r>
              <a:rPr lang="es-ES_tradnl" sz="2800" b="1" dirty="0" smtClean="0">
                <a:solidFill>
                  <a:schemeClr val="accent6">
                    <a:lumMod val="50000"/>
                  </a:schemeClr>
                </a:solidFill>
                <a:latin typeface="Calibri" pitchFamily="34" charset="0"/>
              </a:rPr>
              <a:t>Factores de</a:t>
            </a:r>
          </a:p>
          <a:p>
            <a:pPr algn="ctr" eaLnBrk="0" hangingPunct="0"/>
            <a:r>
              <a:rPr lang="es-ES_tradnl" sz="2800" b="1" dirty="0" smtClean="0">
                <a:solidFill>
                  <a:schemeClr val="accent6">
                    <a:lumMod val="50000"/>
                  </a:schemeClr>
                </a:solidFill>
                <a:latin typeface="Calibri" pitchFamily="34" charset="0"/>
              </a:rPr>
              <a:t> </a:t>
            </a:r>
            <a:r>
              <a:rPr lang="es-ES_tradnl" sz="2800" b="1" dirty="0">
                <a:solidFill>
                  <a:schemeClr val="accent6">
                    <a:lumMod val="50000"/>
                  </a:schemeClr>
                </a:solidFill>
                <a:latin typeface="Calibri" pitchFamily="34" charset="0"/>
              </a:rPr>
              <a:t>HIGIENE</a:t>
            </a:r>
          </a:p>
          <a:p>
            <a:pPr algn="ctr" eaLnBrk="0" hangingPunct="0"/>
            <a:endParaRPr lang="es-ES_tradnl" sz="3600" dirty="0">
              <a:solidFill>
                <a:schemeClr val="tx2"/>
              </a:solidFill>
              <a:latin typeface="Calibri" pitchFamily="34" charset="0"/>
            </a:endParaRPr>
          </a:p>
          <a:p>
            <a:pPr algn="ctr" eaLnBrk="0" hangingPunct="0"/>
            <a:r>
              <a:rPr lang="es-ES_tradnl" sz="2800" dirty="0">
                <a:latin typeface="Calibri" pitchFamily="34" charset="0"/>
              </a:rPr>
              <a:t>Salario</a:t>
            </a:r>
          </a:p>
          <a:p>
            <a:pPr algn="ctr" eaLnBrk="0" hangingPunct="0"/>
            <a:r>
              <a:rPr lang="es-ES_tradnl" sz="2800" dirty="0">
                <a:latin typeface="Calibri" pitchFamily="34" charset="0"/>
              </a:rPr>
              <a:t>Otros beneficios</a:t>
            </a:r>
          </a:p>
          <a:p>
            <a:pPr algn="ctr" eaLnBrk="0" hangingPunct="0"/>
            <a:r>
              <a:rPr lang="es-ES_tradnl" sz="2800" dirty="0">
                <a:latin typeface="Calibri" pitchFamily="34" charset="0"/>
              </a:rPr>
              <a:t>Seguridad laboral</a:t>
            </a:r>
          </a:p>
          <a:p>
            <a:pPr algn="ctr" eaLnBrk="0" hangingPunct="0"/>
            <a:r>
              <a:rPr lang="es-ES_tradnl" sz="2800" dirty="0">
                <a:latin typeface="Calibri" pitchFamily="34" charset="0"/>
              </a:rPr>
              <a:t>Promoción</a:t>
            </a:r>
          </a:p>
          <a:p>
            <a:pPr algn="ctr" eaLnBrk="0" hangingPunct="0"/>
            <a:r>
              <a:rPr lang="es-ES_tradnl" sz="2800" dirty="0">
                <a:latin typeface="Calibri" pitchFamily="34" charset="0"/>
              </a:rPr>
              <a:t>Condiciones trabajo</a:t>
            </a:r>
          </a:p>
          <a:p>
            <a:pPr algn="ctr" eaLnBrk="0" hangingPunct="0"/>
            <a:r>
              <a:rPr lang="es-ES_tradnl" sz="2800" dirty="0">
                <a:latin typeface="Calibri" pitchFamily="34" charset="0"/>
              </a:rPr>
              <a:t>Compañeros</a:t>
            </a:r>
          </a:p>
          <a:p>
            <a:pPr algn="ctr" eaLnBrk="0" hangingPunct="0"/>
            <a:r>
              <a:rPr lang="es-ES_tradnl" sz="2800" dirty="0">
                <a:latin typeface="Calibri" pitchFamily="34" charset="0"/>
              </a:rPr>
              <a:t>Subordinados</a:t>
            </a:r>
          </a:p>
          <a:p>
            <a:pPr algn="ctr" eaLnBrk="0" hangingPunct="0"/>
            <a:r>
              <a:rPr lang="es-ES_tradnl" sz="2800" dirty="0">
                <a:latin typeface="Calibri" pitchFamily="34" charset="0"/>
              </a:rPr>
              <a:t>Supervisión</a:t>
            </a:r>
          </a:p>
          <a:p>
            <a:pPr algn="ctr" eaLnBrk="0" hangingPunct="0"/>
            <a:r>
              <a:rPr lang="es-ES_tradnl" sz="2800" dirty="0">
                <a:latin typeface="Calibri" pitchFamily="34" charset="0"/>
              </a:rPr>
              <a:t>Ambiente social</a:t>
            </a:r>
          </a:p>
          <a:p>
            <a:pPr algn="ctr" eaLnBrk="0" hangingPunct="0"/>
            <a:endParaRPr lang="es-ES_tradnl" sz="3600" dirty="0">
              <a:solidFill>
                <a:schemeClr val="tx2"/>
              </a:solidFill>
              <a:latin typeface="Calibri" pitchFamily="34" charset="0"/>
            </a:endParaRP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4738"/>
                                        </p:tgtEl>
                                        <p:attrNameLst>
                                          <p:attrName>style.visibility</p:attrName>
                                        </p:attrNameLst>
                                      </p:cBhvr>
                                      <p:to>
                                        <p:strVal val="visible"/>
                                      </p:to>
                                    </p:set>
                                    <p:animEffect transition="in" filter="wipe(up)">
                                      <p:cBhvr>
                                        <p:cTn id="7" dur="500"/>
                                        <p:tgtEl>
                                          <p:spTgt spid="2447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4739"/>
                                        </p:tgtEl>
                                        <p:attrNameLst>
                                          <p:attrName>style.visibility</p:attrName>
                                        </p:attrNameLst>
                                      </p:cBhvr>
                                      <p:to>
                                        <p:strVal val="visible"/>
                                      </p:to>
                                    </p:set>
                                    <p:animEffect transition="in" filter="wipe(up)">
                                      <p:cBhvr>
                                        <p:cTn id="12" dur="500"/>
                                        <p:tgtEl>
                                          <p:spTgt spid="244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8" grpId="0" animBg="1" autoUpdateAnimBg="0"/>
      <p:bldP spid="244739" grpId="0" animBg="1" autoUpdateAnimBg="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Text Box 2"/>
          <p:cNvSpPr txBox="1">
            <a:spLocks noChangeArrowheads="1"/>
          </p:cNvSpPr>
          <p:nvPr/>
        </p:nvSpPr>
        <p:spPr bwMode="auto">
          <a:xfrm>
            <a:off x="357158" y="714356"/>
            <a:ext cx="8534400" cy="1384995"/>
          </a:xfrm>
          <a:prstGeom prst="rect">
            <a:avLst/>
          </a:prstGeom>
          <a:noFill/>
          <a:ln w="9525">
            <a:noFill/>
            <a:miter lim="800000"/>
            <a:headEnd/>
            <a:tailEnd/>
          </a:ln>
          <a:effectLst/>
        </p:spPr>
        <p:txBody>
          <a:bodyPr>
            <a:spAutoFit/>
          </a:bodyPr>
          <a:lstStyle/>
          <a:p>
            <a:pPr algn="l"/>
            <a:r>
              <a:rPr lang="es-ES" sz="2800" dirty="0">
                <a:latin typeface="Calibri" pitchFamily="34" charset="0"/>
              </a:rPr>
              <a:t>Para motivar hay que atender a los dos factores (higiénicos y motivacionales) pero sabiendo que responden a elementos diferentes ...</a:t>
            </a:r>
          </a:p>
        </p:txBody>
      </p:sp>
      <p:sp>
        <p:nvSpPr>
          <p:cNvPr id="370691" name="Text Box 3"/>
          <p:cNvSpPr txBox="1">
            <a:spLocks noChangeArrowheads="1"/>
          </p:cNvSpPr>
          <p:nvPr/>
        </p:nvSpPr>
        <p:spPr bwMode="auto">
          <a:xfrm>
            <a:off x="457200" y="3505200"/>
            <a:ext cx="4648200" cy="954107"/>
          </a:xfrm>
          <a:prstGeom prst="rect">
            <a:avLst/>
          </a:prstGeom>
          <a:noFill/>
          <a:ln w="9525">
            <a:noFill/>
            <a:miter lim="800000"/>
            <a:headEnd/>
            <a:tailEnd/>
          </a:ln>
          <a:effectLst/>
        </p:spPr>
        <p:txBody>
          <a:bodyPr>
            <a:spAutoFit/>
          </a:bodyPr>
          <a:lstStyle/>
          <a:p>
            <a:pPr algn="l"/>
            <a:r>
              <a:rPr lang="es-ES" sz="2800" dirty="0">
                <a:latin typeface="Calibri" pitchFamily="34" charset="0"/>
              </a:rPr>
              <a:t>... entenderlo como un edificio y sus cimientos</a:t>
            </a:r>
          </a:p>
        </p:txBody>
      </p:sp>
      <p:grpSp>
        <p:nvGrpSpPr>
          <p:cNvPr id="2" name="Group 7"/>
          <p:cNvGrpSpPr>
            <a:grpSpLocks/>
          </p:cNvGrpSpPr>
          <p:nvPr/>
        </p:nvGrpSpPr>
        <p:grpSpPr bwMode="auto">
          <a:xfrm>
            <a:off x="5715000" y="3200400"/>
            <a:ext cx="2514600" cy="3048000"/>
            <a:chOff x="2304" y="1968"/>
            <a:chExt cx="1584" cy="1968"/>
          </a:xfrm>
          <a:solidFill>
            <a:schemeClr val="bg1">
              <a:lumMod val="95000"/>
            </a:schemeClr>
          </a:solidFill>
        </p:grpSpPr>
        <p:sp>
          <p:nvSpPr>
            <p:cNvPr id="370692" name="Rectangle 4"/>
            <p:cNvSpPr>
              <a:spLocks noChangeArrowheads="1"/>
            </p:cNvSpPr>
            <p:nvPr/>
          </p:nvSpPr>
          <p:spPr bwMode="auto">
            <a:xfrm>
              <a:off x="2529" y="1968"/>
              <a:ext cx="1080" cy="1008"/>
            </a:xfrm>
            <a:prstGeom prst="rect">
              <a:avLst/>
            </a:prstGeom>
            <a:grpFill/>
            <a:ln w="9525">
              <a:solidFill>
                <a:schemeClr val="tx1"/>
              </a:solidFill>
              <a:miter lim="800000"/>
              <a:headEnd/>
              <a:tailEnd/>
            </a:ln>
            <a:effectLst/>
          </p:spPr>
          <p:txBody>
            <a:bodyPr wrap="none" anchor="ctr"/>
            <a:lstStyle/>
            <a:p>
              <a:pPr algn="ctr"/>
              <a:r>
                <a:rPr lang="es-ES" dirty="0" smtClean="0">
                  <a:latin typeface="Calibri" pitchFamily="34" charset="0"/>
                </a:rPr>
                <a:t>Factores</a:t>
              </a:r>
            </a:p>
            <a:p>
              <a:pPr algn="ctr"/>
              <a:r>
                <a:rPr lang="es-ES" dirty="0" smtClean="0">
                  <a:latin typeface="Calibri" pitchFamily="34" charset="0"/>
                </a:rPr>
                <a:t>de</a:t>
              </a:r>
            </a:p>
            <a:p>
              <a:pPr algn="ctr"/>
              <a:r>
                <a:rPr lang="es-ES" dirty="0" smtClean="0">
                  <a:latin typeface="Calibri" pitchFamily="34" charset="0"/>
                </a:rPr>
                <a:t>MOTIVACION</a:t>
              </a:r>
              <a:endParaRPr lang="es-ES" dirty="0">
                <a:latin typeface="Calibri" pitchFamily="34" charset="0"/>
              </a:endParaRPr>
            </a:p>
          </p:txBody>
        </p:sp>
        <p:sp>
          <p:nvSpPr>
            <p:cNvPr id="370693" name="Rectangle 5"/>
            <p:cNvSpPr>
              <a:spLocks noChangeArrowheads="1"/>
            </p:cNvSpPr>
            <p:nvPr/>
          </p:nvSpPr>
          <p:spPr bwMode="auto">
            <a:xfrm>
              <a:off x="2529" y="2928"/>
              <a:ext cx="1080" cy="1008"/>
            </a:xfrm>
            <a:prstGeom prst="rect">
              <a:avLst/>
            </a:prstGeom>
            <a:grpFill/>
            <a:ln w="9525">
              <a:solidFill>
                <a:schemeClr val="tx1"/>
              </a:solidFill>
              <a:miter lim="800000"/>
              <a:headEnd/>
              <a:tailEnd/>
            </a:ln>
            <a:effectLst/>
          </p:spPr>
          <p:txBody>
            <a:bodyPr wrap="none" anchor="ctr"/>
            <a:lstStyle/>
            <a:p>
              <a:pPr algn="ctr"/>
              <a:r>
                <a:rPr lang="es-ES" dirty="0" smtClean="0">
                  <a:latin typeface="Calibri" pitchFamily="34" charset="0"/>
                </a:rPr>
                <a:t>Factores</a:t>
              </a:r>
            </a:p>
            <a:p>
              <a:pPr algn="ctr"/>
              <a:r>
                <a:rPr lang="es-ES" dirty="0" smtClean="0">
                  <a:latin typeface="Calibri" pitchFamily="34" charset="0"/>
                </a:rPr>
                <a:t>HIGIENICOS</a:t>
              </a:r>
              <a:endParaRPr lang="es-ES" dirty="0">
                <a:latin typeface="Calibri" pitchFamily="34" charset="0"/>
              </a:endParaRPr>
            </a:p>
          </p:txBody>
        </p:sp>
        <p:sp>
          <p:nvSpPr>
            <p:cNvPr id="370694" name="Line 6"/>
            <p:cNvSpPr>
              <a:spLocks noChangeShapeType="1"/>
            </p:cNvSpPr>
            <p:nvPr/>
          </p:nvSpPr>
          <p:spPr bwMode="auto">
            <a:xfrm>
              <a:off x="2304" y="2928"/>
              <a:ext cx="1584" cy="0"/>
            </a:xfrm>
            <a:prstGeom prst="line">
              <a:avLst/>
            </a:prstGeom>
            <a:grpFill/>
            <a:ln w="38100">
              <a:solidFill>
                <a:schemeClr val="tx1"/>
              </a:solidFill>
              <a:round/>
              <a:headEnd/>
              <a:tailEnd/>
            </a:ln>
            <a:effectLst/>
          </p:spPr>
          <p:txBody>
            <a:bodyPr/>
            <a:lstStyle/>
            <a:p>
              <a:pPr algn="ctr"/>
              <a:endParaRPr lang="es-ES" dirty="0">
                <a:latin typeface="Calibri" pitchFamily="34" charset="0"/>
              </a:endParaRPr>
            </a:p>
          </p:txBody>
        </p:sp>
      </p:gr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6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70691"/>
                                        </p:tgtEl>
                                        <p:attrNameLst>
                                          <p:attrName>style.visibility</p:attrName>
                                        </p:attrNameLst>
                                      </p:cBhvr>
                                      <p:to>
                                        <p:strVal val="visible"/>
                                      </p:to>
                                    </p:set>
                                    <p:animEffect transition="in" filter="wipe(left)">
                                      <p:cBhvr>
                                        <p:cTn id="11" dur="500"/>
                                        <p:tgtEl>
                                          <p:spTgt spid="370691"/>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strVal val="#ppt_w*0.70"/>
                                          </p:val>
                                        </p:tav>
                                        <p:tav tm="100000">
                                          <p:val>
                                            <p:strVal val="#ppt_w"/>
                                          </p:val>
                                        </p:tav>
                                      </p:tavLst>
                                    </p:anim>
                                    <p:anim calcmode="lin" valueType="num">
                                      <p:cBhvr>
                                        <p:cTn id="17" dur="500" fill="hold"/>
                                        <p:tgtEl>
                                          <p:spTgt spid="2"/>
                                        </p:tgtEl>
                                        <p:attrNameLst>
                                          <p:attrName>ppt_h</p:attrName>
                                        </p:attrNameLst>
                                      </p:cBhvr>
                                      <p:tavLst>
                                        <p:tav tm="0">
                                          <p:val>
                                            <p:strVal val="#ppt_h"/>
                                          </p:val>
                                        </p:tav>
                                        <p:tav tm="100000">
                                          <p:val>
                                            <p:strVal val="#ppt_h"/>
                                          </p:val>
                                        </p:tav>
                                      </p:tavLst>
                                    </p:anim>
                                    <p:animEffect transition="in" filter="fade">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p:bldP spid="370691"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Text Box 2"/>
          <p:cNvSpPr txBox="1">
            <a:spLocks noChangeArrowheads="1"/>
          </p:cNvSpPr>
          <p:nvPr/>
        </p:nvSpPr>
        <p:spPr bwMode="auto">
          <a:xfrm>
            <a:off x="428596" y="785794"/>
            <a:ext cx="4664075" cy="954107"/>
          </a:xfrm>
          <a:prstGeom prst="rect">
            <a:avLst/>
          </a:prstGeom>
          <a:noFill/>
          <a:ln w="9525">
            <a:noFill/>
            <a:miter lim="800000"/>
            <a:headEnd/>
            <a:tailEnd/>
          </a:ln>
          <a:effectLst/>
        </p:spPr>
        <p:txBody>
          <a:bodyPr wrap="square">
            <a:spAutoFit/>
          </a:bodyPr>
          <a:lstStyle/>
          <a:p>
            <a:pPr algn="l"/>
            <a:r>
              <a:rPr lang="es-ES" sz="2800" dirty="0">
                <a:latin typeface="Calibri" pitchFamily="34" charset="0"/>
              </a:rPr>
              <a:t>¿Qué sucede cuando fallan los factores Motivacionales?</a:t>
            </a:r>
          </a:p>
        </p:txBody>
      </p:sp>
      <p:sp>
        <p:nvSpPr>
          <p:cNvPr id="371715" name="Text Box 3"/>
          <p:cNvSpPr txBox="1">
            <a:spLocks noChangeArrowheads="1"/>
          </p:cNvSpPr>
          <p:nvPr/>
        </p:nvSpPr>
        <p:spPr bwMode="auto">
          <a:xfrm>
            <a:off x="4214810" y="4000504"/>
            <a:ext cx="4554541" cy="954107"/>
          </a:xfrm>
          <a:prstGeom prst="rect">
            <a:avLst/>
          </a:prstGeom>
          <a:noFill/>
          <a:ln w="9525">
            <a:noFill/>
            <a:miter lim="800000"/>
            <a:headEnd/>
            <a:tailEnd/>
          </a:ln>
          <a:effectLst/>
        </p:spPr>
        <p:txBody>
          <a:bodyPr wrap="square">
            <a:spAutoFit/>
          </a:bodyPr>
          <a:lstStyle/>
          <a:p>
            <a:pPr algn="l"/>
            <a:r>
              <a:rPr lang="es-ES" sz="2800" dirty="0">
                <a:latin typeface="Calibri" pitchFamily="34" charset="0"/>
              </a:rPr>
              <a:t> ¿Qué sucede cuando fallan los factores Higiénicos?</a:t>
            </a:r>
          </a:p>
        </p:txBody>
      </p:sp>
      <p:grpSp>
        <p:nvGrpSpPr>
          <p:cNvPr id="2" name="14 Grupo"/>
          <p:cNvGrpSpPr/>
          <p:nvPr/>
        </p:nvGrpSpPr>
        <p:grpSpPr>
          <a:xfrm>
            <a:off x="5715008" y="1285860"/>
            <a:ext cx="2514600" cy="1561171"/>
            <a:chOff x="5410199" y="1285860"/>
            <a:chExt cx="2514600" cy="1561171"/>
          </a:xfrm>
        </p:grpSpPr>
        <p:sp>
          <p:nvSpPr>
            <p:cNvPr id="13" name="Rectangle 5"/>
            <p:cNvSpPr>
              <a:spLocks noChangeArrowheads="1"/>
            </p:cNvSpPr>
            <p:nvPr/>
          </p:nvSpPr>
          <p:spPr bwMode="auto">
            <a:xfrm>
              <a:off x="5857884" y="1285860"/>
              <a:ext cx="1714512" cy="1561171"/>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s-ES" dirty="0" smtClean="0">
                  <a:latin typeface="Calibri" pitchFamily="34" charset="0"/>
                </a:rPr>
                <a:t>Factores</a:t>
              </a:r>
            </a:p>
            <a:p>
              <a:pPr algn="ctr"/>
              <a:r>
                <a:rPr lang="es-ES" dirty="0" smtClean="0">
                  <a:latin typeface="Calibri" pitchFamily="34" charset="0"/>
                </a:rPr>
                <a:t>HIGIENICOS</a:t>
              </a:r>
              <a:endParaRPr lang="es-ES" dirty="0">
                <a:latin typeface="Calibri" pitchFamily="34" charset="0"/>
              </a:endParaRPr>
            </a:p>
          </p:txBody>
        </p:sp>
        <p:sp>
          <p:nvSpPr>
            <p:cNvPr id="371718" name="Line 6"/>
            <p:cNvSpPr>
              <a:spLocks noChangeShapeType="1"/>
            </p:cNvSpPr>
            <p:nvPr/>
          </p:nvSpPr>
          <p:spPr bwMode="auto">
            <a:xfrm>
              <a:off x="5410199" y="1295400"/>
              <a:ext cx="2514600" cy="0"/>
            </a:xfrm>
            <a:prstGeom prst="line">
              <a:avLst/>
            </a:prstGeom>
            <a:noFill/>
            <a:ln w="38100">
              <a:solidFill>
                <a:schemeClr val="tx1"/>
              </a:solidFill>
              <a:round/>
              <a:headEnd/>
              <a:tailEnd/>
            </a:ln>
            <a:effectLst/>
          </p:spPr>
          <p:txBody>
            <a:bodyPr/>
            <a:lstStyle/>
            <a:p>
              <a:endParaRPr lang="es-ES" dirty="0">
                <a:latin typeface="Calibri" pitchFamily="34" charset="0"/>
              </a:endParaRPr>
            </a:p>
          </p:txBody>
        </p:sp>
      </p:grpSp>
      <p:sp>
        <p:nvSpPr>
          <p:cNvPr id="371723" name="Text Box 11"/>
          <p:cNvSpPr txBox="1">
            <a:spLocks noChangeArrowheads="1"/>
          </p:cNvSpPr>
          <p:nvPr/>
        </p:nvSpPr>
        <p:spPr bwMode="auto">
          <a:xfrm>
            <a:off x="5857884" y="714356"/>
            <a:ext cx="2206053" cy="461665"/>
          </a:xfrm>
          <a:prstGeom prst="rect">
            <a:avLst/>
          </a:prstGeom>
          <a:noFill/>
          <a:ln w="9525">
            <a:noFill/>
            <a:miter lim="800000"/>
            <a:headEnd/>
            <a:tailEnd/>
          </a:ln>
          <a:effectLst/>
        </p:spPr>
        <p:txBody>
          <a:bodyPr wrap="none">
            <a:spAutoFit/>
          </a:bodyPr>
          <a:lstStyle/>
          <a:p>
            <a:r>
              <a:rPr lang="es-ES" sz="2400" b="1" i="1" dirty="0">
                <a:solidFill>
                  <a:srgbClr val="C00000"/>
                </a:solidFill>
                <a:latin typeface="SimSun" pitchFamily="2" charset="-122"/>
                <a:ea typeface="SimSun" pitchFamily="2" charset="-122"/>
              </a:rPr>
              <a:t>¡NO HAY NADA!</a:t>
            </a:r>
          </a:p>
        </p:txBody>
      </p:sp>
      <p:sp>
        <p:nvSpPr>
          <p:cNvPr id="371724" name="Text Box 12"/>
          <p:cNvSpPr txBox="1">
            <a:spLocks noChangeArrowheads="1"/>
          </p:cNvSpPr>
          <p:nvPr/>
        </p:nvSpPr>
        <p:spPr bwMode="auto">
          <a:xfrm>
            <a:off x="571472" y="5500702"/>
            <a:ext cx="3294492" cy="461665"/>
          </a:xfrm>
          <a:prstGeom prst="rect">
            <a:avLst/>
          </a:prstGeom>
          <a:noFill/>
          <a:ln w="9525">
            <a:noFill/>
            <a:miter lim="800000"/>
            <a:headEnd/>
            <a:tailEnd/>
          </a:ln>
          <a:effectLst/>
        </p:spPr>
        <p:txBody>
          <a:bodyPr wrap="none">
            <a:spAutoFit/>
          </a:bodyPr>
          <a:lstStyle/>
          <a:p>
            <a:r>
              <a:rPr lang="es-ES" sz="2400" b="1" i="1" dirty="0">
                <a:solidFill>
                  <a:srgbClr val="C00000"/>
                </a:solidFill>
                <a:latin typeface="SimSun" pitchFamily="2" charset="-122"/>
                <a:ea typeface="SimSun" pitchFamily="2" charset="-122"/>
              </a:rPr>
              <a:t>¡EL EDIFICIO SE CAE!</a:t>
            </a:r>
          </a:p>
        </p:txBody>
      </p:sp>
      <p:grpSp>
        <p:nvGrpSpPr>
          <p:cNvPr id="3" name="13 Grupo"/>
          <p:cNvGrpSpPr/>
          <p:nvPr/>
        </p:nvGrpSpPr>
        <p:grpSpPr>
          <a:xfrm>
            <a:off x="857224" y="3429000"/>
            <a:ext cx="2514600" cy="1629602"/>
            <a:chOff x="785786" y="3656786"/>
            <a:chExt cx="2514600" cy="1629602"/>
          </a:xfrm>
        </p:grpSpPr>
        <p:sp>
          <p:nvSpPr>
            <p:cNvPr id="371721" name="Line 9"/>
            <p:cNvSpPr>
              <a:spLocks noChangeShapeType="1"/>
            </p:cNvSpPr>
            <p:nvPr/>
          </p:nvSpPr>
          <p:spPr bwMode="auto">
            <a:xfrm>
              <a:off x="785786" y="5286388"/>
              <a:ext cx="2514600" cy="0"/>
            </a:xfrm>
            <a:prstGeom prst="line">
              <a:avLst/>
            </a:prstGeom>
            <a:noFill/>
            <a:ln w="38100">
              <a:solidFill>
                <a:schemeClr val="tx1"/>
              </a:solidFill>
              <a:round/>
              <a:headEnd/>
              <a:tailEnd/>
            </a:ln>
            <a:effectLst/>
          </p:spPr>
          <p:txBody>
            <a:bodyPr/>
            <a:lstStyle/>
            <a:p>
              <a:endParaRPr lang="es-ES" dirty="0">
                <a:latin typeface="Calibri" pitchFamily="34" charset="0"/>
              </a:endParaRPr>
            </a:p>
          </p:txBody>
        </p:sp>
        <p:sp>
          <p:nvSpPr>
            <p:cNvPr id="12" name="Rectangle 4"/>
            <p:cNvSpPr>
              <a:spLocks noChangeArrowheads="1"/>
            </p:cNvSpPr>
            <p:nvPr/>
          </p:nvSpPr>
          <p:spPr bwMode="auto">
            <a:xfrm rot="1579621">
              <a:off x="1257368" y="3656786"/>
              <a:ext cx="1714512" cy="1561171"/>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s-ES" dirty="0" smtClean="0">
                  <a:latin typeface="Calibri" pitchFamily="34" charset="0"/>
                </a:rPr>
                <a:t>Factores</a:t>
              </a:r>
            </a:p>
            <a:p>
              <a:pPr algn="ctr"/>
              <a:r>
                <a:rPr lang="es-ES" dirty="0" smtClean="0">
                  <a:latin typeface="Calibri" pitchFamily="34" charset="0"/>
                </a:rPr>
                <a:t>de</a:t>
              </a:r>
            </a:p>
            <a:p>
              <a:pPr algn="ctr"/>
              <a:r>
                <a:rPr lang="es-ES" dirty="0" smtClean="0">
                  <a:latin typeface="Calibri" pitchFamily="34" charset="0"/>
                </a:rPr>
                <a:t>MOTIVACION</a:t>
              </a:r>
              <a:endParaRPr lang="es-ES" dirty="0">
                <a:latin typeface="Calibri" pitchFamily="34" charset="0"/>
              </a:endParaRPr>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1714"/>
                                        </p:tgtEl>
                                        <p:attrNameLst>
                                          <p:attrName>style.visibility</p:attrName>
                                        </p:attrNameLst>
                                      </p:cBhvr>
                                      <p:to>
                                        <p:strVal val="visible"/>
                                      </p:to>
                                    </p:set>
                                    <p:animEffect transition="in" filter="wipe(left)">
                                      <p:cBhvr>
                                        <p:cTn id="7" dur="500"/>
                                        <p:tgtEl>
                                          <p:spTgt spid="37171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strVal val="#ppt_w*0.70"/>
                                          </p:val>
                                        </p:tav>
                                        <p:tav tm="100000">
                                          <p:val>
                                            <p:strVal val="#ppt_w"/>
                                          </p:val>
                                        </p:tav>
                                      </p:tavLst>
                                    </p:anim>
                                    <p:anim calcmode="lin" valueType="num">
                                      <p:cBhvr>
                                        <p:cTn id="13" dur="500" fill="hold"/>
                                        <p:tgtEl>
                                          <p:spTgt spid="2"/>
                                        </p:tgtEl>
                                        <p:attrNameLst>
                                          <p:attrName>ppt_h</p:attrName>
                                        </p:attrNameLst>
                                      </p:cBhvr>
                                      <p:tavLst>
                                        <p:tav tm="0">
                                          <p:val>
                                            <p:strVal val="#ppt_h"/>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371723"/>
                                        </p:tgtEl>
                                        <p:attrNameLst>
                                          <p:attrName>style.visibility</p:attrName>
                                        </p:attrNameLst>
                                      </p:cBhvr>
                                      <p:to>
                                        <p:strVal val="visible"/>
                                      </p:to>
                                    </p:set>
                                    <p:anim calcmode="lin" valueType="num">
                                      <p:cBhvr>
                                        <p:cTn id="19" dur="500" fill="hold"/>
                                        <p:tgtEl>
                                          <p:spTgt spid="371723"/>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371723"/>
                                        </p:tgtEl>
                                        <p:attrNameLst>
                                          <p:attrName>ppt_y</p:attrName>
                                        </p:attrNameLst>
                                      </p:cBhvr>
                                      <p:tavLst>
                                        <p:tav tm="0">
                                          <p:val>
                                            <p:strVal val="#ppt_y"/>
                                          </p:val>
                                        </p:tav>
                                        <p:tav tm="100000">
                                          <p:val>
                                            <p:strVal val="#ppt_y"/>
                                          </p:val>
                                        </p:tav>
                                      </p:tavLst>
                                    </p:anim>
                                    <p:anim calcmode="lin" valueType="num">
                                      <p:cBhvr>
                                        <p:cTn id="21" dur="500" fill="hold"/>
                                        <p:tgtEl>
                                          <p:spTgt spid="371723"/>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371723"/>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37172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71715"/>
                                        </p:tgtEl>
                                        <p:attrNameLst>
                                          <p:attrName>style.visibility</p:attrName>
                                        </p:attrNameLst>
                                      </p:cBhvr>
                                      <p:to>
                                        <p:strVal val="visible"/>
                                      </p:to>
                                    </p:set>
                                    <p:animEffect transition="in" filter="wipe(right)">
                                      <p:cBhvr>
                                        <p:cTn id="28" dur="500"/>
                                        <p:tgtEl>
                                          <p:spTgt spid="371715"/>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p:cTn id="33" dur="500" fill="hold"/>
                                        <p:tgtEl>
                                          <p:spTgt spid="3"/>
                                        </p:tgtEl>
                                        <p:attrNameLst>
                                          <p:attrName>ppt_w</p:attrName>
                                        </p:attrNameLst>
                                      </p:cBhvr>
                                      <p:tavLst>
                                        <p:tav tm="0">
                                          <p:val>
                                            <p:strVal val="#ppt_w*0.70"/>
                                          </p:val>
                                        </p:tav>
                                        <p:tav tm="100000">
                                          <p:val>
                                            <p:strVal val="#ppt_w"/>
                                          </p:val>
                                        </p:tav>
                                      </p:tavLst>
                                    </p:anim>
                                    <p:anim calcmode="lin" valueType="num">
                                      <p:cBhvr>
                                        <p:cTn id="34" dur="500" fill="hold"/>
                                        <p:tgtEl>
                                          <p:spTgt spid="3"/>
                                        </p:tgtEl>
                                        <p:attrNameLst>
                                          <p:attrName>ppt_h</p:attrName>
                                        </p:attrNameLst>
                                      </p:cBhvr>
                                      <p:tavLst>
                                        <p:tav tm="0">
                                          <p:val>
                                            <p:strVal val="#ppt_h"/>
                                          </p:val>
                                        </p:tav>
                                        <p:tav tm="100000">
                                          <p:val>
                                            <p:strVal val="#ppt_h"/>
                                          </p:val>
                                        </p:tav>
                                      </p:tavLst>
                                    </p:anim>
                                    <p:animEffect transition="in" filter="fad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grpId="0" nodeType="clickEffect">
                                  <p:stCondLst>
                                    <p:cond delay="0"/>
                                  </p:stCondLst>
                                  <p:iterate type="lt">
                                    <p:tmPct val="10000"/>
                                  </p:iterate>
                                  <p:childTnLst>
                                    <p:set>
                                      <p:cBhvr>
                                        <p:cTn id="39" dur="1" fill="hold">
                                          <p:stCondLst>
                                            <p:cond delay="0"/>
                                          </p:stCondLst>
                                        </p:cTn>
                                        <p:tgtEl>
                                          <p:spTgt spid="371724"/>
                                        </p:tgtEl>
                                        <p:attrNameLst>
                                          <p:attrName>style.visibility</p:attrName>
                                        </p:attrNameLst>
                                      </p:cBhvr>
                                      <p:to>
                                        <p:strVal val="visible"/>
                                      </p:to>
                                    </p:set>
                                    <p:anim calcmode="lin" valueType="num">
                                      <p:cBhvr>
                                        <p:cTn id="40" dur="500" fill="hold"/>
                                        <p:tgtEl>
                                          <p:spTgt spid="371724"/>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71724"/>
                                        </p:tgtEl>
                                        <p:attrNameLst>
                                          <p:attrName>ppt_y</p:attrName>
                                        </p:attrNameLst>
                                      </p:cBhvr>
                                      <p:tavLst>
                                        <p:tav tm="0">
                                          <p:val>
                                            <p:strVal val="#ppt_y"/>
                                          </p:val>
                                        </p:tav>
                                        <p:tav tm="100000">
                                          <p:val>
                                            <p:strVal val="#ppt_y"/>
                                          </p:val>
                                        </p:tav>
                                      </p:tavLst>
                                    </p:anim>
                                    <p:anim calcmode="lin" valueType="num">
                                      <p:cBhvr>
                                        <p:cTn id="42" dur="500" fill="hold"/>
                                        <p:tgtEl>
                                          <p:spTgt spid="371724"/>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71724"/>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71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4" grpId="0"/>
      <p:bldP spid="371715" grpId="0"/>
      <p:bldP spid="371723" grpId="0"/>
      <p:bldP spid="371724" grpId="0"/>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de VROOM (proceso) …</a:t>
            </a:r>
            <a:endParaRPr lang="es-ES" dirty="0"/>
          </a:p>
        </p:txBody>
      </p:sp>
      <p:sp>
        <p:nvSpPr>
          <p:cNvPr id="4" name="Text Box 10"/>
          <p:cNvSpPr txBox="1">
            <a:spLocks noChangeArrowheads="1"/>
          </p:cNvSpPr>
          <p:nvPr/>
        </p:nvSpPr>
        <p:spPr bwMode="auto">
          <a:xfrm>
            <a:off x="214282" y="714356"/>
            <a:ext cx="5236883" cy="523220"/>
          </a:xfrm>
          <a:prstGeom prst="rect">
            <a:avLst/>
          </a:prstGeom>
          <a:noFill/>
          <a:ln w="9525">
            <a:noFill/>
            <a:miter lim="800000"/>
            <a:headEnd/>
            <a:tailEnd/>
          </a:ln>
          <a:effectLst/>
        </p:spPr>
        <p:txBody>
          <a:bodyPr wrap="none">
            <a:spAutoFit/>
          </a:bodyPr>
          <a:lstStyle/>
          <a:p>
            <a:pPr>
              <a:buFont typeface="Wingdings" pitchFamily="2" charset="2"/>
              <a:buNone/>
            </a:pPr>
            <a:r>
              <a:rPr lang="es-ES" sz="2800" b="1" dirty="0">
                <a:solidFill>
                  <a:srgbClr val="C00000"/>
                </a:solidFill>
                <a:latin typeface="Calibri" pitchFamily="34" charset="0"/>
              </a:rPr>
              <a:t>Tres elementos a tener en cuenta:</a:t>
            </a:r>
          </a:p>
        </p:txBody>
      </p:sp>
      <p:grpSp>
        <p:nvGrpSpPr>
          <p:cNvPr id="15" name="14 Grupo"/>
          <p:cNvGrpSpPr/>
          <p:nvPr/>
        </p:nvGrpSpPr>
        <p:grpSpPr>
          <a:xfrm>
            <a:off x="468312" y="1714488"/>
            <a:ext cx="8461405" cy="4357718"/>
            <a:chOff x="468312" y="1714488"/>
            <a:chExt cx="8461405" cy="4357718"/>
          </a:xfrm>
        </p:grpSpPr>
        <p:sp>
          <p:nvSpPr>
            <p:cNvPr id="11" name="10 Rectángulo"/>
            <p:cNvSpPr/>
            <p:nvPr/>
          </p:nvSpPr>
          <p:spPr>
            <a:xfrm>
              <a:off x="468312" y="1714488"/>
              <a:ext cx="8461405" cy="435771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Text Box 11"/>
            <p:cNvSpPr txBox="1">
              <a:spLocks noChangeArrowheads="1"/>
            </p:cNvSpPr>
            <p:nvPr/>
          </p:nvSpPr>
          <p:spPr bwMode="auto">
            <a:xfrm>
              <a:off x="825502" y="1928802"/>
              <a:ext cx="2514600" cy="523220"/>
            </a:xfrm>
            <a:prstGeom prst="rect">
              <a:avLst/>
            </a:prstGeom>
            <a:noFill/>
            <a:ln w="9525">
              <a:noFill/>
              <a:miter lim="800000"/>
              <a:headEnd/>
              <a:tailEnd/>
            </a:ln>
            <a:effectLst/>
          </p:spPr>
          <p:txBody>
            <a:bodyPr>
              <a:spAutoFit/>
            </a:bodyPr>
            <a:lstStyle/>
            <a:p>
              <a:pPr algn="l">
                <a:buFont typeface="Wingdings" pitchFamily="2" charset="2"/>
                <a:buNone/>
              </a:pPr>
              <a:r>
                <a:rPr lang="es-ES" sz="2800" b="1" dirty="0">
                  <a:solidFill>
                    <a:srgbClr val="0000CC"/>
                  </a:solidFill>
                  <a:latin typeface="Calibri" pitchFamily="34" charset="0"/>
                </a:rPr>
                <a:t>VALENCIA:</a:t>
              </a:r>
            </a:p>
          </p:txBody>
        </p:sp>
        <p:sp>
          <p:nvSpPr>
            <p:cNvPr id="6" name="Text Box 12"/>
            <p:cNvSpPr txBox="1">
              <a:spLocks noChangeArrowheads="1"/>
            </p:cNvSpPr>
            <p:nvPr/>
          </p:nvSpPr>
          <p:spPr bwMode="auto">
            <a:xfrm>
              <a:off x="825502" y="2928934"/>
              <a:ext cx="3733800" cy="523220"/>
            </a:xfrm>
            <a:prstGeom prst="rect">
              <a:avLst/>
            </a:prstGeom>
            <a:noFill/>
            <a:ln w="9525">
              <a:noFill/>
              <a:miter lim="800000"/>
              <a:headEnd/>
              <a:tailEnd/>
            </a:ln>
            <a:effectLst/>
          </p:spPr>
          <p:txBody>
            <a:bodyPr>
              <a:spAutoFit/>
            </a:bodyPr>
            <a:lstStyle/>
            <a:p>
              <a:pPr algn="l">
                <a:buFont typeface="Wingdings" pitchFamily="2" charset="2"/>
                <a:buNone/>
              </a:pPr>
              <a:r>
                <a:rPr lang="es-ES" sz="2800" b="1" dirty="0">
                  <a:solidFill>
                    <a:srgbClr val="0000CC"/>
                  </a:solidFill>
                  <a:latin typeface="Calibri" pitchFamily="34" charset="0"/>
                </a:rPr>
                <a:t>INSTRUMENTALIDAD:</a:t>
              </a:r>
            </a:p>
          </p:txBody>
        </p:sp>
        <p:sp>
          <p:nvSpPr>
            <p:cNvPr id="7" name="Text Box 13"/>
            <p:cNvSpPr txBox="1">
              <a:spLocks noChangeArrowheads="1"/>
            </p:cNvSpPr>
            <p:nvPr/>
          </p:nvSpPr>
          <p:spPr bwMode="auto">
            <a:xfrm>
              <a:off x="825502" y="4357694"/>
              <a:ext cx="2514600" cy="523220"/>
            </a:xfrm>
            <a:prstGeom prst="rect">
              <a:avLst/>
            </a:prstGeom>
            <a:noFill/>
            <a:ln w="9525">
              <a:noFill/>
              <a:miter lim="800000"/>
              <a:headEnd/>
              <a:tailEnd/>
            </a:ln>
            <a:effectLst/>
          </p:spPr>
          <p:txBody>
            <a:bodyPr>
              <a:spAutoFit/>
            </a:bodyPr>
            <a:lstStyle/>
            <a:p>
              <a:pPr algn="l">
                <a:buFont typeface="Wingdings" pitchFamily="2" charset="2"/>
                <a:buNone/>
              </a:pPr>
              <a:r>
                <a:rPr lang="es-ES" sz="2800" b="1" dirty="0">
                  <a:solidFill>
                    <a:srgbClr val="0000CC"/>
                  </a:solidFill>
                  <a:latin typeface="Calibri" pitchFamily="34" charset="0"/>
                </a:rPr>
                <a:t>EXPECTANCIA:</a:t>
              </a:r>
            </a:p>
          </p:txBody>
        </p:sp>
        <p:sp>
          <p:nvSpPr>
            <p:cNvPr id="8" name="Text Box 14"/>
            <p:cNvSpPr txBox="1">
              <a:spLocks noChangeArrowheads="1"/>
            </p:cNvSpPr>
            <p:nvPr/>
          </p:nvSpPr>
          <p:spPr bwMode="auto">
            <a:xfrm>
              <a:off x="3214678" y="4357694"/>
              <a:ext cx="4943510" cy="1200329"/>
            </a:xfrm>
            <a:prstGeom prst="rect">
              <a:avLst/>
            </a:prstGeom>
            <a:noFill/>
            <a:ln w="9525">
              <a:noFill/>
              <a:miter lim="800000"/>
              <a:headEnd/>
              <a:tailEnd/>
            </a:ln>
            <a:effectLst/>
          </p:spPr>
          <p:txBody>
            <a:bodyPr wrap="square">
              <a:spAutoFit/>
            </a:bodyPr>
            <a:lstStyle/>
            <a:p>
              <a:pPr algn="l"/>
              <a:r>
                <a:rPr lang="es-ES" sz="2400" dirty="0">
                  <a:latin typeface="Calibri" pitchFamily="34" charset="0"/>
                </a:rPr>
                <a:t>creencia y conocimiento de que la consecución del objetivo depende directamente del esfuerzo personal</a:t>
              </a:r>
            </a:p>
          </p:txBody>
        </p:sp>
        <p:sp>
          <p:nvSpPr>
            <p:cNvPr id="9" name="Text Box 15"/>
            <p:cNvSpPr txBox="1">
              <a:spLocks noChangeArrowheads="1"/>
            </p:cNvSpPr>
            <p:nvPr/>
          </p:nvSpPr>
          <p:spPr bwMode="auto">
            <a:xfrm>
              <a:off x="4214810" y="2928934"/>
              <a:ext cx="4372006" cy="1200329"/>
            </a:xfrm>
            <a:prstGeom prst="rect">
              <a:avLst/>
            </a:prstGeom>
            <a:noFill/>
            <a:ln w="9525">
              <a:noFill/>
              <a:miter lim="800000"/>
              <a:headEnd/>
              <a:tailEnd/>
            </a:ln>
            <a:effectLst/>
          </p:spPr>
          <p:txBody>
            <a:bodyPr wrap="square">
              <a:spAutoFit/>
            </a:bodyPr>
            <a:lstStyle/>
            <a:p>
              <a:pPr algn="l">
                <a:buFont typeface="Wingdings" pitchFamily="2" charset="2"/>
                <a:buNone/>
              </a:pPr>
              <a:r>
                <a:rPr lang="es-ES" sz="2400" dirty="0">
                  <a:latin typeface="Calibri" pitchFamily="34" charset="0"/>
                </a:rPr>
                <a:t>conocimientos y habilidades que permiten a la persona obtener el objetivo</a:t>
              </a:r>
              <a:endParaRPr lang="es-ES" dirty="0">
                <a:latin typeface="Calibri" pitchFamily="34" charset="0"/>
              </a:endParaRPr>
            </a:p>
          </p:txBody>
        </p:sp>
        <p:sp>
          <p:nvSpPr>
            <p:cNvPr id="10" name="Text Box 16"/>
            <p:cNvSpPr txBox="1">
              <a:spLocks noChangeArrowheads="1"/>
            </p:cNvSpPr>
            <p:nvPr/>
          </p:nvSpPr>
          <p:spPr bwMode="auto">
            <a:xfrm>
              <a:off x="2571736" y="2000240"/>
              <a:ext cx="3818738" cy="461665"/>
            </a:xfrm>
            <a:prstGeom prst="rect">
              <a:avLst/>
            </a:prstGeom>
            <a:noFill/>
            <a:ln w="9525">
              <a:noFill/>
              <a:miter lim="800000"/>
              <a:headEnd/>
              <a:tailEnd/>
            </a:ln>
            <a:effectLst/>
          </p:spPr>
          <p:txBody>
            <a:bodyPr wrap="none">
              <a:spAutoFit/>
            </a:bodyPr>
            <a:lstStyle/>
            <a:p>
              <a:pPr algn="l"/>
              <a:r>
                <a:rPr lang="es-ES" sz="2400" dirty="0">
                  <a:latin typeface="Calibri" pitchFamily="34" charset="0"/>
                </a:rPr>
                <a:t>valor subjetivo del resultado</a:t>
              </a: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dissolve">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Expectativas y Atribuciones</a:t>
            </a:r>
            <a:endParaRPr lang="es-ES" dirty="0"/>
          </a:p>
        </p:txBody>
      </p:sp>
      <p:sp>
        <p:nvSpPr>
          <p:cNvPr id="4" name="AutoShape 3"/>
          <p:cNvSpPr>
            <a:spLocks noChangeArrowheads="1"/>
          </p:cNvSpPr>
          <p:nvPr/>
        </p:nvSpPr>
        <p:spPr bwMode="auto">
          <a:xfrm>
            <a:off x="3352800" y="762000"/>
            <a:ext cx="2438400" cy="457200"/>
          </a:xfrm>
          <a:prstGeom prst="roundRect">
            <a:avLst>
              <a:gd name="adj" fmla="val 16667"/>
            </a:avLst>
          </a:prstGeom>
          <a:solidFill>
            <a:schemeClr val="bg1">
              <a:lumMod val="95000"/>
            </a:schemeClr>
          </a:solidFill>
          <a:ln w="9525">
            <a:solidFill>
              <a:schemeClr val="tx1"/>
            </a:solidFill>
            <a:round/>
            <a:headEnd/>
            <a:tailEnd/>
          </a:ln>
          <a:effectLst/>
        </p:spPr>
        <p:txBody>
          <a:bodyPr wrap="none" anchor="ctr"/>
          <a:lstStyle/>
          <a:p>
            <a:pPr algn="ctr"/>
            <a:r>
              <a:rPr lang="es-ES" dirty="0">
                <a:latin typeface="Calibri" pitchFamily="34" charset="0"/>
              </a:rPr>
              <a:t>EXPECTATIVAS</a:t>
            </a:r>
          </a:p>
        </p:txBody>
      </p:sp>
      <p:grpSp>
        <p:nvGrpSpPr>
          <p:cNvPr id="5" name="Group 4"/>
          <p:cNvGrpSpPr>
            <a:grpSpLocks/>
          </p:cNvGrpSpPr>
          <p:nvPr/>
        </p:nvGrpSpPr>
        <p:grpSpPr bwMode="auto">
          <a:xfrm>
            <a:off x="1143000" y="4419600"/>
            <a:ext cx="3048000" cy="1828800"/>
            <a:chOff x="720" y="2784"/>
            <a:chExt cx="1920" cy="1152"/>
          </a:xfrm>
        </p:grpSpPr>
        <p:sp>
          <p:nvSpPr>
            <p:cNvPr id="6" name="Oval 5"/>
            <p:cNvSpPr>
              <a:spLocks noChangeArrowheads="1"/>
            </p:cNvSpPr>
            <p:nvPr/>
          </p:nvSpPr>
          <p:spPr bwMode="auto">
            <a:xfrm>
              <a:off x="720" y="3360"/>
              <a:ext cx="1920" cy="576"/>
            </a:xfrm>
            <a:prstGeom prst="ellipse">
              <a:avLst/>
            </a:prstGeom>
            <a:gradFill rotWithShape="0">
              <a:gsLst>
                <a:gs pos="0">
                  <a:srgbClr val="CCFF99">
                    <a:gamma/>
                    <a:tint val="0"/>
                    <a:invGamma/>
                  </a:srgbClr>
                </a:gs>
                <a:gs pos="100000">
                  <a:srgbClr val="CCFF99"/>
                </a:gs>
              </a:gsLst>
              <a:path path="shape">
                <a:fillToRect l="50000" t="50000" r="50000" b="50000"/>
              </a:path>
            </a:gradFill>
            <a:ln w="9525">
              <a:solidFill>
                <a:schemeClr val="tx1"/>
              </a:solidFill>
              <a:round/>
              <a:headEnd/>
              <a:tailEnd/>
            </a:ln>
            <a:effectLst/>
          </p:spPr>
          <p:txBody>
            <a:bodyPr wrap="none" anchor="ctr"/>
            <a:lstStyle/>
            <a:p>
              <a:pPr algn="ctr"/>
              <a:r>
                <a:rPr lang="es-ES" dirty="0">
                  <a:latin typeface="Calibri" pitchFamily="34" charset="0"/>
                </a:rPr>
                <a:t>Posible Cambio</a:t>
              </a:r>
            </a:p>
            <a:p>
              <a:pPr algn="ctr"/>
              <a:r>
                <a:rPr lang="es-ES" dirty="0">
                  <a:latin typeface="Calibri" pitchFamily="34" charset="0"/>
                </a:rPr>
                <a:t> de conducta</a:t>
              </a:r>
            </a:p>
          </p:txBody>
        </p:sp>
        <p:sp>
          <p:nvSpPr>
            <p:cNvPr id="7" name="Line 6"/>
            <p:cNvSpPr>
              <a:spLocks noChangeShapeType="1"/>
            </p:cNvSpPr>
            <p:nvPr/>
          </p:nvSpPr>
          <p:spPr bwMode="auto">
            <a:xfrm>
              <a:off x="1728" y="2784"/>
              <a:ext cx="0" cy="576"/>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grpSp>
        <p:nvGrpSpPr>
          <p:cNvPr id="8" name="Group 7"/>
          <p:cNvGrpSpPr>
            <a:grpSpLocks/>
          </p:cNvGrpSpPr>
          <p:nvPr/>
        </p:nvGrpSpPr>
        <p:grpSpPr bwMode="auto">
          <a:xfrm>
            <a:off x="1752600" y="2362200"/>
            <a:ext cx="1981200" cy="2057400"/>
            <a:chOff x="1104" y="1488"/>
            <a:chExt cx="1248" cy="1296"/>
          </a:xfrm>
        </p:grpSpPr>
        <p:sp>
          <p:nvSpPr>
            <p:cNvPr id="9" name="Rectangle 8"/>
            <p:cNvSpPr>
              <a:spLocks noChangeArrowheads="1"/>
            </p:cNvSpPr>
            <p:nvPr/>
          </p:nvSpPr>
          <p:spPr bwMode="auto">
            <a:xfrm>
              <a:off x="1104" y="1872"/>
              <a:ext cx="1248" cy="912"/>
            </a:xfrm>
            <a:prstGeom prst="rect">
              <a:avLst/>
            </a:prstGeom>
            <a:gradFill rotWithShape="0">
              <a:gsLst>
                <a:gs pos="0">
                  <a:srgbClr val="CCFFFF">
                    <a:gamma/>
                    <a:tint val="0"/>
                    <a:invGamma/>
                  </a:srgbClr>
                </a:gs>
                <a:gs pos="100000">
                  <a:srgbClr val="CCFF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Estilo </a:t>
              </a:r>
            </a:p>
            <a:p>
              <a:pPr algn="ctr"/>
              <a:r>
                <a:rPr lang="es-ES" dirty="0" err="1">
                  <a:latin typeface="Calibri" pitchFamily="34" charset="0"/>
                </a:rPr>
                <a:t>Atribucional</a:t>
              </a:r>
              <a:endParaRPr lang="es-ES" dirty="0">
                <a:latin typeface="Calibri" pitchFamily="34" charset="0"/>
              </a:endParaRPr>
            </a:p>
            <a:p>
              <a:pPr algn="ctr"/>
              <a:r>
                <a:rPr lang="es-ES" dirty="0">
                  <a:latin typeface="Calibri" pitchFamily="34" charset="0"/>
                </a:rPr>
                <a:t>Positivo</a:t>
              </a:r>
            </a:p>
            <a:p>
              <a:pPr algn="ctr"/>
              <a:r>
                <a:rPr lang="es-ES" dirty="0">
                  <a:latin typeface="Calibri" pitchFamily="34" charset="0"/>
                </a:rPr>
                <a:t>(L.C.I.)</a:t>
              </a:r>
            </a:p>
          </p:txBody>
        </p:sp>
        <p:sp>
          <p:nvSpPr>
            <p:cNvPr id="10" name="Line 9"/>
            <p:cNvSpPr>
              <a:spLocks noChangeShapeType="1"/>
            </p:cNvSpPr>
            <p:nvPr/>
          </p:nvSpPr>
          <p:spPr bwMode="auto">
            <a:xfrm>
              <a:off x="1728" y="1488"/>
              <a:ext cx="0" cy="384"/>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grpSp>
        <p:nvGrpSpPr>
          <p:cNvPr id="11" name="Group 10"/>
          <p:cNvGrpSpPr>
            <a:grpSpLocks/>
          </p:cNvGrpSpPr>
          <p:nvPr/>
        </p:nvGrpSpPr>
        <p:grpSpPr bwMode="auto">
          <a:xfrm>
            <a:off x="1752600" y="1219200"/>
            <a:ext cx="5638800" cy="1143000"/>
            <a:chOff x="1104" y="768"/>
            <a:chExt cx="3552" cy="720"/>
          </a:xfrm>
        </p:grpSpPr>
        <p:sp>
          <p:nvSpPr>
            <p:cNvPr id="12" name="Rectangle 11"/>
            <p:cNvSpPr>
              <a:spLocks noChangeArrowheads="1"/>
            </p:cNvSpPr>
            <p:nvPr/>
          </p:nvSpPr>
          <p:spPr bwMode="auto">
            <a:xfrm>
              <a:off x="1104" y="1152"/>
              <a:ext cx="1248" cy="336"/>
            </a:xfrm>
            <a:prstGeom prst="rect">
              <a:avLst/>
            </a:prstGeom>
            <a:gradFill rotWithShape="0">
              <a:gsLst>
                <a:gs pos="0">
                  <a:srgbClr val="FFCCFF">
                    <a:gamma/>
                    <a:tint val="0"/>
                    <a:invGamma/>
                  </a:srgbClr>
                </a:gs>
                <a:gs pos="100000">
                  <a:srgbClr val="FFCC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Positivas</a:t>
              </a:r>
            </a:p>
          </p:txBody>
        </p:sp>
        <p:sp>
          <p:nvSpPr>
            <p:cNvPr id="13" name="Rectangle 12"/>
            <p:cNvSpPr>
              <a:spLocks noChangeArrowheads="1"/>
            </p:cNvSpPr>
            <p:nvPr/>
          </p:nvSpPr>
          <p:spPr bwMode="auto">
            <a:xfrm>
              <a:off x="3408" y="1152"/>
              <a:ext cx="1248" cy="336"/>
            </a:xfrm>
            <a:prstGeom prst="rect">
              <a:avLst/>
            </a:prstGeom>
            <a:gradFill rotWithShape="0">
              <a:gsLst>
                <a:gs pos="0">
                  <a:srgbClr val="FFCCFF">
                    <a:gamma/>
                    <a:tint val="0"/>
                    <a:invGamma/>
                  </a:srgbClr>
                </a:gs>
                <a:gs pos="100000">
                  <a:srgbClr val="FFCC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Negativas</a:t>
              </a:r>
            </a:p>
          </p:txBody>
        </p:sp>
        <p:sp>
          <p:nvSpPr>
            <p:cNvPr id="14" name="Line 13"/>
            <p:cNvSpPr>
              <a:spLocks noChangeShapeType="1"/>
            </p:cNvSpPr>
            <p:nvPr/>
          </p:nvSpPr>
          <p:spPr bwMode="auto">
            <a:xfrm>
              <a:off x="2832" y="768"/>
              <a:ext cx="0" cy="96"/>
            </a:xfrm>
            <a:prstGeom prst="line">
              <a:avLst/>
            </a:prstGeom>
            <a:noFill/>
            <a:ln w="38100">
              <a:solidFill>
                <a:schemeClr val="tx1"/>
              </a:solidFill>
              <a:round/>
              <a:headEnd/>
              <a:tailEnd/>
            </a:ln>
            <a:effectLst/>
          </p:spPr>
          <p:txBody>
            <a:bodyPr/>
            <a:lstStyle/>
            <a:p>
              <a:pPr algn="ctr"/>
              <a:endParaRPr lang="es-ES" dirty="0">
                <a:latin typeface="Calibri" pitchFamily="34" charset="0"/>
              </a:endParaRPr>
            </a:p>
          </p:txBody>
        </p:sp>
        <p:sp>
          <p:nvSpPr>
            <p:cNvPr id="15" name="Line 14"/>
            <p:cNvSpPr>
              <a:spLocks noChangeShapeType="1"/>
            </p:cNvSpPr>
            <p:nvPr/>
          </p:nvSpPr>
          <p:spPr bwMode="auto">
            <a:xfrm>
              <a:off x="1728" y="864"/>
              <a:ext cx="2304" cy="0"/>
            </a:xfrm>
            <a:prstGeom prst="line">
              <a:avLst/>
            </a:prstGeom>
            <a:noFill/>
            <a:ln w="38100">
              <a:solidFill>
                <a:schemeClr val="tx1"/>
              </a:solidFill>
              <a:round/>
              <a:headEnd/>
              <a:tailEnd/>
            </a:ln>
            <a:effectLst/>
          </p:spPr>
          <p:txBody>
            <a:bodyPr/>
            <a:lstStyle/>
            <a:p>
              <a:pPr algn="ctr"/>
              <a:endParaRPr lang="es-ES" dirty="0">
                <a:latin typeface="Calibri" pitchFamily="34" charset="0"/>
              </a:endParaRPr>
            </a:p>
          </p:txBody>
        </p:sp>
        <p:sp>
          <p:nvSpPr>
            <p:cNvPr id="16" name="Line 15"/>
            <p:cNvSpPr>
              <a:spLocks noChangeShapeType="1"/>
            </p:cNvSpPr>
            <p:nvPr/>
          </p:nvSpPr>
          <p:spPr bwMode="auto">
            <a:xfrm>
              <a:off x="1728" y="864"/>
              <a:ext cx="0" cy="288"/>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17" name="Line 16"/>
            <p:cNvSpPr>
              <a:spLocks noChangeShapeType="1"/>
            </p:cNvSpPr>
            <p:nvPr/>
          </p:nvSpPr>
          <p:spPr bwMode="auto">
            <a:xfrm>
              <a:off x="4032" y="864"/>
              <a:ext cx="0" cy="288"/>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grpSp>
        <p:nvGrpSpPr>
          <p:cNvPr id="18" name="Group 17"/>
          <p:cNvGrpSpPr>
            <a:grpSpLocks/>
          </p:cNvGrpSpPr>
          <p:nvPr/>
        </p:nvGrpSpPr>
        <p:grpSpPr bwMode="auto">
          <a:xfrm>
            <a:off x="5410200" y="2362200"/>
            <a:ext cx="1981200" cy="2057400"/>
            <a:chOff x="3408" y="1488"/>
            <a:chExt cx="1248" cy="1296"/>
          </a:xfrm>
        </p:grpSpPr>
        <p:sp>
          <p:nvSpPr>
            <p:cNvPr id="19" name="Rectangle 18"/>
            <p:cNvSpPr>
              <a:spLocks noChangeArrowheads="1"/>
            </p:cNvSpPr>
            <p:nvPr/>
          </p:nvSpPr>
          <p:spPr bwMode="auto">
            <a:xfrm>
              <a:off x="3408" y="1872"/>
              <a:ext cx="1248" cy="912"/>
            </a:xfrm>
            <a:prstGeom prst="rect">
              <a:avLst/>
            </a:prstGeom>
            <a:gradFill rotWithShape="0">
              <a:gsLst>
                <a:gs pos="0">
                  <a:srgbClr val="CCFFFF">
                    <a:gamma/>
                    <a:tint val="0"/>
                    <a:invGamma/>
                  </a:srgbClr>
                </a:gs>
                <a:gs pos="100000">
                  <a:srgbClr val="CCFF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Estilo </a:t>
              </a:r>
            </a:p>
            <a:p>
              <a:pPr algn="ctr"/>
              <a:r>
                <a:rPr lang="es-ES" dirty="0" err="1">
                  <a:latin typeface="Calibri" pitchFamily="34" charset="0"/>
                </a:rPr>
                <a:t>Atribucional</a:t>
              </a:r>
              <a:endParaRPr lang="es-ES" dirty="0">
                <a:latin typeface="Calibri" pitchFamily="34" charset="0"/>
              </a:endParaRPr>
            </a:p>
            <a:p>
              <a:pPr algn="ctr"/>
              <a:r>
                <a:rPr lang="es-ES" dirty="0">
                  <a:latin typeface="Calibri" pitchFamily="34" charset="0"/>
                </a:rPr>
                <a:t>Negativo</a:t>
              </a:r>
            </a:p>
            <a:p>
              <a:pPr algn="ctr"/>
              <a:r>
                <a:rPr lang="es-ES" dirty="0">
                  <a:latin typeface="Calibri" pitchFamily="34" charset="0"/>
                </a:rPr>
                <a:t>(L.C.E.)</a:t>
              </a:r>
            </a:p>
          </p:txBody>
        </p:sp>
        <p:sp>
          <p:nvSpPr>
            <p:cNvPr id="20" name="Line 19"/>
            <p:cNvSpPr>
              <a:spLocks noChangeShapeType="1"/>
            </p:cNvSpPr>
            <p:nvPr/>
          </p:nvSpPr>
          <p:spPr bwMode="auto">
            <a:xfrm>
              <a:off x="4032" y="1488"/>
              <a:ext cx="0" cy="384"/>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grpSp>
        <p:nvGrpSpPr>
          <p:cNvPr id="21" name="Group 20"/>
          <p:cNvGrpSpPr>
            <a:grpSpLocks/>
          </p:cNvGrpSpPr>
          <p:nvPr/>
        </p:nvGrpSpPr>
        <p:grpSpPr bwMode="auto">
          <a:xfrm>
            <a:off x="4876800" y="4419600"/>
            <a:ext cx="3048000" cy="1828800"/>
            <a:chOff x="3072" y="2784"/>
            <a:chExt cx="1920" cy="1152"/>
          </a:xfrm>
        </p:grpSpPr>
        <p:sp>
          <p:nvSpPr>
            <p:cNvPr id="22" name="Oval 21"/>
            <p:cNvSpPr>
              <a:spLocks noChangeArrowheads="1"/>
            </p:cNvSpPr>
            <p:nvPr/>
          </p:nvSpPr>
          <p:spPr bwMode="auto">
            <a:xfrm>
              <a:off x="3072" y="3360"/>
              <a:ext cx="1920" cy="576"/>
            </a:xfrm>
            <a:prstGeom prst="ellipse">
              <a:avLst/>
            </a:prstGeom>
            <a:gradFill rotWithShape="0">
              <a:gsLst>
                <a:gs pos="0">
                  <a:srgbClr val="CCFF99">
                    <a:gamma/>
                    <a:tint val="0"/>
                    <a:invGamma/>
                  </a:srgbClr>
                </a:gs>
                <a:gs pos="100000">
                  <a:srgbClr val="CCFF99"/>
                </a:gs>
              </a:gsLst>
              <a:path path="shape">
                <a:fillToRect l="50000" t="50000" r="50000" b="50000"/>
              </a:path>
            </a:gradFill>
            <a:ln w="9525">
              <a:solidFill>
                <a:schemeClr val="tx1"/>
              </a:solidFill>
              <a:round/>
              <a:headEnd/>
              <a:tailEnd/>
            </a:ln>
            <a:effectLst/>
          </p:spPr>
          <p:txBody>
            <a:bodyPr wrap="none" anchor="ctr"/>
            <a:lstStyle/>
            <a:p>
              <a:pPr algn="ctr"/>
              <a:r>
                <a:rPr lang="es-ES" dirty="0">
                  <a:latin typeface="Calibri" pitchFamily="34" charset="0"/>
                </a:rPr>
                <a:t>Difícil Cambio</a:t>
              </a:r>
            </a:p>
            <a:p>
              <a:pPr algn="ctr"/>
              <a:r>
                <a:rPr lang="es-ES" dirty="0">
                  <a:latin typeface="Calibri" pitchFamily="34" charset="0"/>
                </a:rPr>
                <a:t> de conducta</a:t>
              </a:r>
            </a:p>
          </p:txBody>
        </p:sp>
        <p:sp>
          <p:nvSpPr>
            <p:cNvPr id="23" name="Line 22"/>
            <p:cNvSpPr>
              <a:spLocks noChangeShapeType="1"/>
            </p:cNvSpPr>
            <p:nvPr/>
          </p:nvSpPr>
          <p:spPr bwMode="auto">
            <a:xfrm>
              <a:off x="4032" y="2784"/>
              <a:ext cx="0" cy="576"/>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sp>
        <p:nvSpPr>
          <p:cNvPr id="24" name="2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5" name="2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up)">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up)">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up)">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up)">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Text Box 2"/>
          <p:cNvSpPr txBox="1">
            <a:spLocks noChangeArrowheads="1"/>
          </p:cNvSpPr>
          <p:nvPr/>
        </p:nvSpPr>
        <p:spPr bwMode="auto">
          <a:xfrm>
            <a:off x="214282" y="642918"/>
            <a:ext cx="7704738" cy="523220"/>
          </a:xfrm>
          <a:prstGeom prst="rect">
            <a:avLst/>
          </a:prstGeom>
          <a:noFill/>
          <a:ln w="9525">
            <a:noFill/>
            <a:miter lim="800000"/>
            <a:headEnd/>
            <a:tailEnd/>
          </a:ln>
          <a:effectLst/>
        </p:spPr>
        <p:txBody>
          <a:bodyPr wrap="none">
            <a:spAutoFit/>
          </a:bodyPr>
          <a:lstStyle/>
          <a:p>
            <a:pPr algn="l">
              <a:buFont typeface="Wingdings" pitchFamily="2" charset="2"/>
              <a:buNone/>
            </a:pPr>
            <a:r>
              <a:rPr lang="es-ES" sz="2800" b="1" dirty="0">
                <a:solidFill>
                  <a:srgbClr val="CC0000"/>
                </a:solidFill>
                <a:latin typeface="Calibri" pitchFamily="34" charset="0"/>
              </a:rPr>
              <a:t>La motivación es el producto de estos tres factores</a:t>
            </a:r>
          </a:p>
        </p:txBody>
      </p:sp>
      <p:grpSp>
        <p:nvGrpSpPr>
          <p:cNvPr id="2" name="7 Grupo"/>
          <p:cNvGrpSpPr/>
          <p:nvPr/>
        </p:nvGrpSpPr>
        <p:grpSpPr>
          <a:xfrm>
            <a:off x="468312" y="3500438"/>
            <a:ext cx="8370888" cy="2214578"/>
            <a:chOff x="468312" y="3500438"/>
            <a:chExt cx="8370888" cy="2214578"/>
          </a:xfrm>
        </p:grpSpPr>
        <p:sp>
          <p:nvSpPr>
            <p:cNvPr id="7" name="6 Rectángulo"/>
            <p:cNvSpPr/>
            <p:nvPr/>
          </p:nvSpPr>
          <p:spPr>
            <a:xfrm>
              <a:off x="468312" y="3500438"/>
              <a:ext cx="8104215" cy="2214578"/>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72739" name="Text Box 3"/>
            <p:cNvSpPr txBox="1">
              <a:spLocks noChangeArrowheads="1"/>
            </p:cNvSpPr>
            <p:nvPr/>
          </p:nvSpPr>
          <p:spPr bwMode="auto">
            <a:xfrm>
              <a:off x="914400" y="3733800"/>
              <a:ext cx="6488058" cy="461665"/>
            </a:xfrm>
            <a:prstGeom prst="rect">
              <a:avLst/>
            </a:prstGeom>
            <a:noFill/>
            <a:ln w="9525">
              <a:noFill/>
              <a:miter lim="800000"/>
              <a:headEnd/>
              <a:tailEnd/>
            </a:ln>
            <a:effectLst/>
          </p:spPr>
          <p:txBody>
            <a:bodyPr wrap="none">
              <a:spAutoFit/>
            </a:bodyPr>
            <a:lstStyle/>
            <a:p>
              <a:pPr algn="l">
                <a:buFont typeface="Wingdings" pitchFamily="2" charset="2"/>
                <a:buChar char="ü"/>
              </a:pPr>
              <a:r>
                <a:rPr lang="es-ES" sz="2400" dirty="0">
                  <a:latin typeface="Calibri" pitchFamily="34" charset="0"/>
                </a:rPr>
                <a:t> Si un factor tiende a 0, la motivación tiende a 0</a:t>
              </a:r>
            </a:p>
          </p:txBody>
        </p:sp>
        <p:sp>
          <p:nvSpPr>
            <p:cNvPr id="372740" name="Text Box 4"/>
            <p:cNvSpPr txBox="1">
              <a:spLocks noChangeArrowheads="1"/>
            </p:cNvSpPr>
            <p:nvPr/>
          </p:nvSpPr>
          <p:spPr bwMode="auto">
            <a:xfrm>
              <a:off x="914400" y="4572000"/>
              <a:ext cx="7924800" cy="830997"/>
            </a:xfrm>
            <a:prstGeom prst="rect">
              <a:avLst/>
            </a:prstGeom>
            <a:noFill/>
            <a:ln w="9525">
              <a:noFill/>
              <a:miter lim="800000"/>
              <a:headEnd/>
              <a:tailEnd/>
            </a:ln>
            <a:effectLst/>
          </p:spPr>
          <p:txBody>
            <a:bodyPr>
              <a:spAutoFit/>
            </a:bodyPr>
            <a:lstStyle/>
            <a:p>
              <a:pPr algn="l">
                <a:buFont typeface="Wingdings" pitchFamily="2" charset="2"/>
                <a:buChar char="ü"/>
              </a:pPr>
              <a:r>
                <a:rPr lang="es-ES" sz="2400" dirty="0">
                  <a:latin typeface="Calibri" pitchFamily="34" charset="0"/>
                </a:rPr>
                <a:t> Distingue claramente lo que es motivación (que supone conductas y esfuerzo personal) de lo que son ilusiones ...</a:t>
              </a:r>
            </a:p>
          </p:txBody>
        </p:sp>
      </p:grpSp>
      <p:sp>
        <p:nvSpPr>
          <p:cNvPr id="372741" name="Rectangle 5"/>
          <p:cNvSpPr>
            <a:spLocks noChangeArrowheads="1"/>
          </p:cNvSpPr>
          <p:nvPr/>
        </p:nvSpPr>
        <p:spPr bwMode="auto">
          <a:xfrm>
            <a:off x="142844" y="1828800"/>
            <a:ext cx="8858312" cy="914400"/>
          </a:xfrm>
          <a:prstGeom prst="rect">
            <a:avLst/>
          </a:prstGeom>
          <a:solidFill>
            <a:schemeClr val="accent3">
              <a:lumMod val="20000"/>
              <a:lumOff val="80000"/>
            </a:schemeClr>
          </a:solidFill>
          <a:ln w="9525">
            <a:solidFill>
              <a:schemeClr val="tx1"/>
            </a:solidFill>
            <a:miter lim="800000"/>
            <a:headEnd/>
            <a:tailEnd/>
          </a:ln>
          <a:effectLst/>
        </p:spPr>
        <p:txBody>
          <a:bodyPr wrap="none" anchor="ctr"/>
          <a:lstStyle/>
          <a:p>
            <a:pPr algn="ctr"/>
            <a:r>
              <a:rPr lang="es-ES" sz="2800" b="1" dirty="0">
                <a:solidFill>
                  <a:srgbClr val="C00000"/>
                </a:solidFill>
                <a:latin typeface="Calibri" pitchFamily="34" charset="0"/>
              </a:rPr>
              <a:t>MOTIVACION</a:t>
            </a:r>
            <a:r>
              <a:rPr lang="es-ES" sz="2800" dirty="0">
                <a:solidFill>
                  <a:srgbClr val="C00000"/>
                </a:solidFill>
                <a:latin typeface="Calibri" pitchFamily="34" charset="0"/>
              </a:rPr>
              <a:t> = </a:t>
            </a:r>
            <a:r>
              <a:rPr lang="es-ES" sz="2800" b="1" dirty="0">
                <a:latin typeface="Calibri" pitchFamily="34" charset="0"/>
              </a:rPr>
              <a:t>V</a:t>
            </a:r>
            <a:r>
              <a:rPr lang="es-ES" sz="2800" dirty="0">
                <a:latin typeface="Calibri" pitchFamily="34" charset="0"/>
              </a:rPr>
              <a:t>alencia </a:t>
            </a:r>
            <a:r>
              <a:rPr lang="es-ES" sz="2800" dirty="0" smtClean="0">
                <a:latin typeface="Calibri" pitchFamily="34" charset="0"/>
              </a:rPr>
              <a:t>x </a:t>
            </a:r>
            <a:r>
              <a:rPr lang="es-ES" sz="2800" b="1" dirty="0" err="1">
                <a:latin typeface="Calibri" pitchFamily="34" charset="0"/>
              </a:rPr>
              <a:t>I</a:t>
            </a:r>
            <a:r>
              <a:rPr lang="es-ES" sz="2800" dirty="0" err="1">
                <a:latin typeface="Calibri" pitchFamily="34" charset="0"/>
              </a:rPr>
              <a:t>nstrumentalidad</a:t>
            </a:r>
            <a:r>
              <a:rPr lang="es-ES" sz="2800" dirty="0">
                <a:latin typeface="Calibri" pitchFamily="34" charset="0"/>
              </a:rPr>
              <a:t> x </a:t>
            </a:r>
            <a:r>
              <a:rPr lang="es-ES" sz="2800" b="1" dirty="0" err="1">
                <a:latin typeface="Calibri" pitchFamily="34" charset="0"/>
              </a:rPr>
              <a:t>E</a:t>
            </a:r>
            <a:r>
              <a:rPr lang="es-ES" sz="2800" dirty="0" err="1">
                <a:latin typeface="Calibri" pitchFamily="34" charset="0"/>
              </a:rPr>
              <a:t>xpectancia</a:t>
            </a:r>
            <a:endParaRPr lang="es-ES" sz="2800" dirty="0">
              <a:latin typeface="Calibri" pitchFamily="34" charset="0"/>
            </a:endParaRPr>
          </a:p>
        </p:txBody>
      </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27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72741"/>
                                        </p:tgtEl>
                                        <p:attrNameLst>
                                          <p:attrName>style.visibility</p:attrName>
                                        </p:attrNameLst>
                                      </p:cBhvr>
                                      <p:to>
                                        <p:strVal val="visible"/>
                                      </p:to>
                                    </p:set>
                                    <p:animEffect transition="in" filter="wipe(left)">
                                      <p:cBhvr>
                                        <p:cTn id="11" dur="500"/>
                                        <p:tgtEl>
                                          <p:spTgt spid="372741"/>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heckerboard(across)">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38" grpId="0" autoUpdateAnimBg="0"/>
      <p:bldP spid="372741" grpId="0" animBg="1" autoUpdateAnimBg="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Text Box 2"/>
          <p:cNvSpPr txBox="1">
            <a:spLocks noChangeArrowheads="1"/>
          </p:cNvSpPr>
          <p:nvPr/>
        </p:nvSpPr>
        <p:spPr bwMode="auto">
          <a:xfrm>
            <a:off x="142844" y="500042"/>
            <a:ext cx="8534400" cy="954107"/>
          </a:xfrm>
          <a:prstGeom prst="rect">
            <a:avLst/>
          </a:prstGeom>
          <a:noFill/>
          <a:ln w="9525">
            <a:noFill/>
            <a:miter lim="800000"/>
            <a:headEnd/>
            <a:tailEnd/>
          </a:ln>
          <a:effectLst/>
        </p:spPr>
        <p:txBody>
          <a:bodyPr>
            <a:spAutoFit/>
          </a:bodyPr>
          <a:lstStyle/>
          <a:p>
            <a:pPr algn="l" eaLnBrk="0" hangingPunct="0"/>
            <a:r>
              <a:rPr lang="es-ES" sz="2800" b="1" dirty="0">
                <a:solidFill>
                  <a:srgbClr val="CC3300"/>
                </a:solidFill>
                <a:latin typeface="Calibri" pitchFamily="34" charset="0"/>
              </a:rPr>
              <a:t>Sugerencias de la Teoría de las expectativas respecto a la forma de motivar ...</a:t>
            </a:r>
          </a:p>
        </p:txBody>
      </p:sp>
      <p:sp>
        <p:nvSpPr>
          <p:cNvPr id="388099" name="Text Box 3"/>
          <p:cNvSpPr txBox="1">
            <a:spLocks noChangeArrowheads="1"/>
          </p:cNvSpPr>
          <p:nvPr/>
        </p:nvSpPr>
        <p:spPr bwMode="auto">
          <a:xfrm>
            <a:off x="1285852" y="1714488"/>
            <a:ext cx="1808637" cy="523220"/>
          </a:xfrm>
          <a:prstGeom prst="rect">
            <a:avLst/>
          </a:prstGeom>
          <a:noFill/>
          <a:ln w="9525">
            <a:noFill/>
            <a:miter lim="800000"/>
            <a:headEnd/>
            <a:tailEnd/>
          </a:ln>
          <a:effectLst/>
        </p:spPr>
        <p:txBody>
          <a:bodyPr wrap="none">
            <a:spAutoFit/>
          </a:bodyPr>
          <a:lstStyle/>
          <a:p>
            <a:pPr algn="l"/>
            <a:r>
              <a:rPr lang="es-ES" sz="2800" b="1" dirty="0">
                <a:solidFill>
                  <a:schemeClr val="accent5">
                    <a:lumMod val="75000"/>
                  </a:schemeClr>
                </a:solidFill>
                <a:latin typeface="Calibri" pitchFamily="34" charset="0"/>
              </a:rPr>
              <a:t>Sugerencia</a:t>
            </a:r>
          </a:p>
        </p:txBody>
      </p:sp>
      <p:sp>
        <p:nvSpPr>
          <p:cNvPr id="388100" name="Text Box 4"/>
          <p:cNvSpPr txBox="1">
            <a:spLocks noChangeArrowheads="1"/>
          </p:cNvSpPr>
          <p:nvPr/>
        </p:nvSpPr>
        <p:spPr bwMode="auto">
          <a:xfrm>
            <a:off x="5553052" y="1714488"/>
            <a:ext cx="2066720" cy="523220"/>
          </a:xfrm>
          <a:prstGeom prst="rect">
            <a:avLst/>
          </a:prstGeom>
          <a:noFill/>
          <a:ln w="9525">
            <a:noFill/>
            <a:miter lim="800000"/>
            <a:headEnd/>
            <a:tailEnd/>
          </a:ln>
          <a:effectLst/>
        </p:spPr>
        <p:txBody>
          <a:bodyPr wrap="none">
            <a:spAutoFit/>
          </a:bodyPr>
          <a:lstStyle/>
          <a:p>
            <a:pPr algn="l"/>
            <a:r>
              <a:rPr lang="es-ES" sz="2800" b="1" dirty="0">
                <a:solidFill>
                  <a:schemeClr val="accent2">
                    <a:lumMod val="75000"/>
                  </a:schemeClr>
                </a:solidFill>
                <a:latin typeface="Calibri" pitchFamily="34" charset="0"/>
              </a:rPr>
              <a:t>Intervención</a:t>
            </a:r>
          </a:p>
        </p:txBody>
      </p:sp>
      <p:sp>
        <p:nvSpPr>
          <p:cNvPr id="388101" name="Rectangle 5"/>
          <p:cNvSpPr>
            <a:spLocks noChangeArrowheads="1"/>
          </p:cNvSpPr>
          <p:nvPr/>
        </p:nvSpPr>
        <p:spPr bwMode="auto">
          <a:xfrm>
            <a:off x="381000" y="2286000"/>
            <a:ext cx="3886200" cy="971550"/>
          </a:xfrm>
          <a:prstGeom prst="rect">
            <a:avLst/>
          </a:prstGeom>
          <a:solidFill>
            <a:schemeClr val="accent5">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Aclarar la expectativa de que  el </a:t>
            </a:r>
          </a:p>
          <a:p>
            <a:pPr algn="l" eaLnBrk="0" hangingPunct="0">
              <a:buFont typeface="Wingdings" pitchFamily="2" charset="2"/>
              <a:buNone/>
            </a:pPr>
            <a:r>
              <a:rPr lang="es-ES" sz="1800" dirty="0">
                <a:latin typeface="Calibri" pitchFamily="34" charset="0"/>
              </a:rPr>
              <a:t> trabajo arduo mejorará el </a:t>
            </a:r>
            <a:r>
              <a:rPr lang="es-ES" sz="1800" dirty="0" err="1">
                <a:latin typeface="Calibri" pitchFamily="34" charset="0"/>
              </a:rPr>
              <a:t>desem</a:t>
            </a:r>
            <a:r>
              <a:rPr lang="es-ES" sz="1800" dirty="0">
                <a:latin typeface="Calibri" pitchFamily="34" charset="0"/>
              </a:rPr>
              <a:t>-</a:t>
            </a:r>
          </a:p>
          <a:p>
            <a:pPr algn="l" eaLnBrk="0" hangingPunct="0">
              <a:buFont typeface="Wingdings" pitchFamily="2" charset="2"/>
              <a:buNone/>
            </a:pPr>
            <a:r>
              <a:rPr lang="es-ES" sz="1800" dirty="0">
                <a:latin typeface="Calibri" pitchFamily="34" charset="0"/>
              </a:rPr>
              <a:t> peño laboral</a:t>
            </a:r>
          </a:p>
        </p:txBody>
      </p:sp>
      <p:sp>
        <p:nvSpPr>
          <p:cNvPr id="388102" name="Rectangle 6"/>
          <p:cNvSpPr>
            <a:spLocks noChangeArrowheads="1"/>
          </p:cNvSpPr>
          <p:nvPr/>
        </p:nvSpPr>
        <p:spPr bwMode="auto">
          <a:xfrm>
            <a:off x="4791075" y="2305050"/>
            <a:ext cx="3886200" cy="952500"/>
          </a:xfrm>
          <a:prstGeom prst="rect">
            <a:avLst/>
          </a:prstGeom>
          <a:solidFill>
            <a:schemeClr val="accent2">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Diseño de puestos para hacer que</a:t>
            </a:r>
          </a:p>
          <a:p>
            <a:pPr algn="l" eaLnBrk="0" hangingPunct="0">
              <a:buFont typeface="Wingdings" pitchFamily="2" charset="2"/>
              <a:buNone/>
            </a:pPr>
            <a:r>
              <a:rPr lang="es-ES" sz="1800" dirty="0">
                <a:latin typeface="Calibri" pitchFamily="34" charset="0"/>
              </a:rPr>
              <a:t> el desempeño sea más alcanzable</a:t>
            </a:r>
          </a:p>
        </p:txBody>
      </p:sp>
      <p:sp>
        <p:nvSpPr>
          <p:cNvPr id="388103" name="Rectangle 7"/>
          <p:cNvSpPr>
            <a:spLocks noChangeArrowheads="1"/>
          </p:cNvSpPr>
          <p:nvPr/>
        </p:nvSpPr>
        <p:spPr bwMode="auto">
          <a:xfrm>
            <a:off x="4791075" y="4781550"/>
            <a:ext cx="3886200" cy="1295400"/>
          </a:xfrm>
          <a:prstGeom prst="rect">
            <a:avLst/>
          </a:prstGeom>
          <a:solidFill>
            <a:schemeClr val="accent2">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Programas de prestaciones a la </a:t>
            </a:r>
          </a:p>
          <a:p>
            <a:pPr algn="l" eaLnBrk="0" hangingPunct="0">
              <a:buFont typeface="Wingdings" pitchFamily="2" charset="2"/>
              <a:buNone/>
            </a:pPr>
            <a:r>
              <a:rPr lang="es-ES" sz="1800" dirty="0">
                <a:latin typeface="Calibri" pitchFamily="34" charset="0"/>
              </a:rPr>
              <a:t> carta permitiendo elegir los </a:t>
            </a:r>
          </a:p>
          <a:p>
            <a:pPr algn="l" eaLnBrk="0" hangingPunct="0">
              <a:buFont typeface="Wingdings" pitchFamily="2" charset="2"/>
              <a:buNone/>
            </a:pPr>
            <a:r>
              <a:rPr lang="es-ES" sz="1800" dirty="0">
                <a:latin typeface="Calibri" pitchFamily="34" charset="0"/>
              </a:rPr>
              <a:t> beneficios que más les</a:t>
            </a:r>
          </a:p>
          <a:p>
            <a:pPr algn="l" eaLnBrk="0" hangingPunct="0">
              <a:buFont typeface="Wingdings" pitchFamily="2" charset="2"/>
              <a:buNone/>
            </a:pPr>
            <a:r>
              <a:rPr lang="es-ES" sz="1800" dirty="0">
                <a:latin typeface="Calibri" pitchFamily="34" charset="0"/>
              </a:rPr>
              <a:t> convengan</a:t>
            </a:r>
          </a:p>
        </p:txBody>
      </p:sp>
      <p:sp>
        <p:nvSpPr>
          <p:cNvPr id="388104" name="Rectangle 8"/>
          <p:cNvSpPr>
            <a:spLocks noChangeArrowheads="1"/>
          </p:cNvSpPr>
          <p:nvPr/>
        </p:nvSpPr>
        <p:spPr bwMode="auto">
          <a:xfrm>
            <a:off x="4791075" y="3371850"/>
            <a:ext cx="3886200" cy="1257300"/>
          </a:xfrm>
          <a:prstGeom prst="rect">
            <a:avLst/>
          </a:prstGeom>
          <a:solidFill>
            <a:schemeClr val="accent2">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Instituir planes de remuneración </a:t>
            </a:r>
          </a:p>
          <a:p>
            <a:pPr algn="l" eaLnBrk="0" hangingPunct="0">
              <a:buFont typeface="Wingdings" pitchFamily="2" charset="2"/>
              <a:buNone/>
            </a:pPr>
            <a:r>
              <a:rPr lang="es-ES" sz="1800" dirty="0">
                <a:latin typeface="Calibri" pitchFamily="34" charset="0"/>
              </a:rPr>
              <a:t> de acuerdo con el desempeño.</a:t>
            </a:r>
          </a:p>
        </p:txBody>
      </p:sp>
      <p:sp>
        <p:nvSpPr>
          <p:cNvPr id="388105" name="Rectangle 9"/>
          <p:cNvSpPr>
            <a:spLocks noChangeArrowheads="1"/>
          </p:cNvSpPr>
          <p:nvPr/>
        </p:nvSpPr>
        <p:spPr bwMode="auto">
          <a:xfrm>
            <a:off x="381000" y="4781550"/>
            <a:ext cx="3886200" cy="1295400"/>
          </a:xfrm>
          <a:prstGeom prst="rect">
            <a:avLst/>
          </a:prstGeom>
          <a:solidFill>
            <a:schemeClr val="accent5">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Administrar las recompensas con</a:t>
            </a:r>
          </a:p>
          <a:p>
            <a:pPr algn="l" eaLnBrk="0" hangingPunct="0">
              <a:buFont typeface="Wingdings" pitchFamily="2" charset="2"/>
              <a:buNone/>
            </a:pPr>
            <a:r>
              <a:rPr lang="es-ES" sz="1800" dirty="0">
                <a:latin typeface="Calibri" pitchFamily="34" charset="0"/>
              </a:rPr>
              <a:t> un elevado valor positivo para </a:t>
            </a:r>
          </a:p>
          <a:p>
            <a:pPr algn="l" eaLnBrk="0" hangingPunct="0">
              <a:buFont typeface="Wingdings" pitchFamily="2" charset="2"/>
              <a:buNone/>
            </a:pPr>
            <a:r>
              <a:rPr lang="es-ES" sz="1800" dirty="0">
                <a:latin typeface="Calibri" pitchFamily="34" charset="0"/>
              </a:rPr>
              <a:t> los empleados</a:t>
            </a:r>
          </a:p>
        </p:txBody>
      </p:sp>
      <p:sp>
        <p:nvSpPr>
          <p:cNvPr id="388106" name="Rectangle 10"/>
          <p:cNvSpPr>
            <a:spLocks noChangeArrowheads="1"/>
          </p:cNvSpPr>
          <p:nvPr/>
        </p:nvSpPr>
        <p:spPr bwMode="auto">
          <a:xfrm>
            <a:off x="381000" y="3371850"/>
            <a:ext cx="3886200" cy="1257300"/>
          </a:xfrm>
          <a:prstGeom prst="rect">
            <a:avLst/>
          </a:prstGeom>
          <a:solidFill>
            <a:schemeClr val="accent5">
              <a:lumMod val="40000"/>
              <a:lumOff val="60000"/>
            </a:schemeClr>
          </a:solidFill>
          <a:ln w="12700" cap="sq">
            <a:solidFill>
              <a:schemeClr val="tx1"/>
            </a:solidFill>
            <a:miter lim="800000"/>
            <a:headEnd/>
            <a:tailEnd/>
          </a:ln>
          <a:effectLst/>
        </p:spPr>
        <p:txBody>
          <a:bodyPr wrap="none" anchor="ctr"/>
          <a:lstStyle/>
          <a:p>
            <a:pPr algn="l" eaLnBrk="0" hangingPunct="0">
              <a:buFont typeface="Wingdings" pitchFamily="2" charset="2"/>
              <a:buNone/>
            </a:pPr>
            <a:r>
              <a:rPr lang="es-ES" sz="1800" dirty="0">
                <a:latin typeface="Calibri" pitchFamily="34" charset="0"/>
              </a:rPr>
              <a:t>Relacionar con claridad las re-</a:t>
            </a:r>
          </a:p>
          <a:p>
            <a:pPr algn="l" eaLnBrk="0" hangingPunct="0">
              <a:buFont typeface="Wingdings" pitchFamily="2" charset="2"/>
              <a:buNone/>
            </a:pPr>
            <a:r>
              <a:rPr lang="es-ES" sz="1800" dirty="0">
                <a:latin typeface="Calibri" pitchFamily="34" charset="0"/>
              </a:rPr>
              <a:t> compensas apreciadas con  el </a:t>
            </a:r>
          </a:p>
          <a:p>
            <a:pPr algn="l" eaLnBrk="0" hangingPunct="0">
              <a:buFont typeface="Wingdings" pitchFamily="2" charset="2"/>
              <a:buNone/>
            </a:pPr>
            <a:r>
              <a:rPr lang="es-ES" sz="1800" dirty="0">
                <a:latin typeface="Calibri" pitchFamily="34" charset="0"/>
              </a:rPr>
              <a:t> desempeño laboral requerido </a:t>
            </a:r>
          </a:p>
          <a:p>
            <a:pPr algn="l" eaLnBrk="0" hangingPunct="0">
              <a:buFont typeface="Wingdings" pitchFamily="2" charset="2"/>
              <a:buNone/>
            </a:pPr>
            <a:r>
              <a:rPr lang="es-ES" sz="1800" dirty="0">
                <a:latin typeface="Calibri" pitchFamily="34" charset="0"/>
              </a:rPr>
              <a:t> para lograrlas</a:t>
            </a:r>
            <a:endParaRPr lang="es-ES" dirty="0">
              <a:latin typeface="Calibri" pitchFamily="34" charset="0"/>
            </a:endParaRPr>
          </a:p>
        </p:txBody>
      </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8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80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8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88101"/>
                                        </p:tgtEl>
                                        <p:attrNameLst>
                                          <p:attrName>style.visibility</p:attrName>
                                        </p:attrNameLst>
                                      </p:cBhvr>
                                      <p:to>
                                        <p:strVal val="visible"/>
                                      </p:to>
                                    </p:set>
                                    <p:animEffect transition="in" filter="wipe(up)">
                                      <p:cBhvr>
                                        <p:cTn id="19" dur="500"/>
                                        <p:tgtEl>
                                          <p:spTgt spid="38810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88102"/>
                                        </p:tgtEl>
                                        <p:attrNameLst>
                                          <p:attrName>style.visibility</p:attrName>
                                        </p:attrNameLst>
                                      </p:cBhvr>
                                      <p:to>
                                        <p:strVal val="visible"/>
                                      </p:to>
                                    </p:set>
                                    <p:animEffect transition="in" filter="wipe(up)">
                                      <p:cBhvr>
                                        <p:cTn id="24" dur="500"/>
                                        <p:tgtEl>
                                          <p:spTgt spid="38810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88106"/>
                                        </p:tgtEl>
                                        <p:attrNameLst>
                                          <p:attrName>style.visibility</p:attrName>
                                        </p:attrNameLst>
                                      </p:cBhvr>
                                      <p:to>
                                        <p:strVal val="visible"/>
                                      </p:to>
                                    </p:set>
                                    <p:animEffect transition="in" filter="wipe(up)">
                                      <p:cBhvr>
                                        <p:cTn id="29" dur="500"/>
                                        <p:tgtEl>
                                          <p:spTgt spid="38810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388104"/>
                                        </p:tgtEl>
                                        <p:attrNameLst>
                                          <p:attrName>style.visibility</p:attrName>
                                        </p:attrNameLst>
                                      </p:cBhvr>
                                      <p:to>
                                        <p:strVal val="visible"/>
                                      </p:to>
                                    </p:set>
                                    <p:animEffect transition="in" filter="wipe(up)">
                                      <p:cBhvr>
                                        <p:cTn id="34" dur="500"/>
                                        <p:tgtEl>
                                          <p:spTgt spid="38810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388105"/>
                                        </p:tgtEl>
                                        <p:attrNameLst>
                                          <p:attrName>style.visibility</p:attrName>
                                        </p:attrNameLst>
                                      </p:cBhvr>
                                      <p:to>
                                        <p:strVal val="visible"/>
                                      </p:to>
                                    </p:set>
                                    <p:animEffect transition="in" filter="wipe(up)">
                                      <p:cBhvr>
                                        <p:cTn id="39" dur="500"/>
                                        <p:tgtEl>
                                          <p:spTgt spid="38810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388103"/>
                                        </p:tgtEl>
                                        <p:attrNameLst>
                                          <p:attrName>style.visibility</p:attrName>
                                        </p:attrNameLst>
                                      </p:cBhvr>
                                      <p:to>
                                        <p:strVal val="visible"/>
                                      </p:to>
                                    </p:set>
                                    <p:animEffect transition="in" filter="wipe(up)">
                                      <p:cBhvr>
                                        <p:cTn id="44" dur="500"/>
                                        <p:tgtEl>
                                          <p:spTgt spid="388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098" grpId="0" autoUpdateAnimBg="0"/>
      <p:bldP spid="388099" grpId="0" autoUpdateAnimBg="0"/>
      <p:bldP spid="388100" grpId="0" autoUpdateAnimBg="0"/>
      <p:bldP spid="388101" grpId="0" animBg="1" autoUpdateAnimBg="0"/>
      <p:bldP spid="388102" grpId="0" animBg="1" autoUpdateAnimBg="0"/>
      <p:bldP spid="388103" grpId="0" animBg="1" autoUpdateAnimBg="0"/>
      <p:bldP spid="388104" grpId="0" animBg="1" autoUpdateAnimBg="0"/>
      <p:bldP spid="388105" grpId="0" animBg="1" autoUpdateAnimBg="0"/>
      <p:bldP spid="388106" grpId="0" animBg="1" autoUpdateAnimBg="0"/>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de </a:t>
            </a:r>
            <a:r>
              <a:rPr lang="es-ES" dirty="0" err="1" smtClean="0"/>
              <a:t>McGREGOR</a:t>
            </a:r>
            <a:r>
              <a:rPr lang="es-ES" dirty="0" smtClean="0"/>
              <a:t> (proceso) …</a:t>
            </a:r>
            <a:endParaRPr lang="es-ES" dirty="0"/>
          </a:p>
        </p:txBody>
      </p:sp>
      <p:sp>
        <p:nvSpPr>
          <p:cNvPr id="4" name="Text Box 11"/>
          <p:cNvSpPr txBox="1">
            <a:spLocks noChangeArrowheads="1"/>
          </p:cNvSpPr>
          <p:nvPr/>
        </p:nvSpPr>
        <p:spPr bwMode="auto">
          <a:xfrm>
            <a:off x="0" y="642918"/>
            <a:ext cx="9144000" cy="954107"/>
          </a:xfrm>
          <a:prstGeom prst="rect">
            <a:avLst/>
          </a:prstGeom>
          <a:noFill/>
          <a:ln w="9525">
            <a:noFill/>
            <a:miter lim="800000"/>
            <a:headEnd/>
            <a:tailEnd/>
          </a:ln>
          <a:effectLst/>
        </p:spPr>
        <p:txBody>
          <a:bodyPr wrap="square">
            <a:spAutoFit/>
          </a:bodyPr>
          <a:lstStyle/>
          <a:p>
            <a:pPr algn="l">
              <a:buFont typeface="Wingdings" pitchFamily="2" charset="2"/>
              <a:buNone/>
            </a:pPr>
            <a:r>
              <a:rPr lang="es-ES" sz="2800" b="1" dirty="0">
                <a:solidFill>
                  <a:srgbClr val="C00000"/>
                </a:solidFill>
                <a:latin typeface="Calibri" pitchFamily="34" charset="0"/>
              </a:rPr>
              <a:t>Las expectativas del líder determinan la forma de ser y de motivarse del equipo </a:t>
            </a:r>
            <a:r>
              <a:rPr lang="es-ES" sz="2000" b="1" dirty="0">
                <a:solidFill>
                  <a:srgbClr val="0000CC"/>
                </a:solidFill>
                <a:latin typeface="Calibri" pitchFamily="34" charset="0"/>
              </a:rPr>
              <a:t>(cfr. Expectativas y atribuciones) </a:t>
            </a:r>
          </a:p>
        </p:txBody>
      </p:sp>
      <p:sp>
        <p:nvSpPr>
          <p:cNvPr id="5" name="Rectangle 12"/>
          <p:cNvSpPr>
            <a:spLocks noChangeArrowheads="1"/>
          </p:cNvSpPr>
          <p:nvPr/>
        </p:nvSpPr>
        <p:spPr bwMode="auto">
          <a:xfrm>
            <a:off x="1371608" y="1857364"/>
            <a:ext cx="2209800" cy="914400"/>
          </a:xfrm>
          <a:prstGeom prst="rect">
            <a:avLst/>
          </a:prstGeom>
          <a:solidFill>
            <a:schemeClr val="accent2">
              <a:lumMod val="75000"/>
            </a:schemeClr>
          </a:solidFill>
          <a:ln w="9525">
            <a:solidFill>
              <a:schemeClr val="tx1"/>
            </a:solidFill>
            <a:miter lim="800000"/>
            <a:headEnd/>
            <a:tailEnd/>
          </a:ln>
          <a:effectLst/>
        </p:spPr>
        <p:txBody>
          <a:bodyPr wrap="none" anchor="ctr"/>
          <a:lstStyle/>
          <a:p>
            <a:pPr algn="ctr"/>
            <a:r>
              <a:rPr lang="es-ES" sz="2800" b="1" dirty="0">
                <a:solidFill>
                  <a:schemeClr val="bg1"/>
                </a:solidFill>
                <a:latin typeface="Calibri" pitchFamily="34" charset="0"/>
              </a:rPr>
              <a:t>Líder</a:t>
            </a:r>
          </a:p>
          <a:p>
            <a:pPr algn="ctr"/>
            <a:r>
              <a:rPr lang="es-ES" sz="2800" b="1" dirty="0">
                <a:solidFill>
                  <a:schemeClr val="bg1"/>
                </a:solidFill>
                <a:latin typeface="Calibri" pitchFamily="34" charset="0"/>
              </a:rPr>
              <a:t>X</a:t>
            </a:r>
          </a:p>
        </p:txBody>
      </p:sp>
      <p:sp>
        <p:nvSpPr>
          <p:cNvPr id="6" name="AutoShape 14"/>
          <p:cNvSpPr>
            <a:spLocks noChangeArrowheads="1"/>
          </p:cNvSpPr>
          <p:nvPr/>
        </p:nvSpPr>
        <p:spPr bwMode="auto">
          <a:xfrm>
            <a:off x="5356225" y="2997200"/>
            <a:ext cx="2895600" cy="2133600"/>
          </a:xfrm>
          <a:prstGeom prst="downArrow">
            <a:avLst>
              <a:gd name="adj1" fmla="val 50000"/>
              <a:gd name="adj2" fmla="val 25000"/>
            </a:avLst>
          </a:prstGeom>
          <a:solidFill>
            <a:schemeClr val="accent3">
              <a:lumMod val="40000"/>
              <a:lumOff val="60000"/>
            </a:schemeClr>
          </a:solidFill>
          <a:ln w="9525">
            <a:solidFill>
              <a:schemeClr val="tx1"/>
            </a:solidFill>
            <a:miter lim="800000"/>
            <a:headEnd/>
            <a:tailEnd/>
          </a:ln>
          <a:effectLst/>
        </p:spPr>
        <p:txBody>
          <a:bodyPr wrap="none" anchor="ctr"/>
          <a:lstStyle/>
          <a:p>
            <a:pPr algn="ctr"/>
            <a:r>
              <a:rPr lang="es-ES" dirty="0">
                <a:latin typeface="Calibri" pitchFamily="34" charset="0"/>
              </a:rPr>
              <a:t>Visión</a:t>
            </a:r>
          </a:p>
          <a:p>
            <a:pPr algn="ctr"/>
            <a:r>
              <a:rPr lang="es-ES" dirty="0">
                <a:latin typeface="Calibri" pitchFamily="34" charset="0"/>
              </a:rPr>
              <a:t> positiva</a:t>
            </a:r>
          </a:p>
          <a:p>
            <a:pPr algn="ctr"/>
            <a:r>
              <a:rPr lang="es-ES" dirty="0">
                <a:latin typeface="Calibri" pitchFamily="34" charset="0"/>
              </a:rPr>
              <a:t> del</a:t>
            </a:r>
          </a:p>
          <a:p>
            <a:pPr algn="ctr"/>
            <a:r>
              <a:rPr lang="es-ES" dirty="0">
                <a:latin typeface="Calibri" pitchFamily="34" charset="0"/>
              </a:rPr>
              <a:t> equipo</a:t>
            </a:r>
          </a:p>
        </p:txBody>
      </p:sp>
      <p:sp>
        <p:nvSpPr>
          <p:cNvPr id="7" name="Rectangle 15"/>
          <p:cNvSpPr>
            <a:spLocks noChangeArrowheads="1"/>
          </p:cNvSpPr>
          <p:nvPr/>
        </p:nvSpPr>
        <p:spPr bwMode="auto">
          <a:xfrm>
            <a:off x="1371608" y="5362564"/>
            <a:ext cx="2209800" cy="9144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s-ES" sz="2400" b="1" dirty="0">
                <a:latin typeface="Calibri" pitchFamily="34" charset="0"/>
              </a:rPr>
              <a:t>Equipo</a:t>
            </a:r>
          </a:p>
          <a:p>
            <a:pPr algn="ctr"/>
            <a:r>
              <a:rPr lang="es-ES" sz="2400" b="1" dirty="0">
                <a:latin typeface="Calibri" pitchFamily="34" charset="0"/>
              </a:rPr>
              <a:t>X</a:t>
            </a:r>
          </a:p>
        </p:txBody>
      </p:sp>
      <p:sp>
        <p:nvSpPr>
          <p:cNvPr id="8" name="Rectangle 16"/>
          <p:cNvSpPr>
            <a:spLocks noChangeArrowheads="1"/>
          </p:cNvSpPr>
          <p:nvPr/>
        </p:nvSpPr>
        <p:spPr bwMode="auto">
          <a:xfrm>
            <a:off x="5715008" y="1857364"/>
            <a:ext cx="2209800" cy="914400"/>
          </a:xfrm>
          <a:prstGeom prst="rect">
            <a:avLst/>
          </a:prstGeom>
          <a:solidFill>
            <a:schemeClr val="accent3">
              <a:lumMod val="50000"/>
            </a:schemeClr>
          </a:solidFill>
          <a:ln w="9525">
            <a:solidFill>
              <a:schemeClr val="tx1"/>
            </a:solidFill>
            <a:miter lim="800000"/>
            <a:headEnd/>
            <a:tailEnd/>
          </a:ln>
          <a:effectLst/>
        </p:spPr>
        <p:txBody>
          <a:bodyPr wrap="none" anchor="ctr"/>
          <a:lstStyle/>
          <a:p>
            <a:pPr algn="ctr"/>
            <a:r>
              <a:rPr lang="es-ES" sz="2800" b="1" dirty="0">
                <a:solidFill>
                  <a:schemeClr val="bg1"/>
                </a:solidFill>
                <a:latin typeface="Calibri" pitchFamily="34" charset="0"/>
              </a:rPr>
              <a:t>Líder</a:t>
            </a:r>
          </a:p>
          <a:p>
            <a:pPr algn="ctr"/>
            <a:r>
              <a:rPr lang="es-ES" sz="2800" b="1" dirty="0">
                <a:solidFill>
                  <a:schemeClr val="bg1"/>
                </a:solidFill>
                <a:latin typeface="Calibri" pitchFamily="34" charset="0"/>
              </a:rPr>
              <a:t>Y</a:t>
            </a:r>
          </a:p>
        </p:txBody>
      </p:sp>
      <p:sp>
        <p:nvSpPr>
          <p:cNvPr id="9" name="AutoShape 17"/>
          <p:cNvSpPr>
            <a:spLocks noChangeArrowheads="1"/>
          </p:cNvSpPr>
          <p:nvPr/>
        </p:nvSpPr>
        <p:spPr bwMode="auto">
          <a:xfrm>
            <a:off x="1036638" y="2997200"/>
            <a:ext cx="2895600" cy="2133600"/>
          </a:xfrm>
          <a:prstGeom prst="downArrow">
            <a:avLst>
              <a:gd name="adj1" fmla="val 50000"/>
              <a:gd name="adj2" fmla="val 25000"/>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s-ES" dirty="0">
                <a:latin typeface="Calibri" pitchFamily="34" charset="0"/>
              </a:rPr>
              <a:t>Visión</a:t>
            </a:r>
          </a:p>
          <a:p>
            <a:pPr algn="ctr"/>
            <a:r>
              <a:rPr lang="es-ES" dirty="0">
                <a:latin typeface="Calibri" pitchFamily="34" charset="0"/>
              </a:rPr>
              <a:t> negativa</a:t>
            </a:r>
          </a:p>
          <a:p>
            <a:pPr algn="ctr"/>
            <a:r>
              <a:rPr lang="es-ES" dirty="0">
                <a:latin typeface="Calibri" pitchFamily="34" charset="0"/>
              </a:rPr>
              <a:t> del</a:t>
            </a:r>
          </a:p>
          <a:p>
            <a:pPr algn="ctr"/>
            <a:r>
              <a:rPr lang="es-ES" dirty="0">
                <a:latin typeface="Calibri" pitchFamily="34" charset="0"/>
              </a:rPr>
              <a:t> equipo</a:t>
            </a:r>
          </a:p>
        </p:txBody>
      </p:sp>
      <p:sp>
        <p:nvSpPr>
          <p:cNvPr id="10" name="Rectangle 18"/>
          <p:cNvSpPr>
            <a:spLocks noChangeArrowheads="1"/>
          </p:cNvSpPr>
          <p:nvPr/>
        </p:nvSpPr>
        <p:spPr bwMode="auto">
          <a:xfrm>
            <a:off x="5715008" y="5362564"/>
            <a:ext cx="2209800" cy="914400"/>
          </a:xfrm>
          <a:prstGeom prst="rect">
            <a:avLst/>
          </a:prstGeom>
          <a:solidFill>
            <a:schemeClr val="accent3">
              <a:lumMod val="40000"/>
              <a:lumOff val="60000"/>
            </a:schemeClr>
          </a:solidFill>
          <a:ln w="9525">
            <a:solidFill>
              <a:schemeClr val="tx1"/>
            </a:solidFill>
            <a:miter lim="800000"/>
            <a:headEnd/>
            <a:tailEnd/>
          </a:ln>
          <a:effectLst/>
        </p:spPr>
        <p:txBody>
          <a:bodyPr wrap="none" anchor="ctr"/>
          <a:lstStyle/>
          <a:p>
            <a:pPr algn="ctr"/>
            <a:r>
              <a:rPr lang="es-ES" sz="2400" b="1" dirty="0">
                <a:latin typeface="Calibri" pitchFamily="34" charset="0"/>
              </a:rPr>
              <a:t>Equipo</a:t>
            </a:r>
          </a:p>
          <a:p>
            <a:pPr algn="ctr"/>
            <a:r>
              <a:rPr lang="es-ES" sz="2400" b="1" dirty="0">
                <a:latin typeface="Calibri" pitchFamily="34" charset="0"/>
              </a:rPr>
              <a:t>Y</a:t>
            </a:r>
          </a:p>
        </p:txBody>
      </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2" name="11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up)">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up)">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nimBg="1" autoUpdateAnimBg="0"/>
      <p:bldP spid="6" grpId="0" animBg="1" autoUpdateAnimBg="0"/>
      <p:bldP spid="7" grpId="0" animBg="1" autoUpdateAnimBg="0"/>
      <p:bldP spid="8" grpId="0" animBg="1" autoUpdateAnimBg="0"/>
      <p:bldP spid="9" grpId="0" animBg="1" autoUpdateAnimBg="0"/>
      <p:bldP spid="10" grpId="0" animBg="1" autoUpdateAnimBg="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de ADAMS (proceso) …</a:t>
            </a:r>
            <a:endParaRPr lang="es-ES" dirty="0"/>
          </a:p>
        </p:txBody>
      </p:sp>
      <p:sp>
        <p:nvSpPr>
          <p:cNvPr id="4" name="Text Box 15"/>
          <p:cNvSpPr txBox="1">
            <a:spLocks noChangeArrowheads="1"/>
          </p:cNvSpPr>
          <p:nvPr/>
        </p:nvSpPr>
        <p:spPr bwMode="auto">
          <a:xfrm>
            <a:off x="609600" y="838200"/>
            <a:ext cx="8305800" cy="830997"/>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Muy útil para explicar los procesos de desmotivación (la persona deja de hacer un esfuerzo, conducta)</a:t>
            </a:r>
          </a:p>
        </p:txBody>
      </p:sp>
      <p:sp>
        <p:nvSpPr>
          <p:cNvPr id="5" name="Text Box 16"/>
          <p:cNvSpPr txBox="1">
            <a:spLocks noChangeArrowheads="1"/>
          </p:cNvSpPr>
          <p:nvPr/>
        </p:nvSpPr>
        <p:spPr bwMode="auto">
          <a:xfrm>
            <a:off x="609600" y="2057400"/>
            <a:ext cx="8305800" cy="830997"/>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Se funda en la Teoría de la Disonancia Cognitiva de </a:t>
            </a:r>
            <a:r>
              <a:rPr lang="es-ES" sz="2400" dirty="0" err="1">
                <a:latin typeface="Calibri" pitchFamily="34" charset="0"/>
              </a:rPr>
              <a:t>Festinger</a:t>
            </a:r>
            <a:r>
              <a:rPr lang="es-ES" sz="2400" dirty="0">
                <a:latin typeface="Calibri" pitchFamily="34" charset="0"/>
              </a:rPr>
              <a:t> y en las Teorías de la Comparación Social: </a:t>
            </a:r>
          </a:p>
        </p:txBody>
      </p:sp>
      <p:sp>
        <p:nvSpPr>
          <p:cNvPr id="6" name="Text Box 17"/>
          <p:cNvSpPr txBox="1">
            <a:spLocks noChangeArrowheads="1"/>
          </p:cNvSpPr>
          <p:nvPr/>
        </p:nvSpPr>
        <p:spPr bwMode="auto">
          <a:xfrm>
            <a:off x="1143000" y="3429000"/>
            <a:ext cx="7696200" cy="1569660"/>
          </a:xfrm>
          <a:prstGeom prst="rect">
            <a:avLst/>
          </a:prstGeom>
          <a:noFill/>
          <a:ln w="9525">
            <a:noFill/>
            <a:miter lim="800000"/>
            <a:headEnd/>
            <a:tailEnd/>
          </a:ln>
          <a:effectLst/>
        </p:spPr>
        <p:txBody>
          <a:bodyPr>
            <a:spAutoFit/>
          </a:bodyPr>
          <a:lstStyle/>
          <a:p>
            <a:pPr algn="l">
              <a:buFontTx/>
              <a:buChar char="•"/>
            </a:pPr>
            <a:r>
              <a:rPr lang="es-ES" sz="2400" dirty="0">
                <a:solidFill>
                  <a:srgbClr val="0000CC"/>
                </a:solidFill>
                <a:latin typeface="Calibri" pitchFamily="34" charset="0"/>
              </a:rPr>
              <a:t> Tª Disonancia Cognitiva: las personas tenemos una imagen de nosotros mismos (por lo general positiva) que buscamos mantener distorsionando toda información que la contradiga</a:t>
            </a:r>
          </a:p>
        </p:txBody>
      </p:sp>
      <p:sp>
        <p:nvSpPr>
          <p:cNvPr id="7" name="Text Box 18"/>
          <p:cNvSpPr txBox="1">
            <a:spLocks noChangeArrowheads="1"/>
          </p:cNvSpPr>
          <p:nvPr/>
        </p:nvSpPr>
        <p:spPr bwMode="auto">
          <a:xfrm>
            <a:off x="1143000" y="5305425"/>
            <a:ext cx="7696200" cy="830997"/>
          </a:xfrm>
          <a:prstGeom prst="rect">
            <a:avLst/>
          </a:prstGeom>
          <a:noFill/>
          <a:ln w="9525">
            <a:noFill/>
            <a:miter lim="800000"/>
            <a:headEnd/>
            <a:tailEnd/>
          </a:ln>
          <a:effectLst/>
        </p:spPr>
        <p:txBody>
          <a:bodyPr>
            <a:spAutoFit/>
          </a:bodyPr>
          <a:lstStyle/>
          <a:p>
            <a:pPr algn="l">
              <a:buFontTx/>
              <a:buChar char="•"/>
            </a:pPr>
            <a:r>
              <a:rPr lang="es-ES" sz="2400" dirty="0">
                <a:solidFill>
                  <a:srgbClr val="0000CC"/>
                </a:solidFill>
                <a:latin typeface="Calibri" pitchFamily="34" charset="0"/>
              </a:rPr>
              <a:t> Tª Comparación Social: para construir nuestra imagen usamos modelos “elegidos” por nosotros mismos</a:t>
            </a:r>
          </a:p>
        </p:txBody>
      </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utoUpdateAnimBg="0"/>
      <p:bldP spid="6" grpId="0" autoUpdateAnimBg="0"/>
      <p:bldP spid="7" grpId="0" autoUpdateAnimBg="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Text Box 2"/>
          <p:cNvSpPr txBox="1">
            <a:spLocks noChangeArrowheads="1"/>
          </p:cNvSpPr>
          <p:nvPr/>
        </p:nvSpPr>
        <p:spPr bwMode="auto">
          <a:xfrm>
            <a:off x="323850" y="428604"/>
            <a:ext cx="9144000" cy="830997"/>
          </a:xfrm>
          <a:prstGeom prst="rect">
            <a:avLst/>
          </a:prstGeom>
          <a:noFill/>
          <a:ln w="9525">
            <a:noFill/>
            <a:miter lim="800000"/>
            <a:headEnd/>
            <a:tailEnd/>
          </a:ln>
          <a:effectLst/>
        </p:spPr>
        <p:txBody>
          <a:bodyPr wrap="square">
            <a:spAutoFit/>
          </a:bodyPr>
          <a:lstStyle/>
          <a:p>
            <a:pPr algn="l">
              <a:buFont typeface="Wingdings" pitchFamily="2" charset="2"/>
              <a:buChar char="§"/>
            </a:pPr>
            <a:r>
              <a:rPr lang="es-ES" sz="2400" dirty="0">
                <a:latin typeface="Calibri" pitchFamily="34" charset="0"/>
              </a:rPr>
              <a:t> Cuando hacemos un esfuerzo (</a:t>
            </a:r>
            <a:r>
              <a:rPr lang="es-ES" sz="2400" dirty="0" err="1">
                <a:latin typeface="Calibri" pitchFamily="34" charset="0"/>
              </a:rPr>
              <a:t>p.e.</a:t>
            </a:r>
            <a:r>
              <a:rPr lang="es-ES" sz="2400" dirty="0">
                <a:latin typeface="Calibri" pitchFamily="34" charset="0"/>
              </a:rPr>
              <a:t> conducta laboral) calculamos la relación entre esfuerzo invertido y resultados obtenidos</a:t>
            </a:r>
          </a:p>
        </p:txBody>
      </p:sp>
      <p:sp>
        <p:nvSpPr>
          <p:cNvPr id="390147" name="Text Box 3"/>
          <p:cNvSpPr txBox="1">
            <a:spLocks noChangeArrowheads="1"/>
          </p:cNvSpPr>
          <p:nvPr/>
        </p:nvSpPr>
        <p:spPr bwMode="auto">
          <a:xfrm>
            <a:off x="323850" y="3000372"/>
            <a:ext cx="8305800" cy="1200329"/>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Consideramos que dicha ratio es positiva o negativa comparando con nuestra percepción subjetiva de las ratios que realizan otras personas (</a:t>
            </a:r>
            <a:r>
              <a:rPr lang="es-ES" sz="2400" i="1" dirty="0">
                <a:latin typeface="Calibri" pitchFamily="34" charset="0"/>
              </a:rPr>
              <a:t>Comparación Social)</a:t>
            </a:r>
            <a:endParaRPr lang="es-ES" sz="2400" dirty="0">
              <a:latin typeface="Calibri" pitchFamily="34" charset="0"/>
            </a:endParaRPr>
          </a:p>
        </p:txBody>
      </p:sp>
      <p:grpSp>
        <p:nvGrpSpPr>
          <p:cNvPr id="2" name="Group 8"/>
          <p:cNvGrpSpPr>
            <a:grpSpLocks/>
          </p:cNvGrpSpPr>
          <p:nvPr/>
        </p:nvGrpSpPr>
        <p:grpSpPr bwMode="auto">
          <a:xfrm>
            <a:off x="3143240" y="1428736"/>
            <a:ext cx="1905000" cy="1371600"/>
            <a:chOff x="1632" y="3120"/>
            <a:chExt cx="1200" cy="864"/>
          </a:xfrm>
          <a:solidFill>
            <a:schemeClr val="accent5">
              <a:lumMod val="40000"/>
              <a:lumOff val="60000"/>
            </a:schemeClr>
          </a:solidFill>
        </p:grpSpPr>
        <p:sp>
          <p:nvSpPr>
            <p:cNvPr id="390150" name="Rectangle 6"/>
            <p:cNvSpPr>
              <a:spLocks noChangeArrowheads="1"/>
            </p:cNvSpPr>
            <p:nvPr/>
          </p:nvSpPr>
          <p:spPr bwMode="auto">
            <a:xfrm>
              <a:off x="1632" y="3120"/>
              <a:ext cx="1200" cy="864"/>
            </a:xfrm>
            <a:prstGeom prst="rect">
              <a:avLst/>
            </a:prstGeom>
            <a:grpFill/>
            <a:ln w="9525">
              <a:solidFill>
                <a:schemeClr val="tx1"/>
              </a:solidFill>
              <a:miter lim="800000"/>
              <a:headEnd/>
              <a:tailEnd/>
            </a:ln>
            <a:effectLst/>
          </p:spPr>
          <p:txBody>
            <a:bodyPr wrap="none" anchor="ctr"/>
            <a:lstStyle/>
            <a:p>
              <a:pPr algn="ctr"/>
              <a:r>
                <a:rPr lang="es-ES" sz="2400" dirty="0">
                  <a:latin typeface="Calibri" pitchFamily="34" charset="0"/>
                </a:rPr>
                <a:t>  Inversión </a:t>
              </a:r>
            </a:p>
            <a:p>
              <a:pPr algn="ctr"/>
              <a:r>
                <a:rPr lang="es-ES" sz="2400" u="sng" dirty="0">
                  <a:latin typeface="Calibri" pitchFamily="34" charset="0"/>
                </a:rPr>
                <a:t> </a:t>
              </a:r>
            </a:p>
            <a:p>
              <a:pPr algn="ctr"/>
              <a:r>
                <a:rPr lang="es-ES" sz="2400" dirty="0">
                  <a:latin typeface="Calibri" pitchFamily="34" charset="0"/>
                </a:rPr>
                <a:t>Resultados</a:t>
              </a:r>
            </a:p>
          </p:txBody>
        </p:sp>
        <p:sp>
          <p:nvSpPr>
            <p:cNvPr id="390151" name="Line 7"/>
            <p:cNvSpPr>
              <a:spLocks noChangeShapeType="1"/>
            </p:cNvSpPr>
            <p:nvPr/>
          </p:nvSpPr>
          <p:spPr bwMode="auto">
            <a:xfrm flipV="1">
              <a:off x="1728" y="3552"/>
              <a:ext cx="1056" cy="0"/>
            </a:xfrm>
            <a:prstGeom prst="line">
              <a:avLst/>
            </a:prstGeom>
            <a:grpFill/>
            <a:ln w="57150">
              <a:solidFill>
                <a:schemeClr val="tx1"/>
              </a:solidFill>
              <a:round/>
              <a:headEnd/>
              <a:tailEnd/>
            </a:ln>
            <a:effectLst/>
          </p:spPr>
          <p:txBody>
            <a:bodyPr/>
            <a:lstStyle/>
            <a:p>
              <a:pPr algn="ctr"/>
              <a:endParaRPr lang="es-ES" dirty="0">
                <a:latin typeface="Calibri" pitchFamily="34" charset="0"/>
              </a:endParaRPr>
            </a:p>
          </p:txBody>
        </p:sp>
      </p:grpSp>
      <p:grpSp>
        <p:nvGrpSpPr>
          <p:cNvPr id="3" name="Group 18"/>
          <p:cNvGrpSpPr>
            <a:grpSpLocks/>
          </p:cNvGrpSpPr>
          <p:nvPr/>
        </p:nvGrpSpPr>
        <p:grpSpPr bwMode="auto">
          <a:xfrm>
            <a:off x="1428728" y="4500570"/>
            <a:ext cx="6629400" cy="1752600"/>
            <a:chOff x="384" y="2976"/>
            <a:chExt cx="4176" cy="1104"/>
          </a:xfrm>
          <a:solidFill>
            <a:schemeClr val="bg1">
              <a:lumMod val="95000"/>
            </a:schemeClr>
          </a:solidFill>
        </p:grpSpPr>
        <p:grpSp>
          <p:nvGrpSpPr>
            <p:cNvPr id="4" name="Group 9"/>
            <p:cNvGrpSpPr>
              <a:grpSpLocks/>
            </p:cNvGrpSpPr>
            <p:nvPr/>
          </p:nvGrpSpPr>
          <p:grpSpPr bwMode="auto">
            <a:xfrm>
              <a:off x="384" y="3216"/>
              <a:ext cx="1200" cy="864"/>
              <a:chOff x="1632" y="3120"/>
              <a:chExt cx="1200" cy="864"/>
            </a:xfrm>
            <a:grpFill/>
          </p:grpSpPr>
          <p:sp>
            <p:nvSpPr>
              <p:cNvPr id="390154" name="Rectangle 10"/>
              <p:cNvSpPr>
                <a:spLocks noChangeArrowheads="1"/>
              </p:cNvSpPr>
              <p:nvPr/>
            </p:nvSpPr>
            <p:spPr bwMode="auto">
              <a:xfrm>
                <a:off x="1632" y="3120"/>
                <a:ext cx="1200" cy="864"/>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es-ES" sz="2400" dirty="0">
                    <a:latin typeface="Calibri" pitchFamily="34" charset="0"/>
                  </a:rPr>
                  <a:t>  Inversión </a:t>
                </a:r>
              </a:p>
              <a:p>
                <a:pPr algn="ctr"/>
                <a:r>
                  <a:rPr lang="es-ES" sz="2400" u="sng" dirty="0">
                    <a:latin typeface="Calibri" pitchFamily="34" charset="0"/>
                  </a:rPr>
                  <a:t> </a:t>
                </a:r>
              </a:p>
              <a:p>
                <a:pPr algn="ctr"/>
                <a:r>
                  <a:rPr lang="es-ES" sz="2400" dirty="0">
                    <a:latin typeface="Calibri" pitchFamily="34" charset="0"/>
                  </a:rPr>
                  <a:t>Resultados</a:t>
                </a:r>
              </a:p>
            </p:txBody>
          </p:sp>
          <p:sp>
            <p:nvSpPr>
              <p:cNvPr id="390155" name="Line 11"/>
              <p:cNvSpPr>
                <a:spLocks noChangeShapeType="1"/>
              </p:cNvSpPr>
              <p:nvPr/>
            </p:nvSpPr>
            <p:spPr bwMode="auto">
              <a:xfrm flipV="1">
                <a:off x="1728" y="3552"/>
                <a:ext cx="1056" cy="0"/>
              </a:xfrm>
              <a:prstGeom prst="line">
                <a:avLst/>
              </a:prstGeom>
              <a:grpFill/>
              <a:ln w="57150">
                <a:solidFill>
                  <a:schemeClr val="tx1"/>
                </a:solidFill>
                <a:round/>
                <a:headEnd/>
                <a:tailEnd/>
              </a:ln>
              <a:effectLst/>
            </p:spPr>
            <p:txBody>
              <a:bodyPr/>
              <a:lstStyle/>
              <a:p>
                <a:pPr algn="ctr"/>
                <a:endParaRPr lang="es-ES" dirty="0">
                  <a:latin typeface="Calibri" pitchFamily="34" charset="0"/>
                </a:endParaRPr>
              </a:p>
            </p:txBody>
          </p:sp>
        </p:grpSp>
        <p:sp>
          <p:nvSpPr>
            <p:cNvPr id="390156" name="Text Box 12"/>
            <p:cNvSpPr txBox="1">
              <a:spLocks noChangeArrowheads="1"/>
            </p:cNvSpPr>
            <p:nvPr/>
          </p:nvSpPr>
          <p:spPr bwMode="auto">
            <a:xfrm>
              <a:off x="2064" y="3360"/>
              <a:ext cx="1193" cy="407"/>
            </a:xfrm>
            <a:prstGeom prst="rect">
              <a:avLst/>
            </a:prstGeom>
            <a:noFill/>
            <a:ln w="9525">
              <a:noFill/>
              <a:miter lim="800000"/>
              <a:headEnd/>
              <a:tailEnd/>
            </a:ln>
            <a:effectLst/>
          </p:spPr>
          <p:txBody>
            <a:bodyPr>
              <a:spAutoFit/>
            </a:bodyPr>
            <a:lstStyle/>
            <a:p>
              <a:pPr algn="ctr"/>
              <a:r>
                <a:rPr lang="es-ES" dirty="0">
                  <a:latin typeface="Calibri" pitchFamily="34" charset="0"/>
                </a:rPr>
                <a:t>Comparación con otros</a:t>
              </a:r>
            </a:p>
          </p:txBody>
        </p:sp>
        <p:sp>
          <p:nvSpPr>
            <p:cNvPr id="390157" name="Oval 13"/>
            <p:cNvSpPr>
              <a:spLocks noChangeArrowheads="1"/>
            </p:cNvSpPr>
            <p:nvPr/>
          </p:nvSpPr>
          <p:spPr bwMode="auto">
            <a:xfrm>
              <a:off x="4128" y="2976"/>
              <a:ext cx="432" cy="432"/>
            </a:xfrm>
            <a:prstGeom prst="ellipse">
              <a:avLst/>
            </a:prstGeom>
            <a:solidFill>
              <a:schemeClr val="accent3">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0158" name="Oval 14"/>
            <p:cNvSpPr>
              <a:spLocks noChangeArrowheads="1"/>
            </p:cNvSpPr>
            <p:nvPr/>
          </p:nvSpPr>
          <p:spPr bwMode="auto">
            <a:xfrm>
              <a:off x="4128" y="3648"/>
              <a:ext cx="432" cy="432"/>
            </a:xfrm>
            <a:prstGeom prst="ellipse">
              <a:avLst/>
            </a:prstGeom>
            <a:solidFill>
              <a:schemeClr val="accent2">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0159" name="Line 15"/>
            <p:cNvSpPr>
              <a:spLocks noChangeShapeType="1"/>
            </p:cNvSpPr>
            <p:nvPr/>
          </p:nvSpPr>
          <p:spPr bwMode="auto">
            <a:xfrm>
              <a:off x="1632" y="3600"/>
              <a:ext cx="480"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0160" name="Line 16"/>
            <p:cNvSpPr>
              <a:spLocks noChangeShapeType="1"/>
            </p:cNvSpPr>
            <p:nvPr/>
          </p:nvSpPr>
          <p:spPr bwMode="auto">
            <a:xfrm flipV="1">
              <a:off x="3264" y="3264"/>
              <a:ext cx="768" cy="336"/>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0161" name="Line 17"/>
            <p:cNvSpPr>
              <a:spLocks noChangeShapeType="1"/>
            </p:cNvSpPr>
            <p:nvPr/>
          </p:nvSpPr>
          <p:spPr bwMode="auto">
            <a:xfrm>
              <a:off x="3264" y="3600"/>
              <a:ext cx="768" cy="24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gr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0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39014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6" grpId="0" autoUpdateAnimBg="0"/>
      <p:bldP spid="390147" grpId="0" autoUpdateAnimBg="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Text Box 2"/>
          <p:cNvSpPr txBox="1">
            <a:spLocks noChangeArrowheads="1"/>
          </p:cNvSpPr>
          <p:nvPr/>
        </p:nvSpPr>
        <p:spPr bwMode="auto">
          <a:xfrm>
            <a:off x="323850" y="1071546"/>
            <a:ext cx="8305800" cy="1200329"/>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Si el resultado es positivo (percepción subjetiva) mantenemos la inversión (el esfuerzo, la conducta) y decimos que la persona está motivada</a:t>
            </a:r>
          </a:p>
        </p:txBody>
      </p:sp>
      <p:grpSp>
        <p:nvGrpSpPr>
          <p:cNvPr id="2" name="Group 25"/>
          <p:cNvGrpSpPr>
            <a:grpSpLocks/>
          </p:cNvGrpSpPr>
          <p:nvPr/>
        </p:nvGrpSpPr>
        <p:grpSpPr bwMode="auto">
          <a:xfrm>
            <a:off x="304800" y="3200400"/>
            <a:ext cx="8534400" cy="1371600"/>
            <a:chOff x="192" y="2016"/>
            <a:chExt cx="5376" cy="864"/>
          </a:xfrm>
          <a:solidFill>
            <a:schemeClr val="bg1">
              <a:lumMod val="95000"/>
            </a:schemeClr>
          </a:solidFill>
        </p:grpSpPr>
        <p:grpSp>
          <p:nvGrpSpPr>
            <p:cNvPr id="3" name="Group 13"/>
            <p:cNvGrpSpPr>
              <a:grpSpLocks/>
            </p:cNvGrpSpPr>
            <p:nvPr/>
          </p:nvGrpSpPr>
          <p:grpSpPr bwMode="auto">
            <a:xfrm>
              <a:off x="192" y="2016"/>
              <a:ext cx="1200" cy="864"/>
              <a:chOff x="1632" y="3120"/>
              <a:chExt cx="1200" cy="864"/>
            </a:xfrm>
            <a:grpFill/>
          </p:grpSpPr>
          <p:sp>
            <p:nvSpPr>
              <p:cNvPr id="392206" name="Rectangle 14"/>
              <p:cNvSpPr>
                <a:spLocks noChangeArrowheads="1"/>
              </p:cNvSpPr>
              <p:nvPr/>
            </p:nvSpPr>
            <p:spPr bwMode="auto">
              <a:xfrm>
                <a:off x="1632" y="3120"/>
                <a:ext cx="1200" cy="864"/>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es-ES" sz="2400" dirty="0">
                    <a:latin typeface="Calibri" pitchFamily="34" charset="0"/>
                  </a:rPr>
                  <a:t>  Inversión </a:t>
                </a:r>
              </a:p>
              <a:p>
                <a:pPr algn="ctr"/>
                <a:r>
                  <a:rPr lang="es-ES" sz="2400" u="sng" dirty="0">
                    <a:latin typeface="Calibri" pitchFamily="34" charset="0"/>
                  </a:rPr>
                  <a:t> </a:t>
                </a:r>
              </a:p>
              <a:p>
                <a:pPr algn="ctr"/>
                <a:r>
                  <a:rPr lang="es-ES" sz="2400" dirty="0">
                    <a:latin typeface="Calibri" pitchFamily="34" charset="0"/>
                  </a:rPr>
                  <a:t>Resultados</a:t>
                </a:r>
              </a:p>
            </p:txBody>
          </p:sp>
          <p:sp>
            <p:nvSpPr>
              <p:cNvPr id="392207" name="Line 15"/>
              <p:cNvSpPr>
                <a:spLocks noChangeShapeType="1"/>
              </p:cNvSpPr>
              <p:nvPr/>
            </p:nvSpPr>
            <p:spPr bwMode="auto">
              <a:xfrm flipV="1">
                <a:off x="1728" y="3552"/>
                <a:ext cx="1056" cy="0"/>
              </a:xfrm>
              <a:prstGeom prst="line">
                <a:avLst/>
              </a:prstGeom>
              <a:grpFill/>
              <a:ln w="57150">
                <a:solidFill>
                  <a:schemeClr val="tx1"/>
                </a:solidFill>
                <a:round/>
                <a:headEnd/>
                <a:tailEnd/>
              </a:ln>
              <a:effectLst/>
            </p:spPr>
            <p:txBody>
              <a:bodyPr/>
              <a:lstStyle/>
              <a:p>
                <a:pPr algn="ctr"/>
                <a:endParaRPr lang="es-ES" dirty="0">
                  <a:latin typeface="Calibri" pitchFamily="34" charset="0"/>
                </a:endParaRPr>
              </a:p>
            </p:txBody>
          </p:sp>
        </p:grpSp>
        <p:sp>
          <p:nvSpPr>
            <p:cNvPr id="392208" name="Text Box 16"/>
            <p:cNvSpPr txBox="1">
              <a:spLocks noChangeArrowheads="1"/>
            </p:cNvSpPr>
            <p:nvPr/>
          </p:nvSpPr>
          <p:spPr bwMode="auto">
            <a:xfrm>
              <a:off x="1392" y="2208"/>
              <a:ext cx="1193" cy="366"/>
            </a:xfrm>
            <a:prstGeom prst="rect">
              <a:avLst/>
            </a:prstGeom>
            <a:noFill/>
            <a:ln w="9525">
              <a:noFill/>
              <a:miter lim="800000"/>
              <a:headEnd/>
              <a:tailEnd/>
            </a:ln>
            <a:effectLst/>
          </p:spPr>
          <p:txBody>
            <a:bodyPr>
              <a:spAutoFit/>
            </a:bodyPr>
            <a:lstStyle/>
            <a:p>
              <a:pPr algn="ctr"/>
              <a:r>
                <a:rPr lang="es-ES" sz="1600" dirty="0">
                  <a:latin typeface="Calibri" pitchFamily="34" charset="0"/>
                </a:rPr>
                <a:t>Comparación con otros</a:t>
              </a:r>
            </a:p>
          </p:txBody>
        </p:sp>
        <p:sp>
          <p:nvSpPr>
            <p:cNvPr id="392209" name="Oval 17"/>
            <p:cNvSpPr>
              <a:spLocks noChangeArrowheads="1"/>
            </p:cNvSpPr>
            <p:nvPr/>
          </p:nvSpPr>
          <p:spPr bwMode="auto">
            <a:xfrm>
              <a:off x="2544" y="2208"/>
              <a:ext cx="432" cy="432"/>
            </a:xfrm>
            <a:prstGeom prst="ellipse">
              <a:avLst/>
            </a:prstGeom>
            <a:solidFill>
              <a:schemeClr val="accent3">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2211" name="Line 19"/>
            <p:cNvSpPr>
              <a:spLocks noChangeShapeType="1"/>
            </p:cNvSpPr>
            <p:nvPr/>
          </p:nvSpPr>
          <p:spPr bwMode="auto">
            <a:xfrm>
              <a:off x="1440" y="2400"/>
              <a:ext cx="105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2214" name="Rectangle 22"/>
            <p:cNvSpPr>
              <a:spLocks noChangeArrowheads="1"/>
            </p:cNvSpPr>
            <p:nvPr/>
          </p:nvSpPr>
          <p:spPr bwMode="auto">
            <a:xfrm>
              <a:off x="4368" y="2112"/>
              <a:ext cx="1200" cy="576"/>
            </a:xfrm>
            <a:prstGeom prst="rect">
              <a:avLst/>
            </a:prstGeom>
            <a:solidFill>
              <a:schemeClr val="accent3">
                <a:lumMod val="40000"/>
                <a:lumOff val="60000"/>
              </a:schemeClr>
            </a:solidFill>
            <a:ln w="9525">
              <a:solidFill>
                <a:schemeClr val="tx1"/>
              </a:solidFill>
              <a:miter lim="800000"/>
              <a:headEnd/>
              <a:tailEnd/>
            </a:ln>
            <a:effectLst/>
          </p:spPr>
          <p:txBody>
            <a:bodyPr wrap="none" anchor="ctr"/>
            <a:lstStyle/>
            <a:p>
              <a:pPr algn="ctr"/>
              <a:r>
                <a:rPr lang="es-ES" sz="2400" dirty="0" err="1">
                  <a:latin typeface="Calibri" pitchFamily="34" charset="0"/>
                </a:rPr>
                <a:t>Motivacion</a:t>
              </a:r>
              <a:endParaRPr lang="es-ES" sz="2400" dirty="0">
                <a:latin typeface="Calibri" pitchFamily="34" charset="0"/>
              </a:endParaRPr>
            </a:p>
            <a:p>
              <a:pPr algn="ctr"/>
              <a:r>
                <a:rPr lang="es-ES" sz="1600" dirty="0">
                  <a:latin typeface="Calibri" pitchFamily="34" charset="0"/>
                </a:rPr>
                <a:t>(se mantiene el </a:t>
              </a:r>
            </a:p>
            <a:p>
              <a:pPr algn="ctr"/>
              <a:r>
                <a:rPr lang="es-ES" sz="1600" dirty="0">
                  <a:latin typeface="Calibri" pitchFamily="34" charset="0"/>
                </a:rPr>
                <a:t> esfuerzo)</a:t>
              </a:r>
            </a:p>
          </p:txBody>
        </p:sp>
        <p:sp>
          <p:nvSpPr>
            <p:cNvPr id="392215" name="Line 23"/>
            <p:cNvSpPr>
              <a:spLocks noChangeShapeType="1"/>
            </p:cNvSpPr>
            <p:nvPr/>
          </p:nvSpPr>
          <p:spPr bwMode="auto">
            <a:xfrm>
              <a:off x="3024" y="2400"/>
              <a:ext cx="129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2216" name="Text Box 24"/>
            <p:cNvSpPr txBox="1">
              <a:spLocks noChangeArrowheads="1"/>
            </p:cNvSpPr>
            <p:nvPr/>
          </p:nvSpPr>
          <p:spPr bwMode="auto">
            <a:xfrm>
              <a:off x="3264" y="2208"/>
              <a:ext cx="864" cy="212"/>
            </a:xfrm>
            <a:prstGeom prst="rect">
              <a:avLst/>
            </a:prstGeom>
            <a:noFill/>
            <a:ln w="9525">
              <a:noFill/>
              <a:miter lim="800000"/>
              <a:headEnd/>
              <a:tailEnd/>
            </a:ln>
            <a:effectLst/>
          </p:spPr>
          <p:txBody>
            <a:bodyPr>
              <a:spAutoFit/>
            </a:bodyPr>
            <a:lstStyle/>
            <a:p>
              <a:pPr algn="ctr"/>
              <a:r>
                <a:rPr lang="es-ES" sz="1600" dirty="0" err="1">
                  <a:latin typeface="Calibri" pitchFamily="34" charset="0"/>
                </a:rPr>
                <a:t>Festinger</a:t>
              </a:r>
              <a:endParaRPr lang="es-ES" sz="1600" dirty="0">
                <a:latin typeface="Calibri" pitchFamily="34" charset="0"/>
              </a:endParaRPr>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21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4" grpId="0" autoUpdateAnimBg="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Text Box 2"/>
          <p:cNvSpPr txBox="1">
            <a:spLocks noChangeArrowheads="1"/>
          </p:cNvSpPr>
          <p:nvPr/>
        </p:nvSpPr>
        <p:spPr bwMode="auto">
          <a:xfrm>
            <a:off x="323850" y="857232"/>
            <a:ext cx="8305800" cy="1569660"/>
          </a:xfrm>
          <a:prstGeom prst="rect">
            <a:avLst/>
          </a:prstGeom>
          <a:noFill/>
          <a:ln w="9525">
            <a:noFill/>
            <a:miter lim="800000"/>
            <a:headEnd/>
            <a:tailEnd/>
          </a:ln>
          <a:effectLst/>
        </p:spPr>
        <p:txBody>
          <a:bodyPr>
            <a:spAutoFit/>
          </a:bodyPr>
          <a:lstStyle/>
          <a:p>
            <a:pPr algn="l">
              <a:buFont typeface="Wingdings" pitchFamily="2" charset="2"/>
              <a:buChar char="§"/>
            </a:pPr>
            <a:r>
              <a:rPr lang="es-ES" sz="2400" dirty="0">
                <a:latin typeface="Calibri" pitchFamily="34" charset="0"/>
              </a:rPr>
              <a:t> Si el resultado es negativo tendremos que modificar la ratio. Como no podremos incidir sobre los resultados reduciremos la inversión (el esfuerzo, la conducta) y decimos que la persona está desmotivada</a:t>
            </a:r>
          </a:p>
        </p:txBody>
      </p:sp>
      <p:grpSp>
        <p:nvGrpSpPr>
          <p:cNvPr id="2" name="Group 12"/>
          <p:cNvGrpSpPr>
            <a:grpSpLocks/>
          </p:cNvGrpSpPr>
          <p:nvPr/>
        </p:nvGrpSpPr>
        <p:grpSpPr bwMode="auto">
          <a:xfrm>
            <a:off x="304800" y="3200400"/>
            <a:ext cx="8534400" cy="1371600"/>
            <a:chOff x="192" y="2016"/>
            <a:chExt cx="5376" cy="864"/>
          </a:xfrm>
          <a:solidFill>
            <a:schemeClr val="bg1">
              <a:lumMod val="95000"/>
            </a:schemeClr>
          </a:solidFill>
        </p:grpSpPr>
        <p:grpSp>
          <p:nvGrpSpPr>
            <p:cNvPr id="3" name="Group 3"/>
            <p:cNvGrpSpPr>
              <a:grpSpLocks/>
            </p:cNvGrpSpPr>
            <p:nvPr/>
          </p:nvGrpSpPr>
          <p:grpSpPr bwMode="auto">
            <a:xfrm>
              <a:off x="192" y="2016"/>
              <a:ext cx="1200" cy="864"/>
              <a:chOff x="1632" y="3120"/>
              <a:chExt cx="1200" cy="864"/>
            </a:xfrm>
            <a:grpFill/>
          </p:grpSpPr>
          <p:sp>
            <p:nvSpPr>
              <p:cNvPr id="394244" name="Rectangle 4"/>
              <p:cNvSpPr>
                <a:spLocks noChangeArrowheads="1"/>
              </p:cNvSpPr>
              <p:nvPr/>
            </p:nvSpPr>
            <p:spPr bwMode="auto">
              <a:xfrm>
                <a:off x="1632" y="3120"/>
                <a:ext cx="1200" cy="864"/>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es-ES" sz="2400" dirty="0">
                    <a:latin typeface="Calibri" pitchFamily="34" charset="0"/>
                  </a:rPr>
                  <a:t>  Inversión </a:t>
                </a:r>
              </a:p>
              <a:p>
                <a:pPr algn="ctr"/>
                <a:r>
                  <a:rPr lang="es-ES" sz="2400" u="sng" dirty="0">
                    <a:latin typeface="Calibri" pitchFamily="34" charset="0"/>
                  </a:rPr>
                  <a:t> </a:t>
                </a:r>
              </a:p>
              <a:p>
                <a:pPr algn="ctr"/>
                <a:r>
                  <a:rPr lang="es-ES" sz="2400" dirty="0">
                    <a:latin typeface="Calibri" pitchFamily="34" charset="0"/>
                  </a:rPr>
                  <a:t>Resultados</a:t>
                </a:r>
              </a:p>
            </p:txBody>
          </p:sp>
          <p:sp>
            <p:nvSpPr>
              <p:cNvPr id="394245" name="Line 5"/>
              <p:cNvSpPr>
                <a:spLocks noChangeShapeType="1"/>
              </p:cNvSpPr>
              <p:nvPr/>
            </p:nvSpPr>
            <p:spPr bwMode="auto">
              <a:xfrm flipV="1">
                <a:off x="1728" y="3552"/>
                <a:ext cx="1056" cy="0"/>
              </a:xfrm>
              <a:prstGeom prst="line">
                <a:avLst/>
              </a:prstGeom>
              <a:grpFill/>
              <a:ln w="57150">
                <a:solidFill>
                  <a:schemeClr val="tx1"/>
                </a:solidFill>
                <a:round/>
                <a:headEnd/>
                <a:tailEnd/>
              </a:ln>
              <a:effectLst/>
            </p:spPr>
            <p:txBody>
              <a:bodyPr/>
              <a:lstStyle/>
              <a:p>
                <a:pPr algn="ctr"/>
                <a:endParaRPr lang="es-ES" dirty="0">
                  <a:latin typeface="Calibri" pitchFamily="34" charset="0"/>
                </a:endParaRPr>
              </a:p>
            </p:txBody>
          </p:sp>
        </p:grpSp>
        <p:sp>
          <p:nvSpPr>
            <p:cNvPr id="394246" name="Text Box 6"/>
            <p:cNvSpPr txBox="1">
              <a:spLocks noChangeArrowheads="1"/>
            </p:cNvSpPr>
            <p:nvPr/>
          </p:nvSpPr>
          <p:spPr bwMode="auto">
            <a:xfrm>
              <a:off x="1392" y="2208"/>
              <a:ext cx="1193" cy="366"/>
            </a:xfrm>
            <a:prstGeom prst="rect">
              <a:avLst/>
            </a:prstGeom>
            <a:noFill/>
            <a:ln w="9525">
              <a:noFill/>
              <a:miter lim="800000"/>
              <a:headEnd/>
              <a:tailEnd/>
            </a:ln>
            <a:effectLst/>
          </p:spPr>
          <p:txBody>
            <a:bodyPr>
              <a:spAutoFit/>
            </a:bodyPr>
            <a:lstStyle/>
            <a:p>
              <a:pPr algn="ctr"/>
              <a:r>
                <a:rPr lang="es-ES" sz="1600" dirty="0">
                  <a:latin typeface="Calibri" pitchFamily="34" charset="0"/>
                </a:rPr>
                <a:t>Comparación con otros</a:t>
              </a:r>
            </a:p>
          </p:txBody>
        </p:sp>
        <p:sp>
          <p:nvSpPr>
            <p:cNvPr id="394247" name="Oval 7"/>
            <p:cNvSpPr>
              <a:spLocks noChangeArrowheads="1"/>
            </p:cNvSpPr>
            <p:nvPr/>
          </p:nvSpPr>
          <p:spPr bwMode="auto">
            <a:xfrm>
              <a:off x="2544" y="2208"/>
              <a:ext cx="432" cy="432"/>
            </a:xfrm>
            <a:prstGeom prst="ellipse">
              <a:avLst/>
            </a:prstGeom>
            <a:solidFill>
              <a:schemeClr val="accent2">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4248" name="Line 8"/>
            <p:cNvSpPr>
              <a:spLocks noChangeShapeType="1"/>
            </p:cNvSpPr>
            <p:nvPr/>
          </p:nvSpPr>
          <p:spPr bwMode="auto">
            <a:xfrm>
              <a:off x="1440" y="2400"/>
              <a:ext cx="105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4249" name="Rectangle 9"/>
            <p:cNvSpPr>
              <a:spLocks noChangeArrowheads="1"/>
            </p:cNvSpPr>
            <p:nvPr/>
          </p:nvSpPr>
          <p:spPr bwMode="auto">
            <a:xfrm>
              <a:off x="4128" y="2112"/>
              <a:ext cx="1440" cy="576"/>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s-ES" sz="2400" dirty="0" err="1">
                  <a:latin typeface="Calibri" pitchFamily="34" charset="0"/>
                </a:rPr>
                <a:t>Desmotivacion</a:t>
              </a:r>
              <a:endParaRPr lang="es-ES" sz="2400" dirty="0">
                <a:latin typeface="Calibri" pitchFamily="34" charset="0"/>
              </a:endParaRPr>
            </a:p>
            <a:p>
              <a:pPr algn="ctr"/>
              <a:r>
                <a:rPr lang="es-ES" sz="1600" dirty="0">
                  <a:latin typeface="Calibri" pitchFamily="34" charset="0"/>
                </a:rPr>
                <a:t>(decrece el </a:t>
              </a:r>
            </a:p>
            <a:p>
              <a:pPr algn="ctr"/>
              <a:r>
                <a:rPr lang="es-ES" sz="1600" dirty="0">
                  <a:latin typeface="Calibri" pitchFamily="34" charset="0"/>
                </a:rPr>
                <a:t> esfuerzo)</a:t>
              </a:r>
            </a:p>
          </p:txBody>
        </p:sp>
        <p:sp>
          <p:nvSpPr>
            <p:cNvPr id="394250" name="Line 10"/>
            <p:cNvSpPr>
              <a:spLocks noChangeShapeType="1"/>
            </p:cNvSpPr>
            <p:nvPr/>
          </p:nvSpPr>
          <p:spPr bwMode="auto">
            <a:xfrm>
              <a:off x="3024" y="2400"/>
              <a:ext cx="105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4251" name="Text Box 11"/>
            <p:cNvSpPr txBox="1">
              <a:spLocks noChangeArrowheads="1"/>
            </p:cNvSpPr>
            <p:nvPr/>
          </p:nvSpPr>
          <p:spPr bwMode="auto">
            <a:xfrm>
              <a:off x="3072" y="2208"/>
              <a:ext cx="864" cy="212"/>
            </a:xfrm>
            <a:prstGeom prst="rect">
              <a:avLst/>
            </a:prstGeom>
            <a:noFill/>
            <a:ln w="9525">
              <a:noFill/>
              <a:miter lim="800000"/>
              <a:headEnd/>
              <a:tailEnd/>
            </a:ln>
            <a:effectLst/>
          </p:spPr>
          <p:txBody>
            <a:bodyPr>
              <a:spAutoFit/>
            </a:bodyPr>
            <a:lstStyle/>
            <a:p>
              <a:pPr algn="ctr"/>
              <a:r>
                <a:rPr lang="es-ES" sz="1600" dirty="0" err="1">
                  <a:latin typeface="Calibri" pitchFamily="34" charset="0"/>
                </a:rPr>
                <a:t>Festinger</a:t>
              </a:r>
              <a:endParaRPr lang="es-ES" sz="1600" dirty="0">
                <a:latin typeface="Calibri" pitchFamily="34" charset="0"/>
              </a:endParaRPr>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4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2" grpId="0" autoUpdateAnimBg="0"/>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p:cNvGrpSpPr>
            <a:grpSpLocks/>
          </p:cNvGrpSpPr>
          <p:nvPr/>
        </p:nvGrpSpPr>
        <p:grpSpPr bwMode="auto">
          <a:xfrm>
            <a:off x="152400" y="2133600"/>
            <a:ext cx="8610600" cy="2819400"/>
            <a:chOff x="96" y="1344"/>
            <a:chExt cx="5424" cy="1776"/>
          </a:xfrm>
          <a:solidFill>
            <a:schemeClr val="bg1">
              <a:lumMod val="95000"/>
            </a:schemeClr>
          </a:solidFill>
        </p:grpSpPr>
        <p:grpSp>
          <p:nvGrpSpPr>
            <p:cNvPr id="3" name="Group 2"/>
            <p:cNvGrpSpPr>
              <a:grpSpLocks/>
            </p:cNvGrpSpPr>
            <p:nvPr/>
          </p:nvGrpSpPr>
          <p:grpSpPr bwMode="auto">
            <a:xfrm>
              <a:off x="96" y="1776"/>
              <a:ext cx="1152" cy="864"/>
              <a:chOff x="1632" y="3120"/>
              <a:chExt cx="1200" cy="864"/>
            </a:xfrm>
            <a:grpFill/>
          </p:grpSpPr>
          <p:sp>
            <p:nvSpPr>
              <p:cNvPr id="395267" name="Rectangle 3"/>
              <p:cNvSpPr>
                <a:spLocks noChangeArrowheads="1"/>
              </p:cNvSpPr>
              <p:nvPr/>
            </p:nvSpPr>
            <p:spPr bwMode="auto">
              <a:xfrm>
                <a:off x="1632" y="3120"/>
                <a:ext cx="1200" cy="864"/>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ctr"/>
                <a:r>
                  <a:rPr lang="es-ES" sz="2400" dirty="0">
                    <a:latin typeface="Calibri" pitchFamily="34" charset="0"/>
                  </a:rPr>
                  <a:t>  Inversión </a:t>
                </a:r>
              </a:p>
              <a:p>
                <a:pPr algn="ctr"/>
                <a:r>
                  <a:rPr lang="es-ES" sz="2400" u="sng" dirty="0">
                    <a:latin typeface="Calibri" pitchFamily="34" charset="0"/>
                  </a:rPr>
                  <a:t> </a:t>
                </a:r>
              </a:p>
              <a:p>
                <a:pPr algn="ctr"/>
                <a:r>
                  <a:rPr lang="es-ES" sz="2400" dirty="0">
                    <a:latin typeface="Calibri" pitchFamily="34" charset="0"/>
                  </a:rPr>
                  <a:t>Resultados</a:t>
                </a:r>
              </a:p>
            </p:txBody>
          </p:sp>
          <p:sp>
            <p:nvSpPr>
              <p:cNvPr id="395268" name="Line 4"/>
              <p:cNvSpPr>
                <a:spLocks noChangeShapeType="1"/>
              </p:cNvSpPr>
              <p:nvPr/>
            </p:nvSpPr>
            <p:spPr bwMode="auto">
              <a:xfrm flipV="1">
                <a:off x="1728" y="3552"/>
                <a:ext cx="1056" cy="0"/>
              </a:xfrm>
              <a:prstGeom prst="line">
                <a:avLst/>
              </a:prstGeom>
              <a:grpFill/>
              <a:ln w="57150">
                <a:solidFill>
                  <a:schemeClr val="tx1"/>
                </a:solidFill>
                <a:round/>
                <a:headEnd/>
                <a:tailEnd/>
              </a:ln>
              <a:effectLst/>
            </p:spPr>
            <p:txBody>
              <a:bodyPr/>
              <a:lstStyle/>
              <a:p>
                <a:pPr algn="ctr"/>
                <a:endParaRPr lang="es-ES" dirty="0">
                  <a:latin typeface="Calibri" pitchFamily="34" charset="0"/>
                </a:endParaRPr>
              </a:p>
            </p:txBody>
          </p:sp>
        </p:grpSp>
        <p:sp>
          <p:nvSpPr>
            <p:cNvPr id="395269" name="Text Box 5"/>
            <p:cNvSpPr txBox="1">
              <a:spLocks noChangeArrowheads="1"/>
            </p:cNvSpPr>
            <p:nvPr/>
          </p:nvSpPr>
          <p:spPr bwMode="auto">
            <a:xfrm>
              <a:off x="1350" y="2025"/>
              <a:ext cx="1193" cy="366"/>
            </a:xfrm>
            <a:prstGeom prst="rect">
              <a:avLst/>
            </a:prstGeom>
            <a:noFill/>
            <a:ln w="9525">
              <a:noFill/>
              <a:miter lim="800000"/>
              <a:headEnd/>
              <a:tailEnd/>
            </a:ln>
            <a:effectLst/>
          </p:spPr>
          <p:txBody>
            <a:bodyPr>
              <a:spAutoFit/>
            </a:bodyPr>
            <a:lstStyle/>
            <a:p>
              <a:pPr algn="ctr"/>
              <a:r>
                <a:rPr lang="es-ES" sz="1600" dirty="0">
                  <a:latin typeface="Calibri" pitchFamily="34" charset="0"/>
                </a:rPr>
                <a:t>Comparación con otros</a:t>
              </a:r>
            </a:p>
          </p:txBody>
        </p:sp>
        <p:sp>
          <p:nvSpPr>
            <p:cNvPr id="395270" name="Oval 6"/>
            <p:cNvSpPr>
              <a:spLocks noChangeArrowheads="1"/>
            </p:cNvSpPr>
            <p:nvPr/>
          </p:nvSpPr>
          <p:spPr bwMode="auto">
            <a:xfrm>
              <a:off x="2256" y="1392"/>
              <a:ext cx="432" cy="432"/>
            </a:xfrm>
            <a:prstGeom prst="ellipse">
              <a:avLst/>
            </a:prstGeom>
            <a:solidFill>
              <a:schemeClr val="accent3">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5271" name="Line 7"/>
            <p:cNvSpPr>
              <a:spLocks noChangeShapeType="1"/>
            </p:cNvSpPr>
            <p:nvPr/>
          </p:nvSpPr>
          <p:spPr bwMode="auto">
            <a:xfrm flipV="1">
              <a:off x="1248" y="1632"/>
              <a:ext cx="1008" cy="576"/>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5272" name="Rectangle 8"/>
            <p:cNvSpPr>
              <a:spLocks noChangeArrowheads="1"/>
            </p:cNvSpPr>
            <p:nvPr/>
          </p:nvSpPr>
          <p:spPr bwMode="auto">
            <a:xfrm>
              <a:off x="4080" y="1344"/>
              <a:ext cx="1440" cy="576"/>
            </a:xfrm>
            <a:prstGeom prst="rect">
              <a:avLst/>
            </a:prstGeom>
            <a:solidFill>
              <a:schemeClr val="accent3">
                <a:lumMod val="40000"/>
                <a:lumOff val="60000"/>
              </a:schemeClr>
            </a:solidFill>
            <a:ln w="9525">
              <a:solidFill>
                <a:schemeClr val="tx1"/>
              </a:solidFill>
              <a:miter lim="800000"/>
              <a:headEnd/>
              <a:tailEnd/>
            </a:ln>
            <a:effectLst/>
          </p:spPr>
          <p:txBody>
            <a:bodyPr wrap="none" anchor="ctr"/>
            <a:lstStyle/>
            <a:p>
              <a:pPr algn="ctr"/>
              <a:r>
                <a:rPr lang="es-ES" sz="2400" dirty="0" err="1">
                  <a:latin typeface="Calibri" pitchFamily="34" charset="0"/>
                </a:rPr>
                <a:t>Motivacion</a:t>
              </a:r>
              <a:endParaRPr lang="es-ES" sz="2400" dirty="0">
                <a:latin typeface="Calibri" pitchFamily="34" charset="0"/>
              </a:endParaRPr>
            </a:p>
            <a:p>
              <a:pPr algn="ctr"/>
              <a:r>
                <a:rPr lang="es-ES" sz="1600" dirty="0">
                  <a:latin typeface="Calibri" pitchFamily="34" charset="0"/>
                </a:rPr>
                <a:t>(se mantiene el </a:t>
              </a:r>
            </a:p>
            <a:p>
              <a:pPr algn="ctr"/>
              <a:r>
                <a:rPr lang="es-ES" sz="1600" dirty="0">
                  <a:latin typeface="Calibri" pitchFamily="34" charset="0"/>
                </a:rPr>
                <a:t> esfuerzo)</a:t>
              </a:r>
            </a:p>
          </p:txBody>
        </p:sp>
        <p:sp>
          <p:nvSpPr>
            <p:cNvPr id="395273" name="Line 9"/>
            <p:cNvSpPr>
              <a:spLocks noChangeShapeType="1"/>
            </p:cNvSpPr>
            <p:nvPr/>
          </p:nvSpPr>
          <p:spPr bwMode="auto">
            <a:xfrm>
              <a:off x="2736" y="1584"/>
              <a:ext cx="129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5274" name="Text Box 10"/>
            <p:cNvSpPr txBox="1">
              <a:spLocks noChangeArrowheads="1"/>
            </p:cNvSpPr>
            <p:nvPr/>
          </p:nvSpPr>
          <p:spPr bwMode="auto">
            <a:xfrm>
              <a:off x="2976" y="1392"/>
              <a:ext cx="864" cy="212"/>
            </a:xfrm>
            <a:prstGeom prst="rect">
              <a:avLst/>
            </a:prstGeom>
            <a:noFill/>
            <a:ln w="9525">
              <a:noFill/>
              <a:miter lim="800000"/>
              <a:headEnd/>
              <a:tailEnd/>
            </a:ln>
            <a:effectLst/>
          </p:spPr>
          <p:txBody>
            <a:bodyPr>
              <a:spAutoFit/>
            </a:bodyPr>
            <a:lstStyle/>
            <a:p>
              <a:pPr algn="ctr"/>
              <a:r>
                <a:rPr lang="es-ES" sz="1600" dirty="0" err="1">
                  <a:latin typeface="Calibri" pitchFamily="34" charset="0"/>
                </a:rPr>
                <a:t>Festinger</a:t>
              </a:r>
              <a:endParaRPr lang="es-ES" sz="1600" dirty="0">
                <a:latin typeface="Calibri" pitchFamily="34" charset="0"/>
              </a:endParaRPr>
            </a:p>
          </p:txBody>
        </p:sp>
        <p:sp>
          <p:nvSpPr>
            <p:cNvPr id="395275" name="Line 11"/>
            <p:cNvSpPr>
              <a:spLocks noChangeShapeType="1"/>
            </p:cNvSpPr>
            <p:nvPr/>
          </p:nvSpPr>
          <p:spPr bwMode="auto">
            <a:xfrm>
              <a:off x="1296" y="2208"/>
              <a:ext cx="960" cy="624"/>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5276" name="Oval 12"/>
            <p:cNvSpPr>
              <a:spLocks noChangeArrowheads="1"/>
            </p:cNvSpPr>
            <p:nvPr/>
          </p:nvSpPr>
          <p:spPr bwMode="auto">
            <a:xfrm>
              <a:off x="2256" y="2640"/>
              <a:ext cx="432" cy="432"/>
            </a:xfrm>
            <a:prstGeom prst="ellipse">
              <a:avLst/>
            </a:prstGeom>
            <a:solidFill>
              <a:schemeClr val="accent2">
                <a:lumMod val="40000"/>
                <a:lumOff val="60000"/>
              </a:schemeClr>
            </a:solidFill>
            <a:ln w="9525">
              <a:solidFill>
                <a:schemeClr val="tx1"/>
              </a:solidFill>
              <a:round/>
              <a:headEnd/>
              <a:tailEnd/>
            </a:ln>
            <a:effectLst/>
          </p:spPr>
          <p:txBody>
            <a:bodyPr wrap="none" anchor="ctr"/>
            <a:lstStyle/>
            <a:p>
              <a:pPr algn="ctr"/>
              <a:r>
                <a:rPr lang="es-ES" sz="2800" dirty="0">
                  <a:latin typeface="Calibri" pitchFamily="34" charset="0"/>
                </a:rPr>
                <a:t>-</a:t>
              </a:r>
            </a:p>
          </p:txBody>
        </p:sp>
        <p:sp>
          <p:nvSpPr>
            <p:cNvPr id="395277" name="Line 13"/>
            <p:cNvSpPr>
              <a:spLocks noChangeShapeType="1"/>
            </p:cNvSpPr>
            <p:nvPr/>
          </p:nvSpPr>
          <p:spPr bwMode="auto">
            <a:xfrm>
              <a:off x="2688" y="2880"/>
              <a:ext cx="1296" cy="0"/>
            </a:xfrm>
            <a:prstGeom prst="line">
              <a:avLst/>
            </a:prstGeom>
            <a:grpFill/>
            <a:ln w="9525">
              <a:solidFill>
                <a:schemeClr val="tx1"/>
              </a:solidFill>
              <a:round/>
              <a:headEnd/>
              <a:tailEnd type="triangle" w="med" len="med"/>
            </a:ln>
            <a:effectLst/>
          </p:spPr>
          <p:txBody>
            <a:bodyPr/>
            <a:lstStyle/>
            <a:p>
              <a:pPr algn="ctr"/>
              <a:endParaRPr lang="es-ES" dirty="0">
                <a:latin typeface="Calibri" pitchFamily="34" charset="0"/>
              </a:endParaRPr>
            </a:p>
          </p:txBody>
        </p:sp>
        <p:sp>
          <p:nvSpPr>
            <p:cNvPr id="395278" name="Text Box 14"/>
            <p:cNvSpPr txBox="1">
              <a:spLocks noChangeArrowheads="1"/>
            </p:cNvSpPr>
            <p:nvPr/>
          </p:nvSpPr>
          <p:spPr bwMode="auto">
            <a:xfrm>
              <a:off x="2928" y="2688"/>
              <a:ext cx="864" cy="212"/>
            </a:xfrm>
            <a:prstGeom prst="rect">
              <a:avLst/>
            </a:prstGeom>
            <a:noFill/>
            <a:ln w="9525">
              <a:noFill/>
              <a:miter lim="800000"/>
              <a:headEnd/>
              <a:tailEnd/>
            </a:ln>
            <a:effectLst/>
          </p:spPr>
          <p:txBody>
            <a:bodyPr>
              <a:spAutoFit/>
            </a:bodyPr>
            <a:lstStyle/>
            <a:p>
              <a:pPr algn="ctr"/>
              <a:r>
                <a:rPr lang="es-ES" sz="1600" dirty="0" err="1">
                  <a:latin typeface="Calibri" pitchFamily="34" charset="0"/>
                </a:rPr>
                <a:t>Festinger</a:t>
              </a:r>
              <a:endParaRPr lang="es-ES" sz="1600" dirty="0">
                <a:latin typeface="Calibri" pitchFamily="34" charset="0"/>
              </a:endParaRPr>
            </a:p>
          </p:txBody>
        </p:sp>
        <p:sp>
          <p:nvSpPr>
            <p:cNvPr id="395279" name="Rectangle 15"/>
            <p:cNvSpPr>
              <a:spLocks noChangeArrowheads="1"/>
            </p:cNvSpPr>
            <p:nvPr/>
          </p:nvSpPr>
          <p:spPr bwMode="auto">
            <a:xfrm>
              <a:off x="4080" y="2544"/>
              <a:ext cx="1440" cy="576"/>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es-ES" sz="2400" dirty="0" err="1">
                  <a:latin typeface="Calibri" pitchFamily="34" charset="0"/>
                </a:rPr>
                <a:t>Desmotivacion</a:t>
              </a:r>
              <a:endParaRPr lang="es-ES" sz="2400" dirty="0">
                <a:latin typeface="Calibri" pitchFamily="34" charset="0"/>
              </a:endParaRPr>
            </a:p>
            <a:p>
              <a:pPr algn="ctr"/>
              <a:r>
                <a:rPr lang="es-ES" sz="1600" dirty="0">
                  <a:latin typeface="Calibri" pitchFamily="34" charset="0"/>
                </a:rPr>
                <a:t>(decrece el </a:t>
              </a:r>
            </a:p>
            <a:p>
              <a:pPr algn="ctr"/>
              <a:r>
                <a:rPr lang="es-ES" sz="1600" dirty="0">
                  <a:latin typeface="Calibri" pitchFamily="34" charset="0"/>
                </a:rPr>
                <a:t> esfuerzo)</a:t>
              </a:r>
            </a:p>
          </p:txBody>
        </p:sp>
      </p:grpSp>
      <p:sp>
        <p:nvSpPr>
          <p:cNvPr id="395280" name="Text Box 16"/>
          <p:cNvSpPr txBox="1">
            <a:spLocks noChangeArrowheads="1"/>
          </p:cNvSpPr>
          <p:nvPr/>
        </p:nvSpPr>
        <p:spPr bwMode="auto">
          <a:xfrm>
            <a:off x="323850" y="785794"/>
            <a:ext cx="8305800" cy="523220"/>
          </a:xfrm>
          <a:prstGeom prst="rect">
            <a:avLst/>
          </a:prstGeom>
          <a:noFill/>
          <a:ln w="9525">
            <a:noFill/>
            <a:miter lim="800000"/>
            <a:headEnd/>
            <a:tailEnd/>
          </a:ln>
          <a:effectLst/>
        </p:spPr>
        <p:txBody>
          <a:bodyPr>
            <a:spAutoFit/>
          </a:bodyPr>
          <a:lstStyle/>
          <a:p>
            <a:pPr algn="l">
              <a:buFont typeface="Wingdings" pitchFamily="2" charset="2"/>
              <a:buNone/>
            </a:pPr>
            <a:r>
              <a:rPr lang="es-ES" sz="2800" b="1" dirty="0">
                <a:latin typeface="Calibri" pitchFamily="34" charset="0"/>
              </a:rPr>
              <a:t>Proceso completo ...</a:t>
            </a:r>
          </a:p>
        </p:txBody>
      </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0" name="19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52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80" grpId="0" autoUpdateAnimBg="0"/>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Ideas para motivar desde los modelos teóricos …</a:t>
            </a:r>
            <a:endParaRPr lang="es-ES" dirty="0"/>
          </a:p>
        </p:txBody>
      </p:sp>
      <p:sp>
        <p:nvSpPr>
          <p:cNvPr id="4" name="3 Rectángulo"/>
          <p:cNvSpPr/>
          <p:nvPr/>
        </p:nvSpPr>
        <p:spPr>
          <a:xfrm>
            <a:off x="253998" y="1214422"/>
            <a:ext cx="3749670" cy="3071834"/>
          </a:xfrm>
          <a:prstGeom prst="rect">
            <a:avLst/>
          </a:prstGeom>
          <a:solidFill>
            <a:srgbClr val="DAE5F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Text Box 3"/>
          <p:cNvSpPr txBox="1">
            <a:spLocks noChangeArrowheads="1"/>
          </p:cNvSpPr>
          <p:nvPr/>
        </p:nvSpPr>
        <p:spPr bwMode="auto">
          <a:xfrm>
            <a:off x="500034" y="1000108"/>
            <a:ext cx="3289320" cy="830997"/>
          </a:xfrm>
          <a:prstGeom prst="rect">
            <a:avLst/>
          </a:prstGeom>
          <a:solidFill>
            <a:schemeClr val="bg1"/>
          </a:solidFill>
          <a:ln w="9525">
            <a:no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5">
                    <a:lumMod val="50000"/>
                  </a:schemeClr>
                </a:solidFill>
                <a:latin typeface="Calibri" pitchFamily="34" charset="0"/>
              </a:rPr>
              <a:t>Escuela Relaciones Humanas</a:t>
            </a:r>
            <a:endParaRPr lang="es-ES" sz="2400" b="1" dirty="0">
              <a:solidFill>
                <a:schemeClr val="accent5">
                  <a:lumMod val="50000"/>
                </a:schemeClr>
              </a:solidFill>
              <a:latin typeface="Calibri" pitchFamily="34" charset="0"/>
            </a:endParaRPr>
          </a:p>
        </p:txBody>
      </p:sp>
      <p:sp>
        <p:nvSpPr>
          <p:cNvPr id="6" name="5 CuadroTexto"/>
          <p:cNvSpPr txBox="1"/>
          <p:nvPr/>
        </p:nvSpPr>
        <p:spPr>
          <a:xfrm>
            <a:off x="288892" y="1928802"/>
            <a:ext cx="3643338" cy="2246769"/>
          </a:xfrm>
          <a:prstGeom prst="rect">
            <a:avLst/>
          </a:prstGeom>
          <a:noFill/>
        </p:spPr>
        <p:txBody>
          <a:bodyPr wrap="square" rtlCol="0" anchor="ctr">
            <a:spAutoFit/>
          </a:bodyPr>
          <a:lstStyle/>
          <a:p>
            <a:pPr algn="ctr" eaLnBrk="0" hangingPunct="0">
              <a:buFont typeface="Wingdings" pitchFamily="2" charset="2"/>
              <a:buChar char="ü"/>
            </a:pPr>
            <a:r>
              <a:rPr lang="es-ES" sz="2000" dirty="0" smtClean="0">
                <a:latin typeface="Calibri" pitchFamily="34" charset="0"/>
              </a:rPr>
              <a:t> </a:t>
            </a:r>
            <a:r>
              <a:rPr lang="es-ES" sz="2000" i="1" dirty="0" smtClean="0">
                <a:latin typeface="Calibri" pitchFamily="34" charset="0"/>
              </a:rPr>
              <a:t>Dirección participativa</a:t>
            </a:r>
          </a:p>
          <a:p>
            <a:pPr algn="ctr" eaLnBrk="0" hangingPunct="0">
              <a:buFont typeface="Wingdings" pitchFamily="2" charset="2"/>
              <a:buChar char="ü"/>
            </a:pPr>
            <a:r>
              <a:rPr lang="es-ES" sz="2000" i="1" dirty="0" smtClean="0">
                <a:latin typeface="Calibri" pitchFamily="34" charset="0"/>
              </a:rPr>
              <a:t> Mejorar comunicación interpersonal</a:t>
            </a:r>
          </a:p>
          <a:p>
            <a:pPr algn="ctr" eaLnBrk="0" hangingPunct="0">
              <a:buFont typeface="Wingdings" pitchFamily="2" charset="2"/>
              <a:buChar char="ü"/>
            </a:pPr>
            <a:r>
              <a:rPr lang="es-ES" sz="2000" i="1" dirty="0" smtClean="0">
                <a:latin typeface="Calibri" pitchFamily="34" charset="0"/>
              </a:rPr>
              <a:t> Se sientan útiles: autoestima</a:t>
            </a:r>
          </a:p>
          <a:p>
            <a:pPr algn="ctr" eaLnBrk="0" hangingPunct="0">
              <a:buFont typeface="Wingdings" pitchFamily="2" charset="2"/>
              <a:buChar char="ü"/>
            </a:pPr>
            <a:r>
              <a:rPr lang="es-ES" sz="2000" i="1" dirty="0" smtClean="0">
                <a:latin typeface="Calibri" pitchFamily="34" charset="0"/>
              </a:rPr>
              <a:t> Grupos informales : seguridad y afiliación</a:t>
            </a:r>
          </a:p>
          <a:p>
            <a:pPr algn="ctr" eaLnBrk="0" hangingPunct="0">
              <a:buFont typeface="Wingdings" pitchFamily="2" charset="2"/>
              <a:buChar char="ü"/>
            </a:pPr>
            <a:r>
              <a:rPr lang="es-ES" sz="2000" i="1" dirty="0" smtClean="0">
                <a:latin typeface="Calibri" pitchFamily="34" charset="0"/>
              </a:rPr>
              <a:t> Consejeros personales</a:t>
            </a:r>
            <a:endParaRPr lang="es-ES" sz="2000" dirty="0">
              <a:latin typeface="Calibri" pitchFamily="34" charset="0"/>
            </a:endParaRPr>
          </a:p>
        </p:txBody>
      </p:sp>
      <p:sp>
        <p:nvSpPr>
          <p:cNvPr id="7" name="6 Rectángulo"/>
          <p:cNvSpPr/>
          <p:nvPr/>
        </p:nvSpPr>
        <p:spPr>
          <a:xfrm>
            <a:off x="4286248" y="1000108"/>
            <a:ext cx="4643470" cy="3286148"/>
          </a:xfrm>
          <a:prstGeom prst="rect">
            <a:avLst/>
          </a:prstGeom>
          <a:solidFill>
            <a:srgbClr val="FDEADB"/>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 name="Text Box 3"/>
          <p:cNvSpPr txBox="1">
            <a:spLocks noChangeArrowheads="1"/>
          </p:cNvSpPr>
          <p:nvPr/>
        </p:nvSpPr>
        <p:spPr bwMode="auto">
          <a:xfrm>
            <a:off x="4500562" y="785794"/>
            <a:ext cx="4214842" cy="461665"/>
          </a:xfrm>
          <a:prstGeom prst="rect">
            <a:avLst/>
          </a:prstGeom>
          <a:solidFill>
            <a:schemeClr val="bg1"/>
          </a:solidFill>
          <a:ln w="9525">
            <a:no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6">
                    <a:lumMod val="50000"/>
                  </a:schemeClr>
                </a:solidFill>
                <a:latin typeface="Calibri" pitchFamily="34" charset="0"/>
              </a:rPr>
              <a:t>Teoría </a:t>
            </a:r>
            <a:r>
              <a:rPr lang="es-ES" sz="2400" b="1" dirty="0" err="1" smtClean="0">
                <a:solidFill>
                  <a:schemeClr val="accent6">
                    <a:lumMod val="50000"/>
                  </a:schemeClr>
                </a:solidFill>
                <a:latin typeface="Calibri" pitchFamily="34" charset="0"/>
              </a:rPr>
              <a:t>Bifactorial</a:t>
            </a:r>
            <a:r>
              <a:rPr lang="es-ES" sz="2400" b="1" dirty="0" smtClean="0">
                <a:solidFill>
                  <a:schemeClr val="accent6">
                    <a:lumMod val="50000"/>
                  </a:schemeClr>
                </a:solidFill>
                <a:latin typeface="Calibri" pitchFamily="34" charset="0"/>
              </a:rPr>
              <a:t> de </a:t>
            </a:r>
            <a:r>
              <a:rPr lang="es-ES" sz="2400" b="1" dirty="0" err="1" smtClean="0">
                <a:solidFill>
                  <a:schemeClr val="accent6">
                    <a:lumMod val="50000"/>
                  </a:schemeClr>
                </a:solidFill>
                <a:latin typeface="Calibri" pitchFamily="34" charset="0"/>
              </a:rPr>
              <a:t>Herzberg</a:t>
            </a:r>
            <a:endParaRPr lang="es-ES" sz="2400" b="1" dirty="0">
              <a:solidFill>
                <a:schemeClr val="accent6">
                  <a:lumMod val="50000"/>
                </a:schemeClr>
              </a:solidFill>
              <a:latin typeface="Calibri" pitchFamily="34" charset="0"/>
            </a:endParaRPr>
          </a:p>
        </p:txBody>
      </p:sp>
      <p:sp>
        <p:nvSpPr>
          <p:cNvPr id="9" name="8 CuadroTexto"/>
          <p:cNvSpPr txBox="1"/>
          <p:nvPr/>
        </p:nvSpPr>
        <p:spPr>
          <a:xfrm>
            <a:off x="4429124" y="1341438"/>
            <a:ext cx="4429156" cy="2862322"/>
          </a:xfrm>
          <a:prstGeom prst="rect">
            <a:avLst/>
          </a:prstGeom>
          <a:noFill/>
        </p:spPr>
        <p:txBody>
          <a:bodyPr wrap="square" rtlCol="0" anchor="ctr">
            <a:spAutoFit/>
          </a:bodyPr>
          <a:lstStyle/>
          <a:p>
            <a:pPr eaLnBrk="0" hangingPunct="0">
              <a:buFont typeface="Wingdings" pitchFamily="2" charset="2"/>
              <a:buChar char="ü"/>
            </a:pPr>
            <a:r>
              <a:rPr lang="es-ES" sz="2000" dirty="0" smtClean="0">
                <a:latin typeface="Calibri" pitchFamily="34" charset="0"/>
              </a:rPr>
              <a:t> </a:t>
            </a:r>
            <a:r>
              <a:rPr lang="es-ES" sz="2000" i="1" dirty="0" smtClean="0">
                <a:latin typeface="Calibri" pitchFamily="34" charset="0"/>
              </a:rPr>
              <a:t>Mejora factores del contexto</a:t>
            </a:r>
          </a:p>
          <a:p>
            <a:pPr eaLnBrk="0" hangingPunct="0">
              <a:buFont typeface="Wingdings" pitchFamily="2" charset="2"/>
              <a:buChar char="ü"/>
            </a:pPr>
            <a:r>
              <a:rPr lang="es-ES" sz="2000" i="1" dirty="0" smtClean="0">
                <a:latin typeface="Calibri" pitchFamily="34" charset="0"/>
              </a:rPr>
              <a:t> Reestructurar tareas: enriquecer trabajo:</a:t>
            </a:r>
          </a:p>
          <a:p>
            <a:pPr lvl="1" eaLnBrk="0" hangingPunct="0">
              <a:buFont typeface="Wingdings" pitchFamily="2" charset="2"/>
              <a:buChar char="§"/>
            </a:pPr>
            <a:r>
              <a:rPr lang="es-ES" sz="2000" dirty="0" smtClean="0">
                <a:latin typeface="Calibri" pitchFamily="34" charset="0"/>
              </a:rPr>
              <a:t> </a:t>
            </a:r>
            <a:r>
              <a:rPr lang="es-ES" sz="2000" i="1" dirty="0" smtClean="0">
                <a:latin typeface="Calibri" pitchFamily="34" charset="0"/>
              </a:rPr>
              <a:t>aumentando la responsabilidad, la autonomía y el control sobre el propio trabajo</a:t>
            </a:r>
          </a:p>
          <a:p>
            <a:pPr lvl="1" eaLnBrk="0" hangingPunct="0">
              <a:buFont typeface="Wingdings" pitchFamily="2" charset="2"/>
              <a:buChar char="§"/>
            </a:pPr>
            <a:r>
              <a:rPr lang="es-ES" sz="2000" i="1" dirty="0" smtClean="0">
                <a:latin typeface="Calibri" pitchFamily="34" charset="0"/>
              </a:rPr>
              <a:t> Tareas nuevas, especialidad y que supongan unidades completas y  naturales del trabajo</a:t>
            </a:r>
            <a:r>
              <a:rPr lang="es-ES" sz="2000" dirty="0" smtClean="0">
                <a:latin typeface="Calibri" pitchFamily="34" charset="0"/>
              </a:rPr>
              <a:t> </a:t>
            </a:r>
            <a:endParaRPr lang="es-ES" sz="2000" dirty="0" smtClean="0"/>
          </a:p>
        </p:txBody>
      </p:sp>
      <p:sp>
        <p:nvSpPr>
          <p:cNvPr id="10" name="9 Rectángulo"/>
          <p:cNvSpPr/>
          <p:nvPr/>
        </p:nvSpPr>
        <p:spPr>
          <a:xfrm>
            <a:off x="285720" y="4722815"/>
            <a:ext cx="8643998" cy="1635143"/>
          </a:xfrm>
          <a:prstGeom prst="rect">
            <a:avLst/>
          </a:prstGeom>
          <a:solidFill>
            <a:srgbClr val="E3ECD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Text Box 3"/>
          <p:cNvSpPr txBox="1">
            <a:spLocks noChangeArrowheads="1"/>
          </p:cNvSpPr>
          <p:nvPr/>
        </p:nvSpPr>
        <p:spPr bwMode="auto">
          <a:xfrm>
            <a:off x="531756" y="4508500"/>
            <a:ext cx="3193375" cy="461665"/>
          </a:xfrm>
          <a:prstGeom prst="rect">
            <a:avLst/>
          </a:prstGeom>
          <a:solidFill>
            <a:schemeClr val="bg1"/>
          </a:solidFill>
          <a:ln w="9525">
            <a:noFill/>
            <a:miter lim="800000"/>
            <a:headEnd/>
            <a:tailEnd/>
          </a:ln>
        </p:spPr>
        <p:txBody>
          <a:bodyPr wrap="none">
            <a:spAutoFit/>
          </a:bodyPr>
          <a:lstStyle/>
          <a:p>
            <a:pPr algn="l" eaLnBrk="0" hangingPunct="0">
              <a:buFont typeface="Wingdings" pitchFamily="2" charset="2"/>
              <a:buNone/>
            </a:pPr>
            <a:r>
              <a:rPr lang="es-ES" sz="2400" b="1" dirty="0" smtClean="0">
                <a:solidFill>
                  <a:schemeClr val="accent3">
                    <a:lumMod val="50000"/>
                  </a:schemeClr>
                </a:solidFill>
                <a:latin typeface="Calibri" pitchFamily="34" charset="0"/>
              </a:rPr>
              <a:t>Teoría de la expectativa</a:t>
            </a:r>
            <a:endParaRPr lang="es-ES" sz="2400" b="1" dirty="0">
              <a:solidFill>
                <a:schemeClr val="accent3">
                  <a:lumMod val="50000"/>
                </a:schemeClr>
              </a:solidFill>
              <a:latin typeface="Calibri" pitchFamily="34" charset="0"/>
            </a:endParaRPr>
          </a:p>
        </p:txBody>
      </p:sp>
      <p:sp>
        <p:nvSpPr>
          <p:cNvPr id="12" name="11 CuadroTexto"/>
          <p:cNvSpPr txBox="1"/>
          <p:nvPr/>
        </p:nvSpPr>
        <p:spPr>
          <a:xfrm>
            <a:off x="500034" y="5000636"/>
            <a:ext cx="8358246" cy="1323439"/>
          </a:xfrm>
          <a:prstGeom prst="rect">
            <a:avLst/>
          </a:prstGeom>
          <a:noFill/>
        </p:spPr>
        <p:txBody>
          <a:bodyPr wrap="square" rtlCol="0" anchor="ctr">
            <a:spAutoFit/>
          </a:bodyPr>
          <a:lstStyle/>
          <a:p>
            <a:pPr eaLnBrk="0" hangingPunct="0">
              <a:buFont typeface="Wingdings" pitchFamily="2" charset="2"/>
              <a:buChar char="ü"/>
            </a:pPr>
            <a:r>
              <a:rPr lang="es-ES" sz="2000" dirty="0" smtClean="0">
                <a:latin typeface="Calibri" pitchFamily="34" charset="0"/>
              </a:rPr>
              <a:t> </a:t>
            </a:r>
            <a:r>
              <a:rPr lang="es-ES" sz="2000" i="1" dirty="0" smtClean="0">
                <a:latin typeface="Calibri" pitchFamily="34" charset="0"/>
              </a:rPr>
              <a:t>Recompensas para cada uno</a:t>
            </a:r>
          </a:p>
          <a:p>
            <a:pPr eaLnBrk="0" hangingPunct="0">
              <a:buFont typeface="Wingdings" pitchFamily="2" charset="2"/>
              <a:buChar char="ü"/>
            </a:pPr>
            <a:r>
              <a:rPr lang="es-ES" sz="2000" i="1" dirty="0" smtClean="0">
                <a:latin typeface="Calibri" pitchFamily="34" charset="0"/>
              </a:rPr>
              <a:t> Dotar de medios que incrementen la probabilidad de obtener el resultado</a:t>
            </a:r>
          </a:p>
          <a:p>
            <a:pPr eaLnBrk="0" hangingPunct="0">
              <a:buFont typeface="Wingdings" pitchFamily="2" charset="2"/>
              <a:buChar char="ü"/>
            </a:pPr>
            <a:r>
              <a:rPr lang="es-ES" sz="2000" i="1" dirty="0" smtClean="0">
                <a:latin typeface="Calibri" pitchFamily="34" charset="0"/>
              </a:rPr>
              <a:t> Proporción entre recompensas y nivel de ejecución</a:t>
            </a:r>
          </a:p>
          <a:p>
            <a:pPr eaLnBrk="0" hangingPunct="0">
              <a:buFont typeface="Wingdings" pitchFamily="2" charset="2"/>
              <a:buChar char="ü"/>
            </a:pPr>
            <a:r>
              <a:rPr lang="es-ES" sz="2000" i="1" dirty="0" smtClean="0">
                <a:latin typeface="Calibri" pitchFamily="34" charset="0"/>
              </a:rPr>
              <a:t>  Exige flexibilizar la organización</a:t>
            </a:r>
            <a:endParaRPr lang="es-ES" sz="2000" i="1" dirty="0">
              <a:latin typeface="Calibri" pitchFamily="34" charset="0"/>
            </a:endParaRPr>
          </a:p>
        </p:txBody>
      </p:sp>
      <p:sp>
        <p:nvSpPr>
          <p:cNvPr id="13" name="1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4" name="13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Conclusiones</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Expectativas …</a:t>
            </a:r>
            <a:endParaRPr lang="es-ES" dirty="0"/>
          </a:p>
        </p:txBody>
      </p:sp>
      <p:sp>
        <p:nvSpPr>
          <p:cNvPr id="4" name="Rectangle 2"/>
          <p:cNvSpPr>
            <a:spLocks noChangeArrowheads="1"/>
          </p:cNvSpPr>
          <p:nvPr/>
        </p:nvSpPr>
        <p:spPr bwMode="auto">
          <a:xfrm>
            <a:off x="785786" y="1571612"/>
            <a:ext cx="7572428" cy="357190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eaLnBrk="0" hangingPunct="0"/>
            <a:r>
              <a:rPr lang="es-ES_tradnl" sz="4000" dirty="0">
                <a:latin typeface="Calibri" pitchFamily="34" charset="0"/>
              </a:rPr>
              <a:t>Esperanzas que cada persona </a:t>
            </a:r>
          </a:p>
          <a:p>
            <a:pPr algn="ctr" eaLnBrk="0" hangingPunct="0"/>
            <a:r>
              <a:rPr lang="es-ES_tradnl" sz="4000" dirty="0">
                <a:latin typeface="Calibri" pitchFamily="34" charset="0"/>
              </a:rPr>
              <a:t>tiene con respecto al </a:t>
            </a:r>
          </a:p>
          <a:p>
            <a:pPr algn="ctr" eaLnBrk="0" hangingPunct="0"/>
            <a:r>
              <a:rPr lang="es-ES_tradnl" sz="4000" dirty="0">
                <a:latin typeface="Calibri" pitchFamily="34" charset="0"/>
              </a:rPr>
              <a:t>desenlace de un </a:t>
            </a:r>
          </a:p>
          <a:p>
            <a:pPr algn="ctr" eaLnBrk="0" hangingPunct="0"/>
            <a:r>
              <a:rPr lang="es-ES_tradnl" sz="4000" dirty="0">
                <a:latin typeface="Calibri" pitchFamily="34" charset="0"/>
              </a:rPr>
              <a:t>determinado hecho.</a:t>
            </a:r>
          </a:p>
          <a:p>
            <a:pPr algn="ctr"/>
            <a:endParaRPr lang="es-ES" sz="4000" dirty="0">
              <a:latin typeface="Calibri" pitchFamily="34" charset="0"/>
            </a:endParaRP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 Elementos a motivar</a:t>
            </a:r>
            <a:endParaRPr lang="es-ES" dirty="0"/>
          </a:p>
        </p:txBody>
      </p:sp>
      <p:sp>
        <p:nvSpPr>
          <p:cNvPr id="4" name="Rectangle 4"/>
          <p:cNvSpPr>
            <a:spLocks noChangeArrowheads="1"/>
          </p:cNvSpPr>
          <p:nvPr/>
        </p:nvSpPr>
        <p:spPr bwMode="auto">
          <a:xfrm>
            <a:off x="900113" y="2857496"/>
            <a:ext cx="2971800" cy="685800"/>
          </a:xfrm>
          <a:prstGeom prst="rect">
            <a:avLst/>
          </a:prstGeom>
          <a:solidFill>
            <a:schemeClr val="accent6">
              <a:lumMod val="50000"/>
            </a:schemeClr>
          </a:solidFill>
          <a:ln w="12700" cap="sq">
            <a:solidFill>
              <a:schemeClr val="tx1"/>
            </a:solidFill>
            <a:miter lim="800000"/>
            <a:headEnd/>
            <a:tailEnd/>
          </a:ln>
          <a:effectLst/>
        </p:spPr>
        <p:txBody>
          <a:bodyPr wrap="none" anchor="ctr"/>
          <a:lstStyle/>
          <a:p>
            <a:pPr algn="ctr" eaLnBrk="0" hangingPunct="0"/>
            <a:r>
              <a:rPr lang="es-ES_tradnl" sz="2800" b="1" dirty="0">
                <a:solidFill>
                  <a:schemeClr val="bg1"/>
                </a:solidFill>
                <a:latin typeface="Calibri" pitchFamily="34" charset="0"/>
              </a:rPr>
              <a:t>EQUIPOS</a:t>
            </a:r>
          </a:p>
        </p:txBody>
      </p:sp>
      <p:sp>
        <p:nvSpPr>
          <p:cNvPr id="5" name="Rectangle 5"/>
          <p:cNvSpPr>
            <a:spLocks noChangeArrowheads="1"/>
          </p:cNvSpPr>
          <p:nvPr/>
        </p:nvSpPr>
        <p:spPr bwMode="auto">
          <a:xfrm>
            <a:off x="900113" y="4714884"/>
            <a:ext cx="2971800" cy="685800"/>
          </a:xfrm>
          <a:prstGeom prst="rect">
            <a:avLst/>
          </a:prstGeom>
          <a:solidFill>
            <a:schemeClr val="accent5">
              <a:lumMod val="50000"/>
            </a:schemeClr>
          </a:solidFill>
          <a:ln w="12700" cap="sq">
            <a:solidFill>
              <a:schemeClr val="tx1"/>
            </a:solidFill>
            <a:miter lim="800000"/>
            <a:headEnd/>
            <a:tailEnd/>
          </a:ln>
          <a:effectLst/>
        </p:spPr>
        <p:txBody>
          <a:bodyPr wrap="none" anchor="ctr"/>
          <a:lstStyle/>
          <a:p>
            <a:pPr algn="ctr" eaLnBrk="0" hangingPunct="0"/>
            <a:r>
              <a:rPr lang="es-ES_tradnl" sz="2800" b="1" dirty="0">
                <a:solidFill>
                  <a:schemeClr val="bg1"/>
                </a:solidFill>
                <a:latin typeface="Calibri" pitchFamily="34" charset="0"/>
              </a:rPr>
              <a:t>También ...</a:t>
            </a:r>
          </a:p>
        </p:txBody>
      </p:sp>
      <p:sp>
        <p:nvSpPr>
          <p:cNvPr id="6" name="Rectangle 7"/>
          <p:cNvSpPr>
            <a:spLocks noChangeArrowheads="1"/>
          </p:cNvSpPr>
          <p:nvPr/>
        </p:nvSpPr>
        <p:spPr bwMode="auto">
          <a:xfrm>
            <a:off x="4143372" y="2786058"/>
            <a:ext cx="3962400" cy="1619256"/>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l">
              <a:buFont typeface="Wingdings" pitchFamily="2" charset="2"/>
              <a:buChar char="ü"/>
            </a:pPr>
            <a:r>
              <a:rPr lang="es-ES" sz="2400" dirty="0">
                <a:latin typeface="Calibri" pitchFamily="34" charset="0"/>
              </a:rPr>
              <a:t> Definir Metas y Funciones</a:t>
            </a:r>
          </a:p>
          <a:p>
            <a:pPr algn="l">
              <a:buFont typeface="Wingdings" pitchFamily="2" charset="2"/>
              <a:buChar char="ü"/>
            </a:pPr>
            <a:r>
              <a:rPr lang="es-ES" sz="2400" dirty="0">
                <a:latin typeface="Calibri" pitchFamily="34" charset="0"/>
              </a:rPr>
              <a:t> Crear espíritu de grupo</a:t>
            </a:r>
          </a:p>
          <a:p>
            <a:pPr algn="l">
              <a:buFont typeface="Wingdings" pitchFamily="2" charset="2"/>
              <a:buChar char="ü"/>
            </a:pPr>
            <a:r>
              <a:rPr lang="es-ES" sz="2400" dirty="0">
                <a:latin typeface="Calibri" pitchFamily="34" charset="0"/>
              </a:rPr>
              <a:t> Reuniones productivas</a:t>
            </a:r>
          </a:p>
          <a:p>
            <a:pPr algn="l">
              <a:buFont typeface="Wingdings" pitchFamily="2" charset="2"/>
              <a:buChar char="ü"/>
            </a:pPr>
            <a:r>
              <a:rPr lang="es-ES" sz="2400" dirty="0">
                <a:latin typeface="Calibri" pitchFamily="34" charset="0"/>
              </a:rPr>
              <a:t> Iniciativa</a:t>
            </a:r>
          </a:p>
        </p:txBody>
      </p:sp>
      <p:sp>
        <p:nvSpPr>
          <p:cNvPr id="7" name="Rectangle 8"/>
          <p:cNvSpPr>
            <a:spLocks noChangeArrowheads="1"/>
          </p:cNvSpPr>
          <p:nvPr/>
        </p:nvSpPr>
        <p:spPr bwMode="auto">
          <a:xfrm>
            <a:off x="4214810" y="4643446"/>
            <a:ext cx="3962400" cy="1714492"/>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lgn="l">
              <a:buFont typeface="Wingdings" pitchFamily="2" charset="2"/>
              <a:buChar char="ü"/>
            </a:pPr>
            <a:r>
              <a:rPr lang="es-ES" sz="2400" dirty="0">
                <a:latin typeface="Calibri" pitchFamily="34" charset="0"/>
              </a:rPr>
              <a:t> Creatividad</a:t>
            </a:r>
          </a:p>
          <a:p>
            <a:pPr algn="l">
              <a:buFont typeface="Wingdings" pitchFamily="2" charset="2"/>
              <a:buChar char="ü"/>
            </a:pPr>
            <a:r>
              <a:rPr lang="es-ES" sz="2400" dirty="0">
                <a:latin typeface="Calibri" pitchFamily="34" charset="0"/>
              </a:rPr>
              <a:t> Formación y Desarrollo</a:t>
            </a:r>
          </a:p>
          <a:p>
            <a:pPr algn="l">
              <a:buFont typeface="Wingdings" pitchFamily="2" charset="2"/>
              <a:buChar char="ü"/>
            </a:pPr>
            <a:r>
              <a:rPr lang="es-ES" sz="2400" dirty="0">
                <a:latin typeface="Calibri" pitchFamily="34" charset="0"/>
              </a:rPr>
              <a:t> Incentivar</a:t>
            </a:r>
          </a:p>
          <a:p>
            <a:pPr algn="l">
              <a:buFont typeface="Wingdings" pitchFamily="2" charset="2"/>
              <a:buChar char="ü"/>
            </a:pPr>
            <a:r>
              <a:rPr lang="es-ES" sz="2400" dirty="0">
                <a:latin typeface="Calibri" pitchFamily="34" charset="0"/>
              </a:rPr>
              <a:t> Tomar la temperatura</a:t>
            </a:r>
          </a:p>
        </p:txBody>
      </p:sp>
      <p:sp>
        <p:nvSpPr>
          <p:cNvPr id="8" name="Rectangle 9"/>
          <p:cNvSpPr>
            <a:spLocks noChangeArrowheads="1"/>
          </p:cNvSpPr>
          <p:nvPr/>
        </p:nvSpPr>
        <p:spPr bwMode="auto">
          <a:xfrm>
            <a:off x="900113" y="1000108"/>
            <a:ext cx="2971800" cy="685800"/>
          </a:xfrm>
          <a:prstGeom prst="rect">
            <a:avLst/>
          </a:prstGeom>
          <a:solidFill>
            <a:schemeClr val="accent3">
              <a:lumMod val="50000"/>
            </a:schemeClr>
          </a:solidFill>
          <a:ln w="12700" cap="sq">
            <a:solidFill>
              <a:schemeClr val="tx1"/>
            </a:solidFill>
            <a:miter lim="800000"/>
            <a:headEnd/>
            <a:tailEnd/>
          </a:ln>
          <a:effectLst/>
        </p:spPr>
        <p:txBody>
          <a:bodyPr wrap="none" anchor="ctr"/>
          <a:lstStyle/>
          <a:p>
            <a:pPr algn="ctr" eaLnBrk="0" hangingPunct="0"/>
            <a:r>
              <a:rPr lang="es-ES_tradnl" sz="2800" b="1" dirty="0">
                <a:solidFill>
                  <a:schemeClr val="bg1"/>
                </a:solidFill>
                <a:latin typeface="Calibri" pitchFamily="34" charset="0"/>
              </a:rPr>
              <a:t>PERSONAS</a:t>
            </a:r>
          </a:p>
        </p:txBody>
      </p:sp>
      <p:sp>
        <p:nvSpPr>
          <p:cNvPr id="9" name="Rectangle 10"/>
          <p:cNvSpPr>
            <a:spLocks noChangeArrowheads="1"/>
          </p:cNvSpPr>
          <p:nvPr/>
        </p:nvSpPr>
        <p:spPr bwMode="auto">
          <a:xfrm>
            <a:off x="4286248" y="838200"/>
            <a:ext cx="4171952" cy="1590668"/>
          </a:xfrm>
          <a:prstGeom prst="rect">
            <a:avLst/>
          </a:prstGeom>
          <a:solidFill>
            <a:schemeClr val="accent3">
              <a:lumMod val="40000"/>
              <a:lumOff val="60000"/>
            </a:schemeClr>
          </a:solidFill>
          <a:ln w="9525">
            <a:solidFill>
              <a:schemeClr val="tx1"/>
            </a:solidFill>
            <a:miter lim="800000"/>
            <a:headEnd/>
            <a:tailEnd/>
          </a:ln>
          <a:effectLst/>
        </p:spPr>
        <p:txBody>
          <a:bodyPr wrap="none" anchor="ctr"/>
          <a:lstStyle/>
          <a:p>
            <a:pPr algn="l">
              <a:buFont typeface="Wingdings" pitchFamily="2" charset="2"/>
              <a:buChar char="ü"/>
            </a:pPr>
            <a:r>
              <a:rPr lang="es-ES" sz="2400" dirty="0">
                <a:latin typeface="Calibri" pitchFamily="34" charset="0"/>
              </a:rPr>
              <a:t> Mantener alta la moral</a:t>
            </a:r>
          </a:p>
          <a:p>
            <a:pPr algn="l">
              <a:buFont typeface="Wingdings" pitchFamily="2" charset="2"/>
              <a:buChar char="ü"/>
            </a:pPr>
            <a:r>
              <a:rPr lang="es-ES" sz="2400" dirty="0">
                <a:latin typeface="Calibri" pitchFamily="34" charset="0"/>
              </a:rPr>
              <a:t> Información y Normas</a:t>
            </a:r>
          </a:p>
          <a:p>
            <a:pPr algn="l">
              <a:buFont typeface="Wingdings" pitchFamily="2" charset="2"/>
              <a:buChar char="ü"/>
            </a:pPr>
            <a:r>
              <a:rPr lang="es-ES" sz="2400" dirty="0">
                <a:latin typeface="Calibri" pitchFamily="34" charset="0"/>
              </a:rPr>
              <a:t> Autonomía</a:t>
            </a:r>
          </a:p>
          <a:p>
            <a:pPr algn="l">
              <a:buFont typeface="Wingdings" pitchFamily="2" charset="2"/>
              <a:buChar char="ü"/>
            </a:pPr>
            <a:r>
              <a:rPr lang="es-ES" sz="2400" dirty="0">
                <a:latin typeface="Calibri" pitchFamily="34" charset="0"/>
              </a:rPr>
              <a:t> Comunicación Personal</a:t>
            </a:r>
          </a:p>
        </p:txBody>
      </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autoUpdateAnimBg="0"/>
      <p:bldP spid="8" grpId="0" animBg="1" autoUpdateAnimBg="0"/>
      <p:bldP spid="9" grpId="0" animBg="1" autoUpdateAnimBg="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Otros elementos a tener en cuenta</a:t>
            </a:r>
            <a:endParaRPr lang="es-ES" dirty="0"/>
          </a:p>
        </p:txBody>
      </p:sp>
      <p:grpSp>
        <p:nvGrpSpPr>
          <p:cNvPr id="9" name="8 Grupo"/>
          <p:cNvGrpSpPr/>
          <p:nvPr/>
        </p:nvGrpSpPr>
        <p:grpSpPr>
          <a:xfrm>
            <a:off x="821505" y="1428736"/>
            <a:ext cx="7500990" cy="4572032"/>
            <a:chOff x="821505" y="1428736"/>
            <a:chExt cx="7500990" cy="4572032"/>
          </a:xfrm>
        </p:grpSpPr>
        <p:sp>
          <p:nvSpPr>
            <p:cNvPr id="5" name="4 Rectángulo"/>
            <p:cNvSpPr/>
            <p:nvPr/>
          </p:nvSpPr>
          <p:spPr>
            <a:xfrm>
              <a:off x="821505" y="1428736"/>
              <a:ext cx="7500990" cy="4572032"/>
            </a:xfrm>
            <a:prstGeom prst="rect">
              <a:avLst/>
            </a:prstGeom>
            <a:solidFill>
              <a:schemeClr val="accent4">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 name="Text Box 3"/>
            <p:cNvSpPr txBox="1">
              <a:spLocks noChangeArrowheads="1"/>
            </p:cNvSpPr>
            <p:nvPr/>
          </p:nvSpPr>
          <p:spPr bwMode="auto">
            <a:xfrm>
              <a:off x="1357290" y="1571612"/>
              <a:ext cx="6781800" cy="3539430"/>
            </a:xfrm>
            <a:prstGeom prst="rect">
              <a:avLst/>
            </a:prstGeom>
            <a:noFill/>
            <a:ln w="12700" cap="sq">
              <a:noFill/>
              <a:miter lim="800000"/>
              <a:headEnd/>
              <a:tailEnd/>
            </a:ln>
            <a:effectLst/>
          </p:spPr>
          <p:txBody>
            <a:bodyPr anchor="ctr">
              <a:spAutoFit/>
            </a:bodyPr>
            <a:lstStyle/>
            <a:p>
              <a:pPr algn="ctr" eaLnBrk="0" hangingPunct="0">
                <a:buFont typeface="Wingdings" pitchFamily="2" charset="2"/>
                <a:buChar char="ü"/>
              </a:pPr>
              <a:r>
                <a:rPr lang="es-ES_tradnl" sz="3200" dirty="0">
                  <a:latin typeface="Calibri" pitchFamily="34" charset="0"/>
                </a:rPr>
                <a:t> Activación personal</a:t>
              </a:r>
            </a:p>
            <a:p>
              <a:pPr algn="ctr" eaLnBrk="0" hangingPunct="0">
                <a:buFont typeface="Wingdings" pitchFamily="2" charset="2"/>
                <a:buChar char="ü"/>
              </a:pPr>
              <a:endParaRPr lang="es-ES_tradnl" sz="3200" dirty="0">
                <a:latin typeface="Calibri" pitchFamily="34" charset="0"/>
              </a:endParaRPr>
            </a:p>
            <a:p>
              <a:pPr algn="ctr" eaLnBrk="0" hangingPunct="0">
                <a:buFont typeface="Wingdings" pitchFamily="2" charset="2"/>
                <a:buChar char="ü"/>
              </a:pPr>
              <a:r>
                <a:rPr lang="es-ES_tradnl" sz="3200" dirty="0">
                  <a:latin typeface="Calibri" pitchFamily="34" charset="0"/>
                </a:rPr>
                <a:t> Sentido de la conducta: Teleología</a:t>
              </a:r>
            </a:p>
            <a:p>
              <a:pPr algn="ctr" eaLnBrk="0" hangingPunct="0">
                <a:buFont typeface="Wingdings" pitchFamily="2" charset="2"/>
                <a:buChar char="ü"/>
              </a:pPr>
              <a:endParaRPr lang="es-ES_tradnl" sz="3200" dirty="0">
                <a:latin typeface="Calibri" pitchFamily="34" charset="0"/>
              </a:endParaRPr>
            </a:p>
            <a:p>
              <a:pPr algn="ctr" eaLnBrk="0" hangingPunct="0">
                <a:buFont typeface="Wingdings" pitchFamily="2" charset="2"/>
                <a:buChar char="ü"/>
              </a:pPr>
              <a:r>
                <a:rPr lang="es-ES_tradnl" sz="3200" dirty="0">
                  <a:latin typeface="Calibri" pitchFamily="34" charset="0"/>
                </a:rPr>
                <a:t> Intensidad del esfuerzo</a:t>
              </a:r>
            </a:p>
            <a:p>
              <a:pPr algn="ctr" eaLnBrk="0" hangingPunct="0">
                <a:buFont typeface="Wingdings" pitchFamily="2" charset="2"/>
                <a:buChar char="ü"/>
              </a:pPr>
              <a:endParaRPr lang="es-ES_tradnl" sz="3200" dirty="0">
                <a:latin typeface="Calibri" pitchFamily="34" charset="0"/>
              </a:endParaRPr>
            </a:p>
            <a:p>
              <a:pPr algn="ctr" eaLnBrk="0" hangingPunct="0">
                <a:buFont typeface="Wingdings" pitchFamily="2" charset="2"/>
                <a:buChar char="ü"/>
              </a:pPr>
              <a:r>
                <a:rPr lang="es-ES_tradnl" sz="3200" dirty="0">
                  <a:latin typeface="Calibri" pitchFamily="34" charset="0"/>
                </a:rPr>
                <a:t> Persistencia de la conducta</a:t>
              </a:r>
            </a:p>
          </p:txBody>
        </p:sp>
      </p:gr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 Reglas de motivación</a:t>
            </a:r>
            <a:endParaRPr lang="es-ES" dirty="0"/>
          </a:p>
        </p:txBody>
      </p:sp>
      <p:grpSp>
        <p:nvGrpSpPr>
          <p:cNvPr id="6" name="5 Grupo"/>
          <p:cNvGrpSpPr/>
          <p:nvPr/>
        </p:nvGrpSpPr>
        <p:grpSpPr>
          <a:xfrm>
            <a:off x="628635" y="714356"/>
            <a:ext cx="7886729" cy="5632311"/>
            <a:chOff x="628635" y="714356"/>
            <a:chExt cx="7886729" cy="5632311"/>
          </a:xfrm>
          <a:solidFill>
            <a:schemeClr val="accent3">
              <a:lumMod val="40000"/>
              <a:lumOff val="60000"/>
            </a:schemeClr>
          </a:solidFill>
        </p:grpSpPr>
        <p:sp>
          <p:nvSpPr>
            <p:cNvPr id="5" name="4 Rectángulo"/>
            <p:cNvSpPr/>
            <p:nvPr/>
          </p:nvSpPr>
          <p:spPr>
            <a:xfrm>
              <a:off x="628635" y="714356"/>
              <a:ext cx="7886729" cy="5572164"/>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 name="Text Box 4"/>
            <p:cNvSpPr txBox="1">
              <a:spLocks noChangeArrowheads="1"/>
            </p:cNvSpPr>
            <p:nvPr/>
          </p:nvSpPr>
          <p:spPr bwMode="auto">
            <a:xfrm>
              <a:off x="838200" y="714356"/>
              <a:ext cx="7467600" cy="5632311"/>
            </a:xfrm>
            <a:prstGeom prst="rect">
              <a:avLst/>
            </a:prstGeom>
            <a:grpFill/>
            <a:ln w="12700" cap="sq">
              <a:noFill/>
              <a:miter lim="800000"/>
              <a:headEnd/>
              <a:tailEnd/>
            </a:ln>
            <a:effectLst/>
          </p:spPr>
          <p:txBody>
            <a:bodyPr anchor="ctr">
              <a:spAutoFit/>
            </a:bodyPr>
            <a:lstStyle/>
            <a:p>
              <a:pPr algn="ctr" eaLnBrk="0" hangingPunct="0">
                <a:buFont typeface="Wingdings" pitchFamily="2" charset="2"/>
                <a:buChar char="§"/>
              </a:pPr>
              <a:r>
                <a:rPr lang="es-ES_tradnl" sz="2400" dirty="0">
                  <a:latin typeface="Calibri" pitchFamily="34" charset="0"/>
                </a:rPr>
                <a:t> Motivarse a uno mismo</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Seleccionar a personas motivadas</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Tratar a cada persona como individuo</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Objetivos desafiantes pero realistas</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Subrayar el progreso</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Crear un ambiente distendido de motivación</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Recompensas justas</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Manifestar el reconocimiento</a:t>
              </a:r>
            </a:p>
          </p:txBody>
        </p:sp>
      </p:gr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 Participación</a:t>
            </a:r>
            <a:endParaRPr lang="es-ES" dirty="0"/>
          </a:p>
        </p:txBody>
      </p:sp>
      <p:sp>
        <p:nvSpPr>
          <p:cNvPr id="4" name="Rectangle 3"/>
          <p:cNvSpPr>
            <a:spLocks noChangeArrowheads="1"/>
          </p:cNvSpPr>
          <p:nvPr/>
        </p:nvSpPr>
        <p:spPr bwMode="auto">
          <a:xfrm>
            <a:off x="642910" y="1214422"/>
            <a:ext cx="7696200" cy="4724400"/>
          </a:xfrm>
          <a:prstGeom prst="rect">
            <a:avLst/>
          </a:prstGeom>
          <a:solidFill>
            <a:schemeClr val="bg2">
              <a:lumMod val="75000"/>
            </a:schemeClr>
          </a:solidFill>
          <a:ln w="12700" cap="sq">
            <a:solidFill>
              <a:schemeClr val="tx1"/>
            </a:solidFill>
            <a:miter lim="800000"/>
            <a:headEnd/>
            <a:tailEnd/>
          </a:ln>
          <a:effectLst/>
        </p:spPr>
        <p:txBody>
          <a:bodyPr wrap="none" anchor="ctr"/>
          <a:lstStyle/>
          <a:p>
            <a:pPr algn="ctr" eaLnBrk="0" hangingPunct="0"/>
            <a:r>
              <a:rPr lang="es-ES_tradnl" sz="2800" dirty="0">
                <a:latin typeface="Calibri" pitchFamily="34" charset="0"/>
              </a:rPr>
              <a:t>Intervención activa y continuada </a:t>
            </a:r>
          </a:p>
          <a:p>
            <a:pPr algn="ctr" eaLnBrk="0" hangingPunct="0"/>
            <a:r>
              <a:rPr lang="es-ES_tradnl" sz="2800" dirty="0">
                <a:latin typeface="Calibri" pitchFamily="34" charset="0"/>
              </a:rPr>
              <a:t>en las funciones administrativas</a:t>
            </a:r>
          </a:p>
          <a:p>
            <a:pPr algn="ctr" eaLnBrk="0" hangingPunct="0"/>
            <a:r>
              <a:rPr lang="es-ES_tradnl" sz="2800" dirty="0">
                <a:latin typeface="Calibri" pitchFamily="34" charset="0"/>
              </a:rPr>
              <a:t>relativas o afines al propio trabajo</a:t>
            </a:r>
          </a:p>
          <a:p>
            <a:pPr algn="ctr" eaLnBrk="0" hangingPunct="0"/>
            <a:r>
              <a:rPr lang="es-ES_tradnl" sz="2800" dirty="0">
                <a:latin typeface="Calibri" pitchFamily="34" charset="0"/>
              </a:rPr>
              <a:t>(Castillo Clavero, 1988)</a:t>
            </a:r>
          </a:p>
          <a:p>
            <a:pPr algn="ctr" eaLnBrk="0" hangingPunct="0"/>
            <a:endParaRPr lang="es-ES_tradnl" sz="2800" dirty="0">
              <a:latin typeface="Calibri" pitchFamily="34" charset="0"/>
            </a:endParaRPr>
          </a:p>
          <a:p>
            <a:pPr algn="ctr" eaLnBrk="0" hangingPunct="0"/>
            <a:r>
              <a:rPr lang="es-ES_tradnl" sz="2800" dirty="0">
                <a:latin typeface="Calibri" pitchFamily="34" charset="0"/>
              </a:rPr>
              <a:t>Herramienta de motivación que </a:t>
            </a:r>
          </a:p>
          <a:p>
            <a:pPr algn="ctr" eaLnBrk="0" hangingPunct="0"/>
            <a:r>
              <a:rPr lang="es-ES_tradnl" sz="2800" dirty="0">
                <a:latin typeface="Calibri" pitchFamily="34" charset="0"/>
              </a:rPr>
              <a:t>satisface las necesidades de </a:t>
            </a:r>
          </a:p>
          <a:p>
            <a:pPr algn="ctr" eaLnBrk="0" hangingPunct="0"/>
            <a:r>
              <a:rPr lang="es-ES_tradnl" sz="2800" dirty="0">
                <a:latin typeface="Calibri" pitchFamily="34" charset="0"/>
              </a:rPr>
              <a:t>afiliación, logro, reconocimiento, </a:t>
            </a:r>
          </a:p>
          <a:p>
            <a:pPr algn="ctr" eaLnBrk="0" hangingPunct="0"/>
            <a:r>
              <a:rPr lang="es-ES_tradnl" sz="2800" dirty="0">
                <a:latin typeface="Calibri" pitchFamily="34" charset="0"/>
              </a:rPr>
              <a:t>estima y competencia.</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 Enriquecimiento del Trabajo</a:t>
            </a:r>
            <a:endParaRPr lang="es-ES" dirty="0"/>
          </a:p>
        </p:txBody>
      </p:sp>
      <p:sp>
        <p:nvSpPr>
          <p:cNvPr id="4" name="Rectangle 3"/>
          <p:cNvSpPr>
            <a:spLocks noChangeArrowheads="1"/>
          </p:cNvSpPr>
          <p:nvPr/>
        </p:nvSpPr>
        <p:spPr bwMode="auto">
          <a:xfrm>
            <a:off x="214282" y="1285860"/>
            <a:ext cx="8610600" cy="4724400"/>
          </a:xfrm>
          <a:prstGeom prst="rect">
            <a:avLst/>
          </a:prstGeom>
          <a:solidFill>
            <a:schemeClr val="accent3">
              <a:lumMod val="40000"/>
              <a:lumOff val="60000"/>
            </a:schemeClr>
          </a:solidFill>
          <a:ln w="12700" cap="sq">
            <a:solidFill>
              <a:schemeClr val="tx1"/>
            </a:solidFill>
            <a:miter lim="800000"/>
            <a:headEnd/>
            <a:tailEnd/>
          </a:ln>
          <a:effectLst/>
        </p:spPr>
        <p:txBody>
          <a:bodyPr wrap="none" anchor="ctr"/>
          <a:lstStyle/>
          <a:p>
            <a:pPr algn="ctr" eaLnBrk="0" hangingPunct="0">
              <a:buFont typeface="Wingdings" pitchFamily="2" charset="2"/>
              <a:buChar char="Ø"/>
            </a:pPr>
            <a:r>
              <a:rPr lang="es-ES_tradnl" sz="3600" dirty="0">
                <a:latin typeface="Calibri" pitchFamily="34" charset="0"/>
              </a:rPr>
              <a:t> Trabajo significativo y valioso</a:t>
            </a:r>
          </a:p>
          <a:p>
            <a:pPr algn="ctr" eaLnBrk="0" hangingPunct="0">
              <a:buFont typeface="Wingdings" pitchFamily="2" charset="2"/>
              <a:buChar char="Ø"/>
            </a:pPr>
            <a:r>
              <a:rPr lang="es-ES_tradnl" sz="3600" dirty="0">
                <a:latin typeface="Calibri" pitchFamily="34" charset="0"/>
              </a:rPr>
              <a:t> Responsable de sus resultados</a:t>
            </a:r>
          </a:p>
          <a:p>
            <a:pPr algn="ctr" eaLnBrk="0" hangingPunct="0">
              <a:buFont typeface="Wingdings" pitchFamily="2" charset="2"/>
              <a:buChar char="Ø"/>
            </a:pPr>
            <a:r>
              <a:rPr lang="es-ES_tradnl" sz="3600" dirty="0">
                <a:latin typeface="Calibri" pitchFamily="34" charset="0"/>
              </a:rPr>
              <a:t> Conoce efecto de sus esfuerzos</a:t>
            </a:r>
          </a:p>
          <a:p>
            <a:pPr algn="ctr" eaLnBrk="0" hangingPunct="0">
              <a:buFont typeface="Wingdings" pitchFamily="2" charset="2"/>
              <a:buNone/>
            </a:pPr>
            <a:endParaRPr lang="es-ES_tradnl" sz="3600" dirty="0">
              <a:latin typeface="Calibri" pitchFamily="34" charset="0"/>
            </a:endParaRPr>
          </a:p>
          <a:p>
            <a:pPr algn="ctr" eaLnBrk="0" hangingPunct="0">
              <a:buFont typeface="Wingdings" pitchFamily="2" charset="2"/>
              <a:buChar char="Ü"/>
            </a:pPr>
            <a:r>
              <a:rPr lang="es-ES_tradnl" sz="3600" dirty="0">
                <a:latin typeface="Calibri" pitchFamily="34" charset="0"/>
              </a:rPr>
              <a:t> ENRIQUECIMIENTO HORIZONTAL</a:t>
            </a:r>
          </a:p>
          <a:p>
            <a:pPr algn="ctr" eaLnBrk="0" hangingPunct="0">
              <a:buFont typeface="Wingdings" pitchFamily="2" charset="2"/>
              <a:buChar char="Ü"/>
            </a:pPr>
            <a:r>
              <a:rPr lang="es-ES_tradnl" sz="3600" dirty="0">
                <a:latin typeface="Calibri" pitchFamily="34" charset="0"/>
              </a:rPr>
              <a:t> ENRIQUECIMIENTO VERTICAL</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1000100" y="1142984"/>
            <a:ext cx="6858000" cy="5022866"/>
          </a:xfrm>
          <a:prstGeom prst="rect">
            <a:avLst/>
          </a:prstGeom>
          <a:solidFill>
            <a:schemeClr val="accent5">
              <a:lumMod val="40000"/>
              <a:lumOff val="60000"/>
            </a:schemeClr>
          </a:solidFill>
          <a:ln w="12700" cap="sq">
            <a:solidFill>
              <a:schemeClr val="tx1"/>
            </a:solidFill>
            <a:miter lim="800000"/>
            <a:headEnd/>
            <a:tailEnd/>
          </a:ln>
          <a:effectLst/>
        </p:spPr>
        <p:txBody>
          <a:bodyPr wrap="none" anchor="ctr"/>
          <a:lstStyle/>
          <a:p>
            <a:pPr marL="457200" indent="-457200" algn="ctr" eaLnBrk="0" hangingPunct="0">
              <a:buFont typeface="Wingdings" pitchFamily="2" charset="2"/>
              <a:buAutoNum type="arabicPeriod"/>
            </a:pPr>
            <a:r>
              <a:rPr lang="es-ES" sz="2000" dirty="0">
                <a:latin typeface="Calibri" pitchFamily="34" charset="0"/>
              </a:rPr>
              <a:t>Retroalimentación directa</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Relaciones con los clientes</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Nuevos aprendizajes</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Programación</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Experiencia singular</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Control de los recursos</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Autoridad para la comunicación directa</a:t>
            </a:r>
          </a:p>
          <a:p>
            <a:pPr marL="457200" indent="-457200" algn="ctr" eaLnBrk="0" hangingPunct="0">
              <a:buFont typeface="Wingdings" pitchFamily="2" charset="2"/>
              <a:buAutoNum type="arabicPeriod"/>
            </a:pPr>
            <a:endParaRPr lang="es-ES" sz="2000" dirty="0">
              <a:latin typeface="Calibri" pitchFamily="34" charset="0"/>
            </a:endParaRPr>
          </a:p>
          <a:p>
            <a:pPr marL="457200" indent="-457200" algn="ctr" eaLnBrk="0" hangingPunct="0">
              <a:buFont typeface="Wingdings" pitchFamily="2" charset="2"/>
              <a:buAutoNum type="arabicPeriod"/>
            </a:pPr>
            <a:r>
              <a:rPr lang="es-ES" sz="2000" dirty="0">
                <a:latin typeface="Calibri" pitchFamily="34" charset="0"/>
              </a:rPr>
              <a:t>Responsabilidad explícita </a:t>
            </a:r>
            <a:r>
              <a:rPr lang="es-ES" sz="2000" dirty="0" smtClean="0">
                <a:latin typeface="Calibri" pitchFamily="34" charset="0"/>
              </a:rPr>
              <a:t>personal</a:t>
            </a:r>
            <a:endParaRPr lang="es-ES" sz="2000" dirty="0">
              <a:latin typeface="Calibri" pitchFamily="34" charset="0"/>
            </a:endParaRPr>
          </a:p>
        </p:txBody>
      </p:sp>
      <p:sp>
        <p:nvSpPr>
          <p:cNvPr id="329731" name="Text Box 3"/>
          <p:cNvSpPr txBox="1">
            <a:spLocks noChangeArrowheads="1"/>
          </p:cNvSpPr>
          <p:nvPr/>
        </p:nvSpPr>
        <p:spPr bwMode="auto">
          <a:xfrm>
            <a:off x="214282" y="500042"/>
            <a:ext cx="8572560" cy="461665"/>
          </a:xfrm>
          <a:prstGeom prst="rect">
            <a:avLst/>
          </a:prstGeom>
          <a:noFill/>
          <a:ln w="12700" cap="sq">
            <a:noFill/>
            <a:miter lim="800000"/>
            <a:headEnd/>
            <a:tailEnd/>
          </a:ln>
          <a:effectLst/>
        </p:spPr>
        <p:txBody>
          <a:bodyPr wrap="square">
            <a:spAutoFit/>
          </a:bodyPr>
          <a:lstStyle/>
          <a:p>
            <a:pPr eaLnBrk="0" hangingPunct="0"/>
            <a:r>
              <a:rPr lang="es-ES" sz="2400" dirty="0">
                <a:solidFill>
                  <a:srgbClr val="CC0000"/>
                </a:solidFill>
                <a:latin typeface="Calibri" pitchFamily="34" charset="0"/>
              </a:rPr>
              <a:t>CARACTERISTICAS PUESTO ENRIQUECIDO.  </a:t>
            </a:r>
            <a:r>
              <a:rPr lang="es-ES" sz="2400" dirty="0" smtClean="0">
                <a:solidFill>
                  <a:srgbClr val="CC0000"/>
                </a:solidFill>
                <a:latin typeface="Calibri" pitchFamily="34" charset="0"/>
              </a:rPr>
              <a:t>HERZBERG </a:t>
            </a:r>
            <a:r>
              <a:rPr lang="es-ES" sz="2400" dirty="0">
                <a:solidFill>
                  <a:srgbClr val="CC0000"/>
                </a:solidFill>
                <a:latin typeface="Calibri" pitchFamily="34" charset="0"/>
              </a:rPr>
              <a:t>(1990)</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97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329730"/>
                                        </p:tgtEl>
                                        <p:attrNameLst>
                                          <p:attrName>style.visibility</p:attrName>
                                        </p:attrNameLst>
                                      </p:cBhvr>
                                      <p:to>
                                        <p:strVal val="visible"/>
                                      </p:to>
                                    </p:set>
                                    <p:animEffect transition="in" filter="wipe(up)">
                                      <p:cBhvr>
                                        <p:cTn id="11" dur="500"/>
                                        <p:tgtEl>
                                          <p:spTgt spid="329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animBg="1" autoUpdateAnimBg="0"/>
      <p:bldP spid="329731" grpId="0" autoUpdateAnimBg="0"/>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052869" y="571480"/>
            <a:ext cx="5091131" cy="785818"/>
          </a:xfrm>
        </p:spPr>
        <p:txBody>
          <a:bodyPr/>
          <a:lstStyle/>
          <a:p>
            <a:r>
              <a:rPr lang="es-ES" dirty="0" smtClean="0"/>
              <a:t>Bibliografía</a:t>
            </a:r>
            <a:endParaRPr lang="es-ES" dirty="0"/>
          </a:p>
        </p:txBody>
      </p:sp>
      <p:sp>
        <p:nvSpPr>
          <p:cNvPr id="4" name="3 CuadroTexto"/>
          <p:cNvSpPr txBox="1"/>
          <p:nvPr/>
        </p:nvSpPr>
        <p:spPr>
          <a:xfrm>
            <a:off x="3071802" y="1428736"/>
            <a:ext cx="5857916" cy="5016758"/>
          </a:xfrm>
          <a:prstGeom prst="rect">
            <a:avLst/>
          </a:prstGeom>
          <a:solidFill>
            <a:schemeClr val="bg1">
              <a:lumMod val="85000"/>
            </a:schemeClr>
          </a:solidFill>
        </p:spPr>
        <p:txBody>
          <a:bodyPr wrap="square" rtlCol="0" anchor="ctr">
            <a:spAutoFit/>
          </a:bodyPr>
          <a:lstStyle/>
          <a:p>
            <a:pPr eaLnBrk="0" hangingPunct="0">
              <a:buFont typeface="Wingdings" pitchFamily="2" charset="2"/>
              <a:buChar char="§"/>
            </a:pPr>
            <a:r>
              <a:rPr lang="es-ES" sz="2000" dirty="0" smtClean="0">
                <a:latin typeface="Calibri" pitchFamily="34" charset="0"/>
              </a:rPr>
              <a:t> ADAIR,J. (1992) </a:t>
            </a:r>
            <a:r>
              <a:rPr lang="es-ES" sz="2000" i="1" dirty="0" smtClean="0">
                <a:latin typeface="Calibri" pitchFamily="34" charset="0"/>
              </a:rPr>
              <a:t>Cómo motivar.</a:t>
            </a:r>
            <a:r>
              <a:rPr lang="es-ES" sz="2000" dirty="0" smtClean="0">
                <a:latin typeface="Calibri" pitchFamily="34" charset="0"/>
              </a:rPr>
              <a:t> Bogotá. </a:t>
            </a:r>
            <a:r>
              <a:rPr lang="es-ES" sz="2000" dirty="0" err="1" smtClean="0">
                <a:latin typeface="Calibri" pitchFamily="34" charset="0"/>
              </a:rPr>
              <a:t>Legis</a:t>
            </a:r>
            <a:r>
              <a:rPr lang="es-ES" sz="2000" dirty="0" smtClean="0">
                <a:latin typeface="Calibri" pitchFamily="34" charset="0"/>
              </a:rPr>
              <a:t>.</a:t>
            </a:r>
          </a:p>
          <a:p>
            <a:pPr eaLnBrk="0" hangingPunct="0">
              <a:buFont typeface="Wingdings" pitchFamily="2" charset="2"/>
              <a:buChar char="§"/>
            </a:pPr>
            <a:endParaRPr lang="es-ES" sz="2000" dirty="0" smtClean="0">
              <a:latin typeface="Calibri" pitchFamily="34" charset="0"/>
            </a:endParaRPr>
          </a:p>
          <a:p>
            <a:pPr eaLnBrk="0" hangingPunct="0">
              <a:buFont typeface="Wingdings" pitchFamily="2" charset="2"/>
              <a:buChar char="§"/>
            </a:pPr>
            <a:r>
              <a:rPr lang="es-ES" sz="2000" dirty="0" smtClean="0">
                <a:latin typeface="Calibri" pitchFamily="34" charset="0"/>
              </a:rPr>
              <a:t> </a:t>
            </a:r>
            <a:r>
              <a:rPr lang="en-GB" sz="2000" dirty="0" smtClean="0"/>
              <a:t>BOYETT, J:; BOYETT, J. (1999). </a:t>
            </a:r>
            <a:r>
              <a:rPr lang="es-ES" sz="2000" i="1" dirty="0" smtClean="0"/>
              <a:t>Lo mejor de los gurús.</a:t>
            </a:r>
            <a:r>
              <a:rPr lang="es-ES" sz="2000" dirty="0" smtClean="0"/>
              <a:t> Barcelona. Gestión 2000.</a:t>
            </a:r>
            <a:endParaRPr lang="es-ES" sz="2000" dirty="0" smtClean="0">
              <a:latin typeface="Calibri" pitchFamily="34" charset="0"/>
            </a:endParaRPr>
          </a:p>
          <a:p>
            <a:pPr eaLnBrk="0" hangingPunct="0">
              <a:buFont typeface="Wingdings" pitchFamily="2" charset="2"/>
              <a:buChar char="§"/>
            </a:pPr>
            <a:endParaRPr lang="es-ES" sz="2000" dirty="0" smtClean="0">
              <a:latin typeface="Calibri" pitchFamily="34" charset="0"/>
            </a:endParaRPr>
          </a:p>
          <a:p>
            <a:pPr eaLnBrk="0" hangingPunct="0">
              <a:buFont typeface="Wingdings" pitchFamily="2" charset="2"/>
              <a:buChar char="§"/>
            </a:pPr>
            <a:r>
              <a:rPr lang="es-ES" sz="2000" dirty="0" smtClean="0">
                <a:latin typeface="Calibri" pitchFamily="34" charset="0"/>
              </a:rPr>
              <a:t>  COSTA,M.;LOPEZ,E. (1996) </a:t>
            </a:r>
            <a:r>
              <a:rPr lang="es-ES" sz="2000" i="1" dirty="0" smtClean="0">
                <a:latin typeface="Calibri" pitchFamily="34" charset="0"/>
              </a:rPr>
              <a:t>Los secretos de la dirección.</a:t>
            </a:r>
            <a:r>
              <a:rPr lang="es-ES" sz="2000" dirty="0" smtClean="0">
                <a:latin typeface="Calibri" pitchFamily="34" charset="0"/>
              </a:rPr>
              <a:t> Madrid. Pirámide.</a:t>
            </a:r>
          </a:p>
          <a:p>
            <a:pPr eaLnBrk="0" hangingPunct="0">
              <a:buFont typeface="Wingdings" pitchFamily="2" charset="2"/>
              <a:buChar char="§"/>
            </a:pPr>
            <a:endParaRPr lang="es-ES" sz="2000" dirty="0" smtClean="0">
              <a:latin typeface="Calibri" pitchFamily="34" charset="0"/>
            </a:endParaRPr>
          </a:p>
          <a:p>
            <a:pPr eaLnBrk="0" hangingPunct="0">
              <a:buFont typeface="Wingdings" pitchFamily="2" charset="2"/>
              <a:buChar char="§"/>
            </a:pPr>
            <a:r>
              <a:rPr lang="es-ES" sz="2000" dirty="0" smtClean="0"/>
              <a:t>GARCIA, S.; DOLAN, S.L. (1997). </a:t>
            </a:r>
            <a:r>
              <a:rPr lang="es-ES" sz="2000" i="1" dirty="0" smtClean="0"/>
              <a:t>La dirección por valores.</a:t>
            </a:r>
            <a:r>
              <a:rPr lang="es-ES" sz="2000" dirty="0" smtClean="0"/>
              <a:t> </a:t>
            </a:r>
            <a:r>
              <a:rPr lang="en-GB" sz="2000" dirty="0" err="1" smtClean="0"/>
              <a:t>Mc.Graw</a:t>
            </a:r>
            <a:r>
              <a:rPr lang="en-GB" sz="2000" dirty="0" smtClean="0"/>
              <a:t>-Hill.</a:t>
            </a:r>
            <a:endParaRPr lang="es-ES" sz="2000" dirty="0" smtClean="0">
              <a:latin typeface="Calibri" pitchFamily="34" charset="0"/>
            </a:endParaRPr>
          </a:p>
          <a:p>
            <a:pPr eaLnBrk="0" hangingPunct="0">
              <a:buFont typeface="Wingdings" pitchFamily="2" charset="2"/>
              <a:buChar char="§"/>
            </a:pPr>
            <a:endParaRPr lang="es-ES" sz="2000" dirty="0" smtClean="0">
              <a:latin typeface="Calibri" pitchFamily="34" charset="0"/>
            </a:endParaRPr>
          </a:p>
          <a:p>
            <a:pPr eaLnBrk="0" hangingPunct="0">
              <a:buFont typeface="Wingdings" pitchFamily="2" charset="2"/>
              <a:buChar char="§"/>
            </a:pPr>
            <a:r>
              <a:rPr lang="es-ES" sz="2000" dirty="0" smtClean="0">
                <a:latin typeface="Calibri" pitchFamily="34" charset="0"/>
              </a:rPr>
              <a:t>  PALOMO VADILLO, M.T. (2000) </a:t>
            </a:r>
            <a:r>
              <a:rPr lang="es-ES" sz="2000" i="1" dirty="0" smtClean="0">
                <a:latin typeface="Calibri" pitchFamily="34" charset="0"/>
              </a:rPr>
              <a:t>Liderazgo y Motivación en equipos de trabajo.</a:t>
            </a:r>
            <a:r>
              <a:rPr lang="es-ES" sz="2000" dirty="0" smtClean="0">
                <a:latin typeface="Calibri" pitchFamily="34" charset="0"/>
              </a:rPr>
              <a:t> Madrid. </a:t>
            </a:r>
            <a:r>
              <a:rPr lang="es-ES" sz="2000" dirty="0" err="1" smtClean="0">
                <a:latin typeface="Calibri" pitchFamily="34" charset="0"/>
              </a:rPr>
              <a:t>Esic</a:t>
            </a:r>
            <a:r>
              <a:rPr lang="es-ES" sz="2000" dirty="0" smtClean="0">
                <a:latin typeface="Calibri" pitchFamily="34" charset="0"/>
              </a:rPr>
              <a:t>.</a:t>
            </a:r>
          </a:p>
          <a:p>
            <a:pPr eaLnBrk="0" hangingPunct="0">
              <a:buFont typeface="Wingdings" pitchFamily="2" charset="2"/>
              <a:buChar char="§"/>
            </a:pPr>
            <a:endParaRPr lang="es-ES" sz="2000" dirty="0" smtClean="0">
              <a:latin typeface="Calibri" pitchFamily="34" charset="0"/>
            </a:endParaRPr>
          </a:p>
          <a:p>
            <a:pPr eaLnBrk="0" hangingPunct="0">
              <a:buFont typeface="Wingdings" pitchFamily="2" charset="2"/>
              <a:buChar char="§"/>
            </a:pPr>
            <a:r>
              <a:rPr lang="es-ES" sz="2000" dirty="0" smtClean="0">
                <a:latin typeface="Calibri" pitchFamily="34" charset="0"/>
              </a:rPr>
              <a:t> URCOLA TELLERIA, J.L. (1999) </a:t>
            </a:r>
            <a:r>
              <a:rPr lang="es-ES" sz="2000" i="1" dirty="0" smtClean="0">
                <a:latin typeface="Calibri" pitchFamily="34" charset="0"/>
              </a:rPr>
              <a:t>Dirección de personas en tiempos de cambio.</a:t>
            </a:r>
            <a:r>
              <a:rPr lang="es-ES" sz="2000" dirty="0" smtClean="0">
                <a:latin typeface="Calibri" pitchFamily="34" charset="0"/>
              </a:rPr>
              <a:t> Madrid. </a:t>
            </a:r>
            <a:r>
              <a:rPr lang="es-ES" sz="2000" dirty="0" err="1" smtClean="0">
                <a:latin typeface="Calibri" pitchFamily="34" charset="0"/>
              </a:rPr>
              <a:t>Esic</a:t>
            </a:r>
            <a:r>
              <a:rPr lang="es-ES" sz="2000" dirty="0" smtClean="0">
                <a:latin typeface="Calibri" pitchFamily="34" charset="0"/>
              </a:rPr>
              <a:t>.</a:t>
            </a:r>
            <a:endParaRPr lang="es-ES" sz="2000" i="1" dirty="0" smtClean="0">
              <a:latin typeface="Calibri" pitchFamily="34" charset="0"/>
            </a:endParaRP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575855" y="6524625"/>
            <a:ext cx="1028423" cy="307777"/>
          </a:xfrm>
          <a:prstGeom prst="rect">
            <a:avLst/>
          </a:prstGeom>
          <a:noFill/>
        </p:spPr>
        <p:txBody>
          <a:bodyPr wrap="none" rtlCol="0" anchor="ctr">
            <a:spAutoFit/>
          </a:bodyPr>
          <a:lstStyle/>
          <a:p>
            <a:pPr algn="r"/>
            <a:r>
              <a:rPr lang="es-ES" sz="1400" b="1" dirty="0" smtClean="0">
                <a:solidFill>
                  <a:schemeClr val="bg1">
                    <a:lumMod val="50000"/>
                  </a:schemeClr>
                </a:solidFill>
              </a:rPr>
              <a:t>Motivación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Gestión de Conflictos</a:t>
            </a:r>
            <a:endParaRPr lang="es-ES" dirty="0"/>
          </a:p>
        </p:txBody>
      </p:sp>
      <p:sp>
        <p:nvSpPr>
          <p:cNvPr id="3" name="2 Subtítulo"/>
          <p:cNvSpPr>
            <a:spLocks noGrp="1"/>
          </p:cNvSpPr>
          <p:nvPr>
            <p:ph type="subTitle" idx="1"/>
          </p:nvPr>
        </p:nvSpPr>
        <p:spPr/>
        <p:txBody>
          <a:bodyPr/>
          <a:lstStyle/>
          <a:p>
            <a:r>
              <a:rPr lang="es-ES" dirty="0" smtClean="0"/>
              <a:t>Luis Tomás </a:t>
            </a:r>
            <a:r>
              <a:rPr lang="es-ES" dirty="0" err="1" smtClean="0"/>
              <a:t>Fañanás</a:t>
            </a:r>
            <a:r>
              <a:rPr lang="es-ES" dirty="0" smtClean="0"/>
              <a:t> Torralba</a:t>
            </a:r>
            <a:endParaRPr lang="es-ES" dirty="0"/>
          </a:p>
        </p:txBody>
      </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err="1" smtClean="0"/>
              <a:t>Indice</a:t>
            </a:r>
            <a:endParaRPr lang="es-ES" dirty="0"/>
          </a:p>
        </p:txBody>
      </p:sp>
      <p:sp>
        <p:nvSpPr>
          <p:cNvPr id="4" name="3 CuadroTexto"/>
          <p:cNvSpPr txBox="1"/>
          <p:nvPr/>
        </p:nvSpPr>
        <p:spPr>
          <a:xfrm>
            <a:off x="2000232" y="1214422"/>
            <a:ext cx="4721164" cy="4832092"/>
          </a:xfrm>
          <a:prstGeom prst="rect">
            <a:avLst/>
          </a:prstGeom>
          <a:noFill/>
        </p:spPr>
        <p:txBody>
          <a:bodyPr wrap="none" rtlCol="0" anchor="ctr">
            <a:spAutoFit/>
          </a:bodyPr>
          <a:lstStyle/>
          <a:p>
            <a:pPr algn="ctr">
              <a:buFont typeface="Arial" pitchFamily="34" charset="0"/>
              <a:buChar char="•"/>
            </a:pPr>
            <a:r>
              <a:rPr lang="es-ES" sz="2800" b="1" dirty="0" smtClean="0">
                <a:solidFill>
                  <a:schemeClr val="tx2">
                    <a:lumMod val="50000"/>
                  </a:schemeClr>
                </a:solidFill>
              </a:rPr>
              <a:t> Conceptualización</a:t>
            </a:r>
          </a:p>
          <a:p>
            <a:pPr algn="ctr">
              <a:buFont typeface="Arial" pitchFamily="34" charset="0"/>
              <a:buChar char="•"/>
            </a:pPr>
            <a:endParaRPr lang="es-ES" sz="2800" b="1" dirty="0" smtClean="0">
              <a:solidFill>
                <a:schemeClr val="tx2">
                  <a:lumMod val="50000"/>
                </a:schemeClr>
              </a:solidFill>
            </a:endParaRPr>
          </a:p>
          <a:p>
            <a:pPr algn="ctr">
              <a:buFont typeface="Arial" pitchFamily="34" charset="0"/>
              <a:buChar char="•"/>
            </a:pPr>
            <a:r>
              <a:rPr lang="es-ES" sz="2800" b="1" dirty="0" smtClean="0">
                <a:solidFill>
                  <a:schemeClr val="tx2">
                    <a:lumMod val="50000"/>
                  </a:schemeClr>
                </a:solidFill>
              </a:rPr>
              <a:t> Modelo de Thomas y </a:t>
            </a:r>
            <a:r>
              <a:rPr lang="es-ES" sz="2800" b="1" dirty="0" err="1" smtClean="0">
                <a:solidFill>
                  <a:schemeClr val="tx2">
                    <a:lumMod val="50000"/>
                  </a:schemeClr>
                </a:solidFill>
              </a:rPr>
              <a:t>Killman</a:t>
            </a:r>
            <a:endParaRPr lang="es-ES" sz="2800" b="1" dirty="0" smtClean="0">
              <a:solidFill>
                <a:schemeClr val="tx2">
                  <a:lumMod val="50000"/>
                </a:schemeClr>
              </a:solidFill>
            </a:endParaRPr>
          </a:p>
          <a:p>
            <a:pPr algn="ctr">
              <a:buFont typeface="Arial" pitchFamily="34" charset="0"/>
              <a:buChar char="•"/>
            </a:pPr>
            <a:endParaRPr lang="es-ES" sz="2800" b="1" dirty="0" smtClean="0">
              <a:solidFill>
                <a:schemeClr val="tx2">
                  <a:lumMod val="50000"/>
                </a:schemeClr>
              </a:solidFill>
            </a:endParaRPr>
          </a:p>
          <a:p>
            <a:pPr algn="ctr">
              <a:buFont typeface="Arial" pitchFamily="34" charset="0"/>
              <a:buChar char="•"/>
            </a:pPr>
            <a:r>
              <a:rPr lang="es-ES" sz="2800" b="1" dirty="0" smtClean="0">
                <a:solidFill>
                  <a:schemeClr val="tx2">
                    <a:lumMod val="50000"/>
                  </a:schemeClr>
                </a:solidFill>
              </a:rPr>
              <a:t> Aspectos procesuales</a:t>
            </a:r>
          </a:p>
          <a:p>
            <a:pPr algn="ctr">
              <a:buFont typeface="Arial" pitchFamily="34" charset="0"/>
              <a:buChar char="•"/>
            </a:pPr>
            <a:endParaRPr lang="es-ES" sz="2800" b="1" dirty="0" smtClean="0">
              <a:solidFill>
                <a:schemeClr val="tx2">
                  <a:lumMod val="50000"/>
                </a:schemeClr>
              </a:solidFill>
            </a:endParaRPr>
          </a:p>
          <a:p>
            <a:pPr algn="ctr">
              <a:buFont typeface="Arial" pitchFamily="34" charset="0"/>
              <a:buChar char="•"/>
            </a:pPr>
            <a:r>
              <a:rPr lang="es-ES" sz="2800" b="1" dirty="0" smtClean="0">
                <a:solidFill>
                  <a:schemeClr val="tx2">
                    <a:lumMod val="50000"/>
                  </a:schemeClr>
                </a:solidFill>
              </a:rPr>
              <a:t> La Negociación</a:t>
            </a:r>
          </a:p>
          <a:p>
            <a:pPr algn="ctr">
              <a:buFont typeface="Arial" pitchFamily="34" charset="0"/>
              <a:buChar char="•"/>
            </a:pPr>
            <a:endParaRPr lang="es-ES" sz="2800" b="1" dirty="0" smtClean="0">
              <a:solidFill>
                <a:schemeClr val="tx2">
                  <a:lumMod val="50000"/>
                </a:schemeClr>
              </a:solidFill>
            </a:endParaRPr>
          </a:p>
          <a:p>
            <a:pPr algn="ctr">
              <a:buFont typeface="Arial" pitchFamily="34" charset="0"/>
              <a:buChar char="•"/>
            </a:pPr>
            <a:r>
              <a:rPr lang="es-ES" sz="2800" b="1" dirty="0" smtClean="0">
                <a:solidFill>
                  <a:schemeClr val="tx2">
                    <a:lumMod val="50000"/>
                  </a:schemeClr>
                </a:solidFill>
              </a:rPr>
              <a:t> La Mediación</a:t>
            </a:r>
          </a:p>
          <a:p>
            <a:pPr algn="ctr">
              <a:buFont typeface="Arial" pitchFamily="34" charset="0"/>
              <a:buChar char="•"/>
            </a:pPr>
            <a:endParaRPr lang="es-ES" sz="2800" b="1" dirty="0" smtClean="0">
              <a:solidFill>
                <a:schemeClr val="tx2">
                  <a:lumMod val="50000"/>
                </a:schemeClr>
              </a:solidFill>
            </a:endParaRPr>
          </a:p>
          <a:p>
            <a:pPr algn="ctr">
              <a:buFont typeface="Arial" pitchFamily="34" charset="0"/>
              <a:buChar char="•"/>
            </a:pPr>
            <a:r>
              <a:rPr lang="es-ES" sz="2800" b="1" dirty="0" smtClean="0">
                <a:solidFill>
                  <a:schemeClr val="tx2">
                    <a:lumMod val="50000"/>
                  </a:schemeClr>
                </a:solidFill>
              </a:rPr>
              <a:t> Bibliografía</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Conceptualización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Trabajo de </a:t>
            </a:r>
            <a:r>
              <a:rPr lang="es-ES" dirty="0" err="1" smtClean="0"/>
              <a:t>Rosenthal</a:t>
            </a:r>
            <a:r>
              <a:rPr lang="es-ES" dirty="0" smtClean="0"/>
              <a:t> : efecto </a:t>
            </a:r>
            <a:r>
              <a:rPr lang="es-ES" dirty="0" err="1" smtClean="0"/>
              <a:t>Pigmalion</a:t>
            </a:r>
            <a:r>
              <a:rPr lang="es-ES" dirty="0" smtClean="0"/>
              <a:t>…</a:t>
            </a:r>
            <a:endParaRPr lang="es-ES" dirty="0"/>
          </a:p>
        </p:txBody>
      </p:sp>
      <p:sp>
        <p:nvSpPr>
          <p:cNvPr id="4" name="AutoShape 3"/>
          <p:cNvSpPr>
            <a:spLocks noChangeArrowheads="1"/>
          </p:cNvSpPr>
          <p:nvPr/>
        </p:nvSpPr>
        <p:spPr bwMode="auto">
          <a:xfrm>
            <a:off x="2438400" y="1293813"/>
            <a:ext cx="3829050" cy="609600"/>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Prueba de Inteligencia</a:t>
            </a:r>
          </a:p>
        </p:txBody>
      </p:sp>
      <p:grpSp>
        <p:nvGrpSpPr>
          <p:cNvPr id="5" name="Group 4"/>
          <p:cNvGrpSpPr>
            <a:grpSpLocks/>
          </p:cNvGrpSpPr>
          <p:nvPr/>
        </p:nvGrpSpPr>
        <p:grpSpPr bwMode="auto">
          <a:xfrm>
            <a:off x="82550" y="1025525"/>
            <a:ext cx="1497013" cy="2649538"/>
            <a:chOff x="52" y="646"/>
            <a:chExt cx="943" cy="1669"/>
          </a:xfrm>
        </p:grpSpPr>
        <p:sp>
          <p:nvSpPr>
            <p:cNvPr id="6" name="AutoShape 5"/>
            <p:cNvSpPr>
              <a:spLocks noChangeArrowheads="1"/>
            </p:cNvSpPr>
            <p:nvPr/>
          </p:nvSpPr>
          <p:spPr bwMode="auto">
            <a:xfrm rot="10782140" flipH="1">
              <a:off x="356" y="1769"/>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0">
              <a:gsLst>
                <a:gs pos="0">
                  <a:srgbClr val="CCFF99"/>
                </a:gs>
                <a:gs pos="50000">
                  <a:srgbClr val="CCFF99">
                    <a:gamma/>
                    <a:tint val="45098"/>
                    <a:invGamma/>
                  </a:srgbClr>
                </a:gs>
                <a:gs pos="100000">
                  <a:srgbClr val="CCFF99"/>
                </a:gs>
              </a:gsLst>
              <a:lin ang="0" scaled="1"/>
            </a:gradFill>
            <a:ln w="12700" cap="sq">
              <a:solidFill>
                <a:schemeClr val="tx1"/>
              </a:solidFill>
              <a:miter lim="800000"/>
              <a:headEnd type="none" w="sm" len="sm"/>
              <a:tailEnd type="none" w="sm" len="sm"/>
            </a:ln>
            <a:effectLst/>
          </p:spPr>
          <p:txBody>
            <a:bodyPr wrap="none" anchor="ctr"/>
            <a:lstStyle/>
            <a:p>
              <a:endParaRPr lang="es-ES" dirty="0">
                <a:latin typeface="Calibri" pitchFamily="34" charset="0"/>
              </a:endParaRPr>
            </a:p>
          </p:txBody>
        </p:sp>
        <p:sp>
          <p:nvSpPr>
            <p:cNvPr id="7" name="Text Box 6"/>
            <p:cNvSpPr txBox="1">
              <a:spLocks noChangeArrowheads="1"/>
            </p:cNvSpPr>
            <p:nvPr/>
          </p:nvSpPr>
          <p:spPr bwMode="auto">
            <a:xfrm>
              <a:off x="52" y="646"/>
              <a:ext cx="943" cy="1163"/>
            </a:xfrm>
            <a:prstGeom prst="rect">
              <a:avLst/>
            </a:prstGeom>
            <a:noFill/>
            <a:ln w="12700" cap="sq">
              <a:noFill/>
              <a:miter lim="800000"/>
              <a:headEnd type="none" w="sm" len="sm"/>
              <a:tailEnd type="none" w="sm" len="sm"/>
            </a:ln>
            <a:effectLst/>
          </p:spPr>
          <p:txBody>
            <a:bodyPr wrap="none">
              <a:spAutoFit/>
            </a:bodyPr>
            <a:lstStyle/>
            <a:p>
              <a:pPr eaLnBrk="0" hangingPunct="0"/>
              <a:r>
                <a:rPr lang="es-ES_tradnl" sz="1800" dirty="0" err="1">
                  <a:solidFill>
                    <a:srgbClr val="009900"/>
                  </a:solidFill>
                  <a:latin typeface="Calibri" pitchFamily="34" charset="0"/>
                </a:rPr>
                <a:t>Prof-Exp</a:t>
              </a:r>
              <a:r>
                <a:rPr lang="es-ES_tradnl" sz="1800" dirty="0">
                  <a:solidFill>
                    <a:srgbClr val="009900"/>
                  </a:solidFill>
                  <a:latin typeface="Calibri" pitchFamily="34" charset="0"/>
                </a:rPr>
                <a:t>.</a:t>
              </a:r>
            </a:p>
            <a:p>
              <a:pPr eaLnBrk="0" hangingPunct="0"/>
              <a:r>
                <a:rPr lang="es-ES_tradnl" sz="1800" dirty="0">
                  <a:solidFill>
                    <a:srgbClr val="009900"/>
                  </a:solidFill>
                  <a:latin typeface="Calibri" pitchFamily="34" charset="0"/>
                </a:rPr>
                <a:t>Saben que</a:t>
              </a:r>
            </a:p>
            <a:p>
              <a:pPr eaLnBrk="0" hangingPunct="0"/>
              <a:r>
                <a:rPr lang="es-ES_tradnl" sz="1800" dirty="0">
                  <a:solidFill>
                    <a:srgbClr val="009900"/>
                  </a:solidFill>
                  <a:latin typeface="Calibri" pitchFamily="34" charset="0"/>
                </a:rPr>
                <a:t>trabajan con</a:t>
              </a:r>
            </a:p>
            <a:p>
              <a:pPr eaLnBrk="0" hangingPunct="0"/>
              <a:r>
                <a:rPr lang="es-ES_tradnl" sz="1800" dirty="0">
                  <a:solidFill>
                    <a:srgbClr val="009900"/>
                  </a:solidFill>
                  <a:latin typeface="Calibri" pitchFamily="34" charset="0"/>
                </a:rPr>
                <a:t>Grupo de</a:t>
              </a:r>
            </a:p>
            <a:p>
              <a:pPr eaLnBrk="0" hangingPunct="0"/>
              <a:r>
                <a:rPr lang="es-ES_tradnl" sz="1800" dirty="0">
                  <a:solidFill>
                    <a:srgbClr val="009900"/>
                  </a:solidFill>
                  <a:latin typeface="Calibri" pitchFamily="34" charset="0"/>
                </a:rPr>
                <a:t>“inteligentes”</a:t>
              </a:r>
            </a:p>
            <a:p>
              <a:pPr eaLnBrk="0" hangingPunct="0"/>
              <a:endParaRPr lang="es-ES_tradnl" sz="2400" dirty="0">
                <a:solidFill>
                  <a:srgbClr val="009900"/>
                </a:solidFill>
                <a:latin typeface="Calibri" pitchFamily="34" charset="0"/>
              </a:endParaRPr>
            </a:p>
          </p:txBody>
        </p:sp>
      </p:grpSp>
      <p:grpSp>
        <p:nvGrpSpPr>
          <p:cNvPr id="8" name="Group 7"/>
          <p:cNvGrpSpPr>
            <a:grpSpLocks/>
          </p:cNvGrpSpPr>
          <p:nvPr/>
        </p:nvGrpSpPr>
        <p:grpSpPr bwMode="auto">
          <a:xfrm>
            <a:off x="7192963" y="1084263"/>
            <a:ext cx="1384300" cy="2524125"/>
            <a:chOff x="4531" y="683"/>
            <a:chExt cx="872" cy="1590"/>
          </a:xfrm>
        </p:grpSpPr>
        <p:sp>
          <p:nvSpPr>
            <p:cNvPr id="9" name="Text Box 8"/>
            <p:cNvSpPr txBox="1">
              <a:spLocks noChangeArrowheads="1"/>
            </p:cNvSpPr>
            <p:nvPr/>
          </p:nvSpPr>
          <p:spPr bwMode="auto">
            <a:xfrm>
              <a:off x="4531" y="683"/>
              <a:ext cx="872" cy="931"/>
            </a:xfrm>
            <a:prstGeom prst="rect">
              <a:avLst/>
            </a:prstGeom>
            <a:noFill/>
            <a:ln w="12700" cap="sq">
              <a:noFill/>
              <a:miter lim="800000"/>
              <a:headEnd type="none" w="sm" len="sm"/>
              <a:tailEnd type="none" w="sm" len="sm"/>
            </a:ln>
            <a:effectLst/>
          </p:spPr>
          <p:txBody>
            <a:bodyPr wrap="none">
              <a:spAutoFit/>
            </a:bodyPr>
            <a:lstStyle/>
            <a:p>
              <a:pPr eaLnBrk="0" hangingPunct="0"/>
              <a:r>
                <a:rPr lang="es-ES_tradnl" sz="1800" dirty="0" err="1">
                  <a:solidFill>
                    <a:srgbClr val="009900"/>
                  </a:solidFill>
                  <a:latin typeface="Calibri" pitchFamily="34" charset="0"/>
                </a:rPr>
                <a:t>Prof-Exp</a:t>
              </a:r>
              <a:r>
                <a:rPr lang="es-ES_tradnl" sz="1800" dirty="0">
                  <a:solidFill>
                    <a:srgbClr val="009900"/>
                  </a:solidFill>
                  <a:latin typeface="Calibri" pitchFamily="34" charset="0"/>
                </a:rPr>
                <a:t>.</a:t>
              </a:r>
            </a:p>
            <a:p>
              <a:pPr eaLnBrk="0" hangingPunct="0"/>
              <a:r>
                <a:rPr lang="es-ES_tradnl" sz="1800" dirty="0">
                  <a:solidFill>
                    <a:srgbClr val="009900"/>
                  </a:solidFill>
                  <a:latin typeface="Calibri" pitchFamily="34" charset="0"/>
                </a:rPr>
                <a:t>Saben que</a:t>
              </a:r>
            </a:p>
            <a:p>
              <a:pPr eaLnBrk="0" hangingPunct="0"/>
              <a:r>
                <a:rPr lang="es-ES_tradnl" sz="1800" dirty="0">
                  <a:solidFill>
                    <a:srgbClr val="009900"/>
                  </a:solidFill>
                  <a:latin typeface="Calibri" pitchFamily="34" charset="0"/>
                </a:rPr>
                <a:t>trabajan con</a:t>
              </a:r>
            </a:p>
            <a:p>
              <a:pPr eaLnBrk="0" hangingPunct="0"/>
              <a:r>
                <a:rPr lang="es-ES_tradnl" sz="1800" dirty="0">
                  <a:solidFill>
                    <a:srgbClr val="009900"/>
                  </a:solidFill>
                  <a:latin typeface="Calibri" pitchFamily="34" charset="0"/>
                </a:rPr>
                <a:t>Grupo de</a:t>
              </a:r>
            </a:p>
            <a:p>
              <a:pPr eaLnBrk="0" hangingPunct="0"/>
              <a:r>
                <a:rPr lang="es-ES_tradnl" sz="1800" dirty="0">
                  <a:solidFill>
                    <a:srgbClr val="009900"/>
                  </a:solidFill>
                  <a:latin typeface="Calibri" pitchFamily="34" charset="0"/>
                </a:rPr>
                <a:t>“torpes”</a:t>
              </a:r>
            </a:p>
          </p:txBody>
        </p:sp>
        <p:sp>
          <p:nvSpPr>
            <p:cNvPr id="10" name="AutoShape 9"/>
            <p:cNvSpPr>
              <a:spLocks noChangeArrowheads="1"/>
            </p:cNvSpPr>
            <p:nvPr/>
          </p:nvSpPr>
          <p:spPr bwMode="auto">
            <a:xfrm rot="10817860">
              <a:off x="4764" y="1727"/>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0">
              <a:gsLst>
                <a:gs pos="0">
                  <a:srgbClr val="CCFF99"/>
                </a:gs>
                <a:gs pos="50000">
                  <a:srgbClr val="CCFF99">
                    <a:gamma/>
                    <a:tint val="58039"/>
                    <a:invGamma/>
                  </a:srgbClr>
                </a:gs>
                <a:gs pos="100000">
                  <a:srgbClr val="CCFF99"/>
                </a:gs>
              </a:gsLst>
              <a:lin ang="0" scaled="1"/>
            </a:gradFill>
            <a:ln w="12700" cap="sq">
              <a:solidFill>
                <a:schemeClr val="tx1"/>
              </a:solidFill>
              <a:miter lim="800000"/>
              <a:headEnd type="none" w="sm" len="sm"/>
              <a:tailEnd type="none" w="sm" len="sm"/>
            </a:ln>
            <a:effectLst/>
          </p:spPr>
          <p:txBody>
            <a:bodyPr wrap="none" anchor="ctr"/>
            <a:lstStyle/>
            <a:p>
              <a:endParaRPr lang="es-ES" dirty="0">
                <a:latin typeface="Calibri" pitchFamily="34" charset="0"/>
              </a:endParaRPr>
            </a:p>
          </p:txBody>
        </p:sp>
      </p:grpSp>
      <p:grpSp>
        <p:nvGrpSpPr>
          <p:cNvPr id="11" name="Group 10"/>
          <p:cNvGrpSpPr>
            <a:grpSpLocks/>
          </p:cNvGrpSpPr>
          <p:nvPr/>
        </p:nvGrpSpPr>
        <p:grpSpPr bwMode="auto">
          <a:xfrm>
            <a:off x="1771650" y="4191000"/>
            <a:ext cx="2171700" cy="2149475"/>
            <a:chOff x="1116" y="2640"/>
            <a:chExt cx="1368" cy="1354"/>
          </a:xfrm>
        </p:grpSpPr>
        <p:sp>
          <p:nvSpPr>
            <p:cNvPr id="12" name="AutoShape 11"/>
            <p:cNvSpPr>
              <a:spLocks noChangeArrowheads="1"/>
            </p:cNvSpPr>
            <p:nvPr/>
          </p:nvSpPr>
          <p:spPr bwMode="auto">
            <a:xfrm>
              <a:off x="1116" y="3442"/>
              <a:ext cx="1368" cy="552"/>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Buenos</a:t>
              </a:r>
            </a:p>
            <a:p>
              <a:pPr algn="ctr" eaLnBrk="0" hangingPunct="0"/>
              <a:r>
                <a:rPr lang="es-ES_tradnl" sz="2400" dirty="0">
                  <a:latin typeface="Calibri" pitchFamily="34" charset="0"/>
                </a:rPr>
                <a:t>resultados</a:t>
              </a:r>
            </a:p>
          </p:txBody>
        </p:sp>
        <p:sp>
          <p:nvSpPr>
            <p:cNvPr id="13" name="AutoShape 12"/>
            <p:cNvSpPr>
              <a:spLocks noChangeArrowheads="1"/>
            </p:cNvSpPr>
            <p:nvPr/>
          </p:nvSpPr>
          <p:spPr bwMode="auto">
            <a:xfrm>
              <a:off x="1513" y="2640"/>
              <a:ext cx="539" cy="636"/>
            </a:xfrm>
            <a:prstGeom prst="downArrow">
              <a:avLst>
                <a:gd name="adj1" fmla="val 50000"/>
                <a:gd name="adj2" fmla="val 29499"/>
              </a:avLst>
            </a:prstGeom>
            <a:gradFill rotWithShape="0">
              <a:gsLst>
                <a:gs pos="0">
                  <a:srgbClr val="CCFFFF">
                    <a:gamma/>
                    <a:shade val="80784"/>
                    <a:invGamma/>
                  </a:srgbClr>
                </a:gs>
                <a:gs pos="50000">
                  <a:srgbClr val="CCFFFF"/>
                </a:gs>
                <a:gs pos="100000">
                  <a:srgbClr val="CCFFFF">
                    <a:gamma/>
                    <a:shade val="80784"/>
                    <a:invGamma/>
                  </a:srgbClr>
                </a:gs>
              </a:gsLst>
              <a:lin ang="0" scaled="1"/>
            </a:gradFill>
            <a:ln w="12700" cap="sq">
              <a:solidFill>
                <a:schemeClr val="tx1"/>
              </a:solidFill>
              <a:miter lim="800000"/>
              <a:headEnd type="none" w="sm" len="sm"/>
              <a:tailEnd type="none" w="sm" len="sm"/>
            </a:ln>
            <a:effectLst/>
          </p:spPr>
          <p:txBody>
            <a:bodyPr wrap="none" anchor="ctr"/>
            <a:lstStyle/>
            <a:p>
              <a:pPr algn="ctr"/>
              <a:endParaRPr lang="es-ES" dirty="0">
                <a:latin typeface="Calibri" pitchFamily="34" charset="0"/>
              </a:endParaRPr>
            </a:p>
          </p:txBody>
        </p:sp>
      </p:grpSp>
      <p:grpSp>
        <p:nvGrpSpPr>
          <p:cNvPr id="14" name="Group 13"/>
          <p:cNvGrpSpPr>
            <a:grpSpLocks/>
          </p:cNvGrpSpPr>
          <p:nvPr/>
        </p:nvGrpSpPr>
        <p:grpSpPr bwMode="auto">
          <a:xfrm>
            <a:off x="4984750" y="4171950"/>
            <a:ext cx="2133600" cy="2190750"/>
            <a:chOff x="3140" y="2628"/>
            <a:chExt cx="1344" cy="1380"/>
          </a:xfrm>
        </p:grpSpPr>
        <p:sp>
          <p:nvSpPr>
            <p:cNvPr id="15" name="AutoShape 14"/>
            <p:cNvSpPr>
              <a:spLocks noChangeArrowheads="1"/>
            </p:cNvSpPr>
            <p:nvPr/>
          </p:nvSpPr>
          <p:spPr bwMode="auto">
            <a:xfrm>
              <a:off x="3140" y="3442"/>
              <a:ext cx="1344" cy="566"/>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Malos </a:t>
              </a:r>
            </a:p>
            <a:p>
              <a:pPr algn="ctr" eaLnBrk="0" hangingPunct="0"/>
              <a:r>
                <a:rPr lang="es-ES_tradnl" sz="2400" dirty="0">
                  <a:latin typeface="Calibri" pitchFamily="34" charset="0"/>
                </a:rPr>
                <a:t>resultados</a:t>
              </a:r>
            </a:p>
          </p:txBody>
        </p:sp>
        <p:sp>
          <p:nvSpPr>
            <p:cNvPr id="16" name="AutoShape 15"/>
            <p:cNvSpPr>
              <a:spLocks noChangeArrowheads="1"/>
            </p:cNvSpPr>
            <p:nvPr/>
          </p:nvSpPr>
          <p:spPr bwMode="auto">
            <a:xfrm>
              <a:off x="3589" y="2628"/>
              <a:ext cx="539" cy="636"/>
            </a:xfrm>
            <a:prstGeom prst="downArrow">
              <a:avLst>
                <a:gd name="adj1" fmla="val 50000"/>
                <a:gd name="adj2" fmla="val 29499"/>
              </a:avLst>
            </a:prstGeom>
            <a:gradFill rotWithShape="0">
              <a:gsLst>
                <a:gs pos="0">
                  <a:srgbClr val="CCFFFF">
                    <a:gamma/>
                    <a:shade val="80784"/>
                    <a:invGamma/>
                  </a:srgbClr>
                </a:gs>
                <a:gs pos="50000">
                  <a:srgbClr val="CCFFFF"/>
                </a:gs>
                <a:gs pos="100000">
                  <a:srgbClr val="CCFFFF">
                    <a:gamma/>
                    <a:shade val="80784"/>
                    <a:invGamma/>
                  </a:srgbClr>
                </a:gs>
              </a:gsLst>
              <a:lin ang="0" scaled="1"/>
            </a:gradFill>
            <a:ln w="12700" cap="sq">
              <a:solidFill>
                <a:schemeClr val="tx1"/>
              </a:solidFill>
              <a:miter lim="800000"/>
              <a:headEnd type="none" w="sm" len="sm"/>
              <a:tailEnd type="none" w="sm" len="sm"/>
            </a:ln>
            <a:effectLst/>
          </p:spPr>
          <p:txBody>
            <a:bodyPr wrap="none" anchor="ctr"/>
            <a:lstStyle/>
            <a:p>
              <a:pPr algn="ctr"/>
              <a:endParaRPr lang="es-ES" dirty="0">
                <a:latin typeface="Calibri" pitchFamily="34" charset="0"/>
              </a:endParaRPr>
            </a:p>
          </p:txBody>
        </p:sp>
      </p:grpSp>
      <p:grpSp>
        <p:nvGrpSpPr>
          <p:cNvPr id="17" name="Group 16"/>
          <p:cNvGrpSpPr>
            <a:grpSpLocks/>
          </p:cNvGrpSpPr>
          <p:nvPr/>
        </p:nvGrpSpPr>
        <p:grpSpPr bwMode="auto">
          <a:xfrm>
            <a:off x="1752600" y="1903413"/>
            <a:ext cx="5365750" cy="1990725"/>
            <a:chOff x="1104" y="1199"/>
            <a:chExt cx="3380" cy="1254"/>
          </a:xfrm>
        </p:grpSpPr>
        <p:sp>
          <p:nvSpPr>
            <p:cNvPr id="18" name="AutoShape 17"/>
            <p:cNvSpPr>
              <a:spLocks noChangeArrowheads="1"/>
            </p:cNvSpPr>
            <p:nvPr/>
          </p:nvSpPr>
          <p:spPr bwMode="auto">
            <a:xfrm>
              <a:off x="1104" y="1865"/>
              <a:ext cx="1428" cy="588"/>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Grupo</a:t>
              </a:r>
            </a:p>
            <a:p>
              <a:pPr algn="ctr" eaLnBrk="0" hangingPunct="0"/>
              <a:r>
                <a:rPr lang="es-ES_tradnl" sz="2400" dirty="0">
                  <a:latin typeface="Calibri" pitchFamily="34" charset="0"/>
                </a:rPr>
                <a:t>“inteligentes” </a:t>
              </a:r>
            </a:p>
          </p:txBody>
        </p:sp>
        <p:sp>
          <p:nvSpPr>
            <p:cNvPr id="19" name="AutoShape 18"/>
            <p:cNvSpPr>
              <a:spLocks noChangeArrowheads="1"/>
            </p:cNvSpPr>
            <p:nvPr/>
          </p:nvSpPr>
          <p:spPr bwMode="auto">
            <a:xfrm>
              <a:off x="3044" y="1889"/>
              <a:ext cx="1440" cy="564"/>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Grupo</a:t>
              </a:r>
            </a:p>
            <a:p>
              <a:pPr algn="ctr" eaLnBrk="0" hangingPunct="0"/>
              <a:r>
                <a:rPr lang="es-ES_tradnl" sz="2400" dirty="0">
                  <a:latin typeface="Calibri" pitchFamily="34" charset="0"/>
                </a:rPr>
                <a:t>“torpes”</a:t>
              </a:r>
            </a:p>
          </p:txBody>
        </p:sp>
        <p:sp>
          <p:nvSpPr>
            <p:cNvPr id="20" name="Line 19"/>
            <p:cNvSpPr>
              <a:spLocks noChangeShapeType="1"/>
            </p:cNvSpPr>
            <p:nvPr/>
          </p:nvSpPr>
          <p:spPr bwMode="auto">
            <a:xfrm>
              <a:off x="2736" y="1199"/>
              <a:ext cx="0" cy="289"/>
            </a:xfrm>
            <a:prstGeom prst="line">
              <a:avLst/>
            </a:prstGeom>
            <a:noFill/>
            <a:ln w="76200" cap="sq">
              <a:solidFill>
                <a:schemeClr val="tx1"/>
              </a:solidFill>
              <a:round/>
              <a:headEnd type="none" w="sm" len="sm"/>
              <a:tailEnd type="none" w="sm" len="sm"/>
            </a:ln>
            <a:effectLst/>
          </p:spPr>
          <p:txBody>
            <a:bodyPr wrap="none" anchor="ctr"/>
            <a:lstStyle/>
            <a:p>
              <a:pPr algn="ctr"/>
              <a:endParaRPr lang="es-ES" dirty="0">
                <a:latin typeface="Calibri" pitchFamily="34" charset="0"/>
              </a:endParaRPr>
            </a:p>
          </p:txBody>
        </p:sp>
        <p:sp>
          <p:nvSpPr>
            <p:cNvPr id="21" name="Line 20"/>
            <p:cNvSpPr>
              <a:spLocks noChangeShapeType="1"/>
            </p:cNvSpPr>
            <p:nvPr/>
          </p:nvSpPr>
          <p:spPr bwMode="auto">
            <a:xfrm flipH="1">
              <a:off x="1680" y="1536"/>
              <a:ext cx="0" cy="336"/>
            </a:xfrm>
            <a:prstGeom prst="line">
              <a:avLst/>
            </a:prstGeom>
            <a:noFill/>
            <a:ln w="76200" cap="sq">
              <a:solidFill>
                <a:schemeClr val="tx1"/>
              </a:solidFill>
              <a:round/>
              <a:headEnd type="none" w="sm" len="sm"/>
              <a:tailEnd type="triangle" w="sm" len="sm"/>
            </a:ln>
            <a:effectLst/>
          </p:spPr>
          <p:txBody>
            <a:bodyPr wrap="none" anchor="ctr"/>
            <a:lstStyle/>
            <a:p>
              <a:pPr algn="ctr"/>
              <a:endParaRPr lang="es-ES" dirty="0">
                <a:latin typeface="Calibri" pitchFamily="34" charset="0"/>
              </a:endParaRPr>
            </a:p>
          </p:txBody>
        </p:sp>
        <p:sp>
          <p:nvSpPr>
            <p:cNvPr id="22" name="Line 21"/>
            <p:cNvSpPr>
              <a:spLocks noChangeShapeType="1"/>
            </p:cNvSpPr>
            <p:nvPr/>
          </p:nvSpPr>
          <p:spPr bwMode="auto">
            <a:xfrm flipH="1">
              <a:off x="3936" y="1536"/>
              <a:ext cx="0" cy="324"/>
            </a:xfrm>
            <a:prstGeom prst="line">
              <a:avLst/>
            </a:prstGeom>
            <a:noFill/>
            <a:ln w="76200" cap="sq">
              <a:solidFill>
                <a:schemeClr val="tx1"/>
              </a:solidFill>
              <a:round/>
              <a:headEnd type="none" w="sm" len="sm"/>
              <a:tailEnd type="triangle" w="sm" len="sm"/>
            </a:ln>
            <a:effectLst/>
          </p:spPr>
          <p:txBody>
            <a:bodyPr wrap="none" anchor="ctr"/>
            <a:lstStyle/>
            <a:p>
              <a:pPr algn="ctr"/>
              <a:endParaRPr lang="es-ES" dirty="0">
                <a:latin typeface="Calibri" pitchFamily="34" charset="0"/>
              </a:endParaRPr>
            </a:p>
          </p:txBody>
        </p:sp>
        <p:sp>
          <p:nvSpPr>
            <p:cNvPr id="23" name="Line 22"/>
            <p:cNvSpPr>
              <a:spLocks noChangeShapeType="1"/>
            </p:cNvSpPr>
            <p:nvPr/>
          </p:nvSpPr>
          <p:spPr bwMode="auto">
            <a:xfrm>
              <a:off x="1680" y="1536"/>
              <a:ext cx="2256" cy="0"/>
            </a:xfrm>
            <a:prstGeom prst="line">
              <a:avLst/>
            </a:prstGeom>
            <a:noFill/>
            <a:ln w="76200">
              <a:solidFill>
                <a:schemeClr val="tx1"/>
              </a:solidFill>
              <a:round/>
              <a:headEnd/>
              <a:tailEnd/>
            </a:ln>
            <a:effectLst/>
          </p:spPr>
          <p:txBody>
            <a:bodyPr/>
            <a:lstStyle/>
            <a:p>
              <a:pPr algn="ctr"/>
              <a:endParaRPr lang="es-ES" dirty="0">
                <a:latin typeface="Calibri" pitchFamily="34" charset="0"/>
              </a:endParaRPr>
            </a:p>
          </p:txBody>
        </p:sp>
      </p:grpSp>
      <p:sp>
        <p:nvSpPr>
          <p:cNvPr id="24" name="2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5" name="2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up)">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Conflicto constructivo vs destructivo</a:t>
            </a:r>
            <a:endParaRPr lang="es-ES" dirty="0"/>
          </a:p>
        </p:txBody>
      </p:sp>
      <p:sp>
        <p:nvSpPr>
          <p:cNvPr id="4" name="Text Box 3"/>
          <p:cNvSpPr txBox="1">
            <a:spLocks noChangeArrowheads="1"/>
          </p:cNvSpPr>
          <p:nvPr/>
        </p:nvSpPr>
        <p:spPr bwMode="auto">
          <a:xfrm>
            <a:off x="1979613" y="2143116"/>
            <a:ext cx="6319102" cy="1569660"/>
          </a:xfrm>
          <a:prstGeom prst="rect">
            <a:avLst/>
          </a:prstGeom>
          <a:solidFill>
            <a:schemeClr val="accent1">
              <a:lumMod val="20000"/>
              <a:lumOff val="80000"/>
            </a:schemeClr>
          </a:solidFill>
          <a:ln w="9525">
            <a:noFill/>
            <a:miter lim="800000"/>
            <a:headEnd/>
            <a:tailEnd/>
          </a:ln>
        </p:spPr>
        <p:txBody>
          <a:bodyPr wrap="none">
            <a:spAutoFit/>
          </a:bodyPr>
          <a:lstStyle/>
          <a:p>
            <a:pPr eaLnBrk="0" hangingPunct="0">
              <a:buFont typeface="Wingdings" pitchFamily="2" charset="2"/>
              <a:buChar char="§"/>
            </a:pPr>
            <a:r>
              <a:rPr lang="es-ES" sz="2400" dirty="0" smtClean="0">
                <a:latin typeface="Calibri" pitchFamily="34" charset="0"/>
              </a:rPr>
              <a:t> “</a:t>
            </a:r>
            <a:r>
              <a:rPr lang="es-ES" sz="2400" dirty="0">
                <a:latin typeface="Calibri" pitchFamily="34" charset="0"/>
              </a:rPr>
              <a:t>combate, lucha, pelea”</a:t>
            </a:r>
          </a:p>
          <a:p>
            <a:pPr eaLnBrk="0" hangingPunct="0">
              <a:buFont typeface="Wingdings" pitchFamily="2" charset="2"/>
              <a:buChar char="§"/>
            </a:pPr>
            <a:r>
              <a:rPr lang="es-ES" sz="2400" dirty="0">
                <a:latin typeface="Calibri" pitchFamily="34" charset="0"/>
              </a:rPr>
              <a:t> “enfrentamiento armado”</a:t>
            </a:r>
          </a:p>
          <a:p>
            <a:pPr eaLnBrk="0" hangingPunct="0">
              <a:buFont typeface="Wingdings" pitchFamily="2" charset="2"/>
              <a:buChar char="§"/>
            </a:pPr>
            <a:r>
              <a:rPr lang="es-ES" sz="2400" dirty="0">
                <a:latin typeface="Calibri" pitchFamily="34" charset="0"/>
              </a:rPr>
              <a:t> “apuro, situación desgraciada y de difícil salida”</a:t>
            </a:r>
          </a:p>
          <a:p>
            <a:pPr eaLnBrk="0" hangingPunct="0">
              <a:buFont typeface="Wingdings" pitchFamily="2" charset="2"/>
              <a:buChar char="§"/>
            </a:pPr>
            <a:r>
              <a:rPr lang="es-ES" sz="2400" dirty="0">
                <a:latin typeface="Calibri" pitchFamily="34" charset="0"/>
              </a:rPr>
              <a:t> “problema, cuestión, materia de discusión”</a:t>
            </a:r>
          </a:p>
        </p:txBody>
      </p:sp>
      <p:sp>
        <p:nvSpPr>
          <p:cNvPr id="5" name="Text Box 5"/>
          <p:cNvSpPr txBox="1">
            <a:spLocks noChangeArrowheads="1"/>
          </p:cNvSpPr>
          <p:nvPr/>
        </p:nvSpPr>
        <p:spPr bwMode="auto">
          <a:xfrm>
            <a:off x="4857752" y="5072074"/>
            <a:ext cx="3140860" cy="830997"/>
          </a:xfrm>
          <a:prstGeom prst="rect">
            <a:avLst/>
          </a:prstGeom>
          <a:solidFill>
            <a:schemeClr val="accent6">
              <a:lumMod val="20000"/>
              <a:lumOff val="80000"/>
            </a:schemeClr>
          </a:solidFill>
          <a:ln w="9525">
            <a:noFill/>
            <a:miter lim="800000"/>
            <a:headEnd/>
            <a:tailEnd/>
          </a:ln>
        </p:spPr>
        <p:txBody>
          <a:bodyPr wrap="none">
            <a:spAutoFit/>
          </a:bodyPr>
          <a:lstStyle/>
          <a:p>
            <a:pPr>
              <a:buFont typeface="Wingdings" pitchFamily="2" charset="2"/>
              <a:buChar char="ü"/>
            </a:pPr>
            <a:r>
              <a:rPr lang="es-ES" sz="2400" dirty="0" smtClean="0">
                <a:latin typeface="Calibri" pitchFamily="34" charset="0"/>
              </a:rPr>
              <a:t>Un </a:t>
            </a:r>
            <a:r>
              <a:rPr lang="es-ES" sz="2400" dirty="0">
                <a:latin typeface="Calibri" pitchFamily="34" charset="0"/>
              </a:rPr>
              <a:t>curso </a:t>
            </a:r>
            <a:r>
              <a:rPr lang="es-ES" sz="2400" dirty="0" smtClean="0">
                <a:latin typeface="Calibri" pitchFamily="34" charset="0"/>
              </a:rPr>
              <a:t>constructivo</a:t>
            </a:r>
          </a:p>
          <a:p>
            <a:pPr>
              <a:buFont typeface="Wingdings" pitchFamily="2" charset="2"/>
              <a:buChar char="ü"/>
            </a:pPr>
            <a:r>
              <a:rPr lang="es-ES" sz="2400" dirty="0" smtClean="0">
                <a:latin typeface="Calibri" pitchFamily="34" charset="0"/>
              </a:rPr>
              <a:t>Un </a:t>
            </a:r>
            <a:r>
              <a:rPr lang="es-ES" sz="2400" dirty="0">
                <a:latin typeface="Calibri" pitchFamily="34" charset="0"/>
              </a:rPr>
              <a:t>curso destructivo</a:t>
            </a:r>
          </a:p>
        </p:txBody>
      </p:sp>
      <p:sp>
        <p:nvSpPr>
          <p:cNvPr id="6" name="Text Box 5"/>
          <p:cNvSpPr txBox="1">
            <a:spLocks noChangeArrowheads="1"/>
          </p:cNvSpPr>
          <p:nvPr/>
        </p:nvSpPr>
        <p:spPr bwMode="auto">
          <a:xfrm>
            <a:off x="2971800" y="4419600"/>
            <a:ext cx="3051989" cy="461665"/>
          </a:xfrm>
          <a:prstGeom prst="rect">
            <a:avLst/>
          </a:prstGeom>
          <a:noFill/>
          <a:ln w="9525">
            <a:noFill/>
            <a:miter lim="800000"/>
            <a:headEnd/>
            <a:tailEnd/>
          </a:ln>
        </p:spPr>
        <p:txBody>
          <a:bodyPr wrap="none">
            <a:spAutoFit/>
          </a:bodyPr>
          <a:lstStyle/>
          <a:p>
            <a:pPr algn="l"/>
            <a:r>
              <a:rPr lang="es-ES" sz="2400" b="1" dirty="0">
                <a:solidFill>
                  <a:schemeClr val="accent6">
                    <a:lumMod val="75000"/>
                  </a:schemeClr>
                </a:solidFill>
                <a:latin typeface="Calibri" pitchFamily="34" charset="0"/>
              </a:rPr>
              <a:t>Pero el conflicto tiene</a:t>
            </a:r>
            <a:r>
              <a:rPr lang="es-ES" sz="2400" b="1" dirty="0" smtClean="0">
                <a:solidFill>
                  <a:schemeClr val="accent6">
                    <a:lumMod val="75000"/>
                  </a:schemeClr>
                </a:solidFill>
                <a:latin typeface="Calibri" pitchFamily="34" charset="0"/>
              </a:rPr>
              <a:t>:</a:t>
            </a:r>
            <a:endParaRPr lang="es-ES" sz="2400" b="1" dirty="0">
              <a:solidFill>
                <a:schemeClr val="accent6">
                  <a:lumMod val="75000"/>
                </a:schemeClr>
              </a:solidFill>
              <a:latin typeface="Calibri" pitchFamily="34" charset="0"/>
            </a:endParaRPr>
          </a:p>
        </p:txBody>
      </p:sp>
      <p:sp>
        <p:nvSpPr>
          <p:cNvPr id="7" name="Text Box 3"/>
          <p:cNvSpPr txBox="1">
            <a:spLocks noChangeArrowheads="1"/>
          </p:cNvSpPr>
          <p:nvPr/>
        </p:nvSpPr>
        <p:spPr bwMode="auto">
          <a:xfrm>
            <a:off x="285720" y="1285860"/>
            <a:ext cx="8542338" cy="523220"/>
          </a:xfrm>
          <a:prstGeom prst="rect">
            <a:avLst/>
          </a:prstGeom>
          <a:noFill/>
          <a:ln w="9525">
            <a:noFill/>
            <a:miter lim="800000"/>
            <a:headEnd/>
            <a:tailEnd/>
          </a:ln>
        </p:spPr>
        <p:txBody>
          <a:bodyPr wrap="none">
            <a:spAutoFit/>
          </a:bodyPr>
          <a:lstStyle/>
          <a:p>
            <a:pPr algn="l" eaLnBrk="0" hangingPunct="0"/>
            <a:r>
              <a:rPr lang="es-ES" sz="2800" b="1" dirty="0">
                <a:solidFill>
                  <a:srgbClr val="4274B0"/>
                </a:solidFill>
                <a:latin typeface="Calibri" pitchFamily="34" charset="0"/>
              </a:rPr>
              <a:t>Definiciones del Diccionario de la Real Academia (1994</a:t>
            </a:r>
            <a:r>
              <a:rPr lang="es-ES" sz="2800" b="1" dirty="0" smtClean="0">
                <a:solidFill>
                  <a:srgbClr val="4274B0"/>
                </a:solidFill>
                <a:latin typeface="Calibri" pitchFamily="34" charset="0"/>
              </a:rPr>
              <a:t>):</a:t>
            </a:r>
            <a:endParaRPr lang="es-ES" sz="2800" b="1" dirty="0">
              <a:solidFill>
                <a:srgbClr val="4274B0"/>
              </a:solidFill>
              <a:latin typeface="Calibri" pitchFamily="34" charset="0"/>
            </a:endParaRPr>
          </a:p>
        </p:txBody>
      </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El peligro de los conflictos</a:t>
            </a:r>
            <a:endParaRPr lang="es-ES" dirty="0"/>
          </a:p>
        </p:txBody>
      </p:sp>
      <p:sp>
        <p:nvSpPr>
          <p:cNvPr id="4" name="3 CuadroTexto"/>
          <p:cNvSpPr txBox="1"/>
          <p:nvPr/>
        </p:nvSpPr>
        <p:spPr>
          <a:xfrm>
            <a:off x="539750" y="1000108"/>
            <a:ext cx="7929617" cy="830997"/>
          </a:xfrm>
          <a:prstGeom prst="rect">
            <a:avLst/>
          </a:prstGeom>
          <a:noFill/>
        </p:spPr>
        <p:txBody>
          <a:bodyPr wrap="square" rtlCol="0" anchor="ctr">
            <a:spAutoFit/>
          </a:bodyPr>
          <a:lstStyle/>
          <a:p>
            <a:r>
              <a:rPr lang="es-ES" sz="2400" b="1" dirty="0" smtClean="0">
                <a:solidFill>
                  <a:schemeClr val="accent5">
                    <a:lumMod val="75000"/>
                  </a:schemeClr>
                </a:solidFill>
              </a:rPr>
              <a:t>No tomar una decisión sobre los mismos, o en su caso, no resolverlos</a:t>
            </a:r>
          </a:p>
        </p:txBody>
      </p:sp>
      <p:grpSp>
        <p:nvGrpSpPr>
          <p:cNvPr id="7" name="6 Grupo"/>
          <p:cNvGrpSpPr/>
          <p:nvPr/>
        </p:nvGrpSpPr>
        <p:grpSpPr>
          <a:xfrm>
            <a:off x="1357290" y="2500306"/>
            <a:ext cx="6126289" cy="1966381"/>
            <a:chOff x="1357290" y="2500306"/>
            <a:chExt cx="6126289" cy="1966381"/>
          </a:xfrm>
        </p:grpSpPr>
        <p:sp>
          <p:nvSpPr>
            <p:cNvPr id="5" name="4 CuadroTexto"/>
            <p:cNvSpPr txBox="1"/>
            <p:nvPr/>
          </p:nvSpPr>
          <p:spPr>
            <a:xfrm>
              <a:off x="3000364" y="3143248"/>
              <a:ext cx="4483215" cy="1323439"/>
            </a:xfrm>
            <a:prstGeom prst="rect">
              <a:avLst/>
            </a:prstGeom>
            <a:solidFill>
              <a:schemeClr val="accent6">
                <a:lumMod val="40000"/>
                <a:lumOff val="60000"/>
              </a:schemeClr>
            </a:solidFill>
          </p:spPr>
          <p:txBody>
            <a:bodyPr wrap="none" rtlCol="0" anchor="ctr">
              <a:spAutoFit/>
            </a:bodyPr>
            <a:lstStyle/>
            <a:p>
              <a:pPr>
                <a:buFont typeface="Wingdings" pitchFamily="2" charset="2"/>
                <a:buChar char="ü"/>
              </a:pPr>
              <a:r>
                <a:rPr lang="es-ES" sz="2000" dirty="0" smtClean="0"/>
                <a:t> mal clima (hostilidad y resentimientos)</a:t>
              </a:r>
            </a:p>
            <a:p>
              <a:pPr>
                <a:buFont typeface="Wingdings" pitchFamily="2" charset="2"/>
                <a:buChar char="ü"/>
              </a:pPr>
              <a:r>
                <a:rPr lang="es-ES" sz="2000" dirty="0" smtClean="0"/>
                <a:t> pérdida de autoestima</a:t>
              </a:r>
            </a:p>
            <a:p>
              <a:pPr>
                <a:buFont typeface="Wingdings" pitchFamily="2" charset="2"/>
                <a:buChar char="ü"/>
              </a:pPr>
              <a:r>
                <a:rPr lang="es-ES" sz="2000" dirty="0" smtClean="0"/>
                <a:t> pérdida de cohesión</a:t>
              </a:r>
            </a:p>
            <a:p>
              <a:pPr>
                <a:buFont typeface="Wingdings" pitchFamily="2" charset="2"/>
                <a:buChar char="ü"/>
              </a:pPr>
              <a:r>
                <a:rPr lang="es-ES" sz="2000" dirty="0" smtClean="0"/>
                <a:t> disminución de la eficacia y eficiencia</a:t>
              </a:r>
            </a:p>
          </p:txBody>
        </p:sp>
        <p:sp>
          <p:nvSpPr>
            <p:cNvPr id="6" name="5 CuadroTexto"/>
            <p:cNvSpPr txBox="1"/>
            <p:nvPr/>
          </p:nvSpPr>
          <p:spPr>
            <a:xfrm>
              <a:off x="1357290" y="2500306"/>
              <a:ext cx="5429288" cy="461665"/>
            </a:xfrm>
            <a:prstGeom prst="rect">
              <a:avLst/>
            </a:prstGeom>
            <a:noFill/>
          </p:spPr>
          <p:txBody>
            <a:bodyPr wrap="square" rtlCol="0" anchor="ctr">
              <a:spAutoFit/>
            </a:bodyPr>
            <a:lstStyle/>
            <a:p>
              <a:pPr>
                <a:buFont typeface="Wingdings" pitchFamily="2" charset="2"/>
                <a:buChar char="§"/>
              </a:pPr>
              <a:r>
                <a:rPr lang="es-ES" sz="2400" b="1" dirty="0" smtClean="0">
                  <a:solidFill>
                    <a:schemeClr val="accent6">
                      <a:lumMod val="75000"/>
                    </a:schemeClr>
                  </a:solidFill>
                </a:rPr>
                <a:t> Un conflicto mal gestionado crea:</a:t>
              </a:r>
            </a:p>
          </p:txBody>
        </p:sp>
      </p:gr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1 Grupo"/>
          <p:cNvGrpSpPr/>
          <p:nvPr/>
        </p:nvGrpSpPr>
        <p:grpSpPr>
          <a:xfrm>
            <a:off x="611188" y="620713"/>
            <a:ext cx="6929486" cy="2357454"/>
            <a:chOff x="611188" y="620713"/>
            <a:chExt cx="6929486" cy="2357454"/>
          </a:xfrm>
        </p:grpSpPr>
        <p:sp>
          <p:nvSpPr>
            <p:cNvPr id="9" name="8 Rectángulo"/>
            <p:cNvSpPr/>
            <p:nvPr/>
          </p:nvSpPr>
          <p:spPr>
            <a:xfrm>
              <a:off x="611188" y="835027"/>
              <a:ext cx="6929486" cy="2143140"/>
            </a:xfrm>
            <a:prstGeom prst="rect">
              <a:avLst/>
            </a:prstGeom>
            <a:solidFill>
              <a:schemeClr val="tx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ext Box 4"/>
            <p:cNvSpPr txBox="1">
              <a:spLocks noChangeArrowheads="1"/>
            </p:cNvSpPr>
            <p:nvPr/>
          </p:nvSpPr>
          <p:spPr bwMode="auto">
            <a:xfrm>
              <a:off x="857224" y="620713"/>
              <a:ext cx="2458494" cy="523220"/>
            </a:xfrm>
            <a:prstGeom prst="rect">
              <a:avLst/>
            </a:prstGeom>
            <a:solidFill>
              <a:schemeClr val="bg1"/>
            </a:solidFill>
            <a:ln w="9525">
              <a:noFill/>
              <a:miter lim="800000"/>
              <a:headEnd/>
              <a:tailEnd/>
            </a:ln>
          </p:spPr>
          <p:txBody>
            <a:bodyPr wrap="none">
              <a:spAutoFit/>
            </a:bodyPr>
            <a:lstStyle/>
            <a:p>
              <a:pPr algn="l"/>
              <a:r>
                <a:rPr lang="es-ES" sz="2800" b="1" dirty="0" smtClean="0">
                  <a:solidFill>
                    <a:schemeClr val="accent1">
                      <a:lumMod val="75000"/>
                    </a:schemeClr>
                  </a:solidFill>
                  <a:latin typeface="Calibri" pitchFamily="34" charset="0"/>
                </a:rPr>
                <a:t>Errores a evitar</a:t>
              </a:r>
              <a:endParaRPr lang="es-ES" sz="2800" b="1" dirty="0">
                <a:solidFill>
                  <a:schemeClr val="accent1">
                    <a:lumMod val="75000"/>
                  </a:schemeClr>
                </a:solidFill>
                <a:latin typeface="Calibri" pitchFamily="34" charset="0"/>
              </a:endParaRPr>
            </a:p>
          </p:txBody>
        </p:sp>
      </p:grpSp>
      <p:grpSp>
        <p:nvGrpSpPr>
          <p:cNvPr id="4" name="16 Grupo"/>
          <p:cNvGrpSpPr/>
          <p:nvPr/>
        </p:nvGrpSpPr>
        <p:grpSpPr>
          <a:xfrm>
            <a:off x="1785918" y="3214686"/>
            <a:ext cx="6929486" cy="3068312"/>
            <a:chOff x="1857356" y="3383290"/>
            <a:chExt cx="6929486" cy="3068312"/>
          </a:xfrm>
        </p:grpSpPr>
        <p:sp>
          <p:nvSpPr>
            <p:cNvPr id="13" name="12 Rectángulo"/>
            <p:cNvSpPr/>
            <p:nvPr/>
          </p:nvSpPr>
          <p:spPr>
            <a:xfrm>
              <a:off x="1857356" y="3643314"/>
              <a:ext cx="6929486" cy="2808288"/>
            </a:xfrm>
            <a:prstGeom prst="rect">
              <a:avLst/>
            </a:prstGeom>
            <a:solidFill>
              <a:schemeClr val="accent4">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Text Box 4"/>
            <p:cNvSpPr txBox="1">
              <a:spLocks noChangeArrowheads="1"/>
            </p:cNvSpPr>
            <p:nvPr/>
          </p:nvSpPr>
          <p:spPr bwMode="auto">
            <a:xfrm>
              <a:off x="2214546" y="3383290"/>
              <a:ext cx="1261436" cy="523220"/>
            </a:xfrm>
            <a:prstGeom prst="rect">
              <a:avLst/>
            </a:prstGeom>
            <a:solidFill>
              <a:schemeClr val="bg1"/>
            </a:solidFill>
            <a:ln w="9525">
              <a:noFill/>
              <a:miter lim="800000"/>
              <a:headEnd/>
              <a:tailEnd/>
            </a:ln>
          </p:spPr>
          <p:txBody>
            <a:bodyPr wrap="none">
              <a:spAutoFit/>
            </a:bodyPr>
            <a:lstStyle/>
            <a:p>
              <a:pPr algn="l"/>
              <a:r>
                <a:rPr lang="es-ES" sz="2800" b="1" dirty="0" smtClean="0">
                  <a:solidFill>
                    <a:schemeClr val="accent4">
                      <a:lumMod val="75000"/>
                    </a:schemeClr>
                  </a:solidFill>
                  <a:latin typeface="Calibri" pitchFamily="34" charset="0"/>
                </a:rPr>
                <a:t>Valorar</a:t>
              </a:r>
              <a:endParaRPr lang="es-ES" sz="2800" b="1" dirty="0">
                <a:solidFill>
                  <a:schemeClr val="accent4">
                    <a:lumMod val="75000"/>
                  </a:schemeClr>
                </a:solidFill>
                <a:latin typeface="Calibri" pitchFamily="34" charset="0"/>
              </a:endParaRPr>
            </a:p>
          </p:txBody>
        </p:sp>
      </p:grpSp>
      <p:sp>
        <p:nvSpPr>
          <p:cNvPr id="16" name="Text Box 25"/>
          <p:cNvSpPr txBox="1">
            <a:spLocks noChangeArrowheads="1"/>
          </p:cNvSpPr>
          <p:nvPr/>
        </p:nvSpPr>
        <p:spPr bwMode="auto">
          <a:xfrm>
            <a:off x="793748" y="1285860"/>
            <a:ext cx="7032646" cy="1569660"/>
          </a:xfrm>
          <a:prstGeom prst="rect">
            <a:avLst/>
          </a:prstGeom>
          <a:noFill/>
          <a:ln w="9525">
            <a:noFill/>
            <a:miter lim="800000"/>
            <a:headEnd/>
            <a:tailEnd/>
          </a:ln>
        </p:spPr>
        <p:txBody>
          <a:bodyPr wrap="square">
            <a:spAutoFit/>
          </a:bodyPr>
          <a:lstStyle/>
          <a:p>
            <a:pPr algn="l" eaLnBrk="0" hangingPunct="0">
              <a:buFont typeface="Wingdings" pitchFamily="2" charset="2"/>
              <a:buChar char="§"/>
            </a:pPr>
            <a:r>
              <a:rPr lang="es-ES" sz="2400" dirty="0">
                <a:latin typeface="Calibri" pitchFamily="34" charset="0"/>
              </a:rPr>
              <a:t> Posturas defensivas</a:t>
            </a:r>
          </a:p>
          <a:p>
            <a:pPr algn="l" eaLnBrk="0" hangingPunct="0">
              <a:buFont typeface="Wingdings" pitchFamily="2" charset="2"/>
              <a:buChar char="§"/>
            </a:pPr>
            <a:r>
              <a:rPr lang="es-ES" sz="2400" dirty="0">
                <a:latin typeface="Calibri" pitchFamily="34" charset="0"/>
              </a:rPr>
              <a:t> Buscar culpables</a:t>
            </a:r>
          </a:p>
          <a:p>
            <a:pPr algn="l" eaLnBrk="0" hangingPunct="0">
              <a:buFont typeface="Wingdings" pitchFamily="2" charset="2"/>
              <a:buChar char="§"/>
            </a:pPr>
            <a:r>
              <a:rPr lang="es-ES" sz="2400" dirty="0">
                <a:latin typeface="Calibri" pitchFamily="34" charset="0"/>
              </a:rPr>
              <a:t> Evitar las partes “contrarias”</a:t>
            </a:r>
          </a:p>
          <a:p>
            <a:pPr algn="l" eaLnBrk="0" hangingPunct="0">
              <a:buFont typeface="Wingdings" pitchFamily="2" charset="2"/>
              <a:buChar char="§"/>
            </a:pPr>
            <a:r>
              <a:rPr lang="es-ES" sz="2400" dirty="0">
                <a:latin typeface="Calibri" pitchFamily="34" charset="0"/>
              </a:rPr>
              <a:t> Creer que “lo bueno para mi es bueno para todos”</a:t>
            </a:r>
          </a:p>
        </p:txBody>
      </p:sp>
      <p:sp>
        <p:nvSpPr>
          <p:cNvPr id="18" name="Text Box 27"/>
          <p:cNvSpPr txBox="1">
            <a:spLocks noChangeArrowheads="1"/>
          </p:cNvSpPr>
          <p:nvPr/>
        </p:nvSpPr>
        <p:spPr bwMode="auto">
          <a:xfrm>
            <a:off x="2500298" y="3786190"/>
            <a:ext cx="5929354" cy="2308324"/>
          </a:xfrm>
          <a:prstGeom prst="rect">
            <a:avLst/>
          </a:prstGeom>
          <a:noFill/>
          <a:ln w="9525">
            <a:noFill/>
            <a:miter lim="800000"/>
            <a:headEnd/>
            <a:tailEnd/>
          </a:ln>
        </p:spPr>
        <p:txBody>
          <a:bodyPr wrap="square">
            <a:spAutoFit/>
          </a:bodyPr>
          <a:lstStyle/>
          <a:p>
            <a:pPr algn="l" eaLnBrk="0" hangingPunct="0">
              <a:buFont typeface="Wingdings" pitchFamily="2" charset="2"/>
              <a:buChar char="§"/>
            </a:pPr>
            <a:r>
              <a:rPr lang="es-ES" sz="2400" dirty="0">
                <a:latin typeface="Calibri" pitchFamily="34" charset="0"/>
              </a:rPr>
              <a:t> Subraya las diferencias</a:t>
            </a:r>
          </a:p>
          <a:p>
            <a:pPr algn="l" eaLnBrk="0" hangingPunct="0">
              <a:buFont typeface="Wingdings" pitchFamily="2" charset="2"/>
              <a:buChar char="§"/>
            </a:pPr>
            <a:r>
              <a:rPr lang="es-ES" sz="2400" dirty="0">
                <a:latin typeface="Calibri" pitchFamily="34" charset="0"/>
              </a:rPr>
              <a:t> Supone enfrentamiento y “lucha”</a:t>
            </a:r>
          </a:p>
          <a:p>
            <a:pPr algn="l" eaLnBrk="0" hangingPunct="0">
              <a:buFont typeface="Wingdings" pitchFamily="2" charset="2"/>
              <a:buChar char="§"/>
            </a:pPr>
            <a:r>
              <a:rPr lang="es-ES" sz="2400" dirty="0">
                <a:latin typeface="Calibri" pitchFamily="34" charset="0"/>
              </a:rPr>
              <a:t> Refleja enfrentamientos y en su caso incompatibilidades</a:t>
            </a:r>
          </a:p>
          <a:p>
            <a:pPr algn="l" eaLnBrk="0" hangingPunct="0">
              <a:buFont typeface="Wingdings" pitchFamily="2" charset="2"/>
              <a:buChar char="§"/>
            </a:pPr>
            <a:r>
              <a:rPr lang="es-ES" sz="2400" dirty="0">
                <a:latin typeface="Calibri" pitchFamily="34" charset="0"/>
              </a:rPr>
              <a:t> Genera frustración y agresión</a:t>
            </a:r>
          </a:p>
          <a:p>
            <a:pPr algn="l" eaLnBrk="0" hangingPunct="0">
              <a:buFont typeface="Wingdings" pitchFamily="2" charset="2"/>
              <a:buChar char="§"/>
            </a:pPr>
            <a:r>
              <a:rPr lang="es-ES" sz="2400" dirty="0">
                <a:latin typeface="Calibri" pitchFamily="34" charset="0"/>
              </a:rPr>
              <a:t> Es producto de la interdependencia</a:t>
            </a:r>
          </a:p>
        </p:txBody>
      </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2" name="1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dissolv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dissolve">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81000" y="533400"/>
            <a:ext cx="1638300" cy="400050"/>
          </a:xfrm>
          <a:prstGeom prst="rect">
            <a:avLst/>
          </a:prstGeom>
          <a:noFill/>
          <a:ln w="9525">
            <a:noFill/>
            <a:miter lim="800000"/>
            <a:headEnd/>
            <a:tailEnd/>
          </a:ln>
        </p:spPr>
        <p:txBody>
          <a:bodyPr wrap="none">
            <a:spAutoFit/>
          </a:bodyPr>
          <a:lstStyle/>
          <a:p>
            <a:pPr algn="l"/>
            <a:r>
              <a:rPr lang="es-ES">
                <a:solidFill>
                  <a:srgbClr val="CC3300"/>
                </a:solidFill>
                <a:latin typeface="Calibri" pitchFamily="34" charset="0"/>
              </a:rPr>
              <a:t>Resumiendo: </a:t>
            </a:r>
          </a:p>
        </p:txBody>
      </p:sp>
      <p:sp>
        <p:nvSpPr>
          <p:cNvPr id="8197" name="Text Box 4"/>
          <p:cNvSpPr txBox="1">
            <a:spLocks noChangeArrowheads="1"/>
          </p:cNvSpPr>
          <p:nvPr/>
        </p:nvSpPr>
        <p:spPr bwMode="auto">
          <a:xfrm>
            <a:off x="571472" y="1500174"/>
            <a:ext cx="8215369" cy="4524315"/>
          </a:xfrm>
          <a:prstGeom prst="rect">
            <a:avLst/>
          </a:prstGeom>
          <a:solidFill>
            <a:schemeClr val="accent1">
              <a:lumMod val="20000"/>
              <a:lumOff val="80000"/>
            </a:schemeClr>
          </a:solidFill>
          <a:ln w="9525">
            <a:noFill/>
            <a:miter lim="800000"/>
            <a:headEnd/>
            <a:tailEnd/>
          </a:ln>
        </p:spPr>
        <p:txBody>
          <a:bodyPr wrap="square">
            <a:spAutoFit/>
          </a:bodyPr>
          <a:lstStyle/>
          <a:p>
            <a:pPr algn="l">
              <a:buFont typeface="Wingdings" pitchFamily="2" charset="2"/>
              <a:buChar char="§"/>
            </a:pPr>
            <a:r>
              <a:rPr lang="es-ES" sz="2400" dirty="0">
                <a:latin typeface="Calibri" pitchFamily="34" charset="0"/>
              </a:rPr>
              <a:t> El conflicto es inherente a la naturaleza humana (inevitable) y </a:t>
            </a:r>
            <a:r>
              <a:rPr lang="es-ES" sz="2400" dirty="0" err="1">
                <a:latin typeface="Calibri" pitchFamily="34" charset="0"/>
              </a:rPr>
              <a:t>sociologicamente</a:t>
            </a:r>
            <a:r>
              <a:rPr lang="es-ES" sz="2400" dirty="0">
                <a:latin typeface="Calibri" pitchFamily="34" charset="0"/>
              </a:rPr>
              <a:t> necesario (para generar cambios)</a:t>
            </a:r>
          </a:p>
          <a:p>
            <a:pPr algn="l">
              <a:buFont typeface="Wingdings" pitchFamily="2" charset="2"/>
              <a:buChar char="§"/>
            </a:pPr>
            <a:endParaRPr lang="es-ES" sz="2400" dirty="0">
              <a:latin typeface="Calibri" pitchFamily="34" charset="0"/>
            </a:endParaRPr>
          </a:p>
          <a:p>
            <a:pPr algn="l">
              <a:buFont typeface="Wingdings" pitchFamily="2" charset="2"/>
              <a:buChar char="§"/>
            </a:pPr>
            <a:r>
              <a:rPr lang="es-ES" sz="2400" dirty="0">
                <a:latin typeface="Calibri" pitchFamily="34" charset="0"/>
              </a:rPr>
              <a:t> Se debe enfocar como una oportunidad</a:t>
            </a:r>
          </a:p>
          <a:p>
            <a:pPr algn="l">
              <a:buFont typeface="Wingdings" pitchFamily="2" charset="2"/>
              <a:buChar char="§"/>
            </a:pPr>
            <a:endParaRPr lang="es-ES" sz="2400" dirty="0">
              <a:latin typeface="Calibri" pitchFamily="34" charset="0"/>
            </a:endParaRPr>
          </a:p>
          <a:p>
            <a:pPr algn="l">
              <a:buFont typeface="Wingdings" pitchFamily="2" charset="2"/>
              <a:buChar char="§"/>
            </a:pPr>
            <a:r>
              <a:rPr lang="es-ES" sz="2400" dirty="0">
                <a:latin typeface="Calibri" pitchFamily="34" charset="0"/>
              </a:rPr>
              <a:t> Favorece su uso constructivo: a) que exista un liderazgo democrático, b) la participación, c) el trabajo en equipo</a:t>
            </a:r>
          </a:p>
          <a:p>
            <a:pPr algn="l">
              <a:buFont typeface="Wingdings" pitchFamily="2" charset="2"/>
              <a:buChar char="§"/>
            </a:pPr>
            <a:endParaRPr lang="es-ES" sz="2400" dirty="0">
              <a:latin typeface="Calibri" pitchFamily="34" charset="0"/>
            </a:endParaRPr>
          </a:p>
          <a:p>
            <a:pPr algn="l">
              <a:buFont typeface="Wingdings" pitchFamily="2" charset="2"/>
              <a:buChar char="§"/>
            </a:pPr>
            <a:r>
              <a:rPr lang="es-ES" sz="2400" dirty="0">
                <a:latin typeface="Calibri" pitchFamily="34" charset="0"/>
              </a:rPr>
              <a:t> El significado de la palabra condiciona su uso (</a:t>
            </a:r>
            <a:r>
              <a:rPr lang="es-ES" sz="2400" dirty="0" err="1">
                <a:latin typeface="Calibri" pitchFamily="34" charset="0"/>
              </a:rPr>
              <a:t>Witgenstein</a:t>
            </a:r>
            <a:r>
              <a:rPr lang="es-ES" sz="2400" dirty="0">
                <a:latin typeface="Calibri" pitchFamily="34" charset="0"/>
              </a:rPr>
              <a:t>: </a:t>
            </a:r>
            <a:r>
              <a:rPr lang="es-ES" sz="2400" i="1" dirty="0">
                <a:latin typeface="Calibri" pitchFamily="34" charset="0"/>
              </a:rPr>
              <a:t>“ el significado de la palabra reside en su uso y condiciona la acciones y alternativas posibles así como la manera de plantearlas”)</a:t>
            </a:r>
            <a:endParaRPr lang="es-ES" sz="2400" dirty="0">
              <a:latin typeface="Calibri" pitchFamily="34" charset="0"/>
            </a:endParaRP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Aspectos a tener en cuenta</a:t>
            </a:r>
            <a:endParaRPr lang="es-ES" dirty="0"/>
          </a:p>
        </p:txBody>
      </p:sp>
      <p:grpSp>
        <p:nvGrpSpPr>
          <p:cNvPr id="4" name="5 Grupo"/>
          <p:cNvGrpSpPr/>
          <p:nvPr/>
        </p:nvGrpSpPr>
        <p:grpSpPr>
          <a:xfrm>
            <a:off x="611188" y="1571612"/>
            <a:ext cx="7961340" cy="3357586"/>
            <a:chOff x="1000100" y="3726033"/>
            <a:chExt cx="6929486" cy="1488917"/>
          </a:xfrm>
        </p:grpSpPr>
        <p:sp>
          <p:nvSpPr>
            <p:cNvPr id="5" name="4 Rectángulo"/>
            <p:cNvSpPr/>
            <p:nvPr/>
          </p:nvSpPr>
          <p:spPr>
            <a:xfrm>
              <a:off x="1000100" y="3857628"/>
              <a:ext cx="6929486" cy="135732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Text Box 4"/>
            <p:cNvSpPr txBox="1">
              <a:spLocks noChangeArrowheads="1"/>
            </p:cNvSpPr>
            <p:nvPr/>
          </p:nvSpPr>
          <p:spPr bwMode="auto">
            <a:xfrm>
              <a:off x="1276427" y="3726033"/>
              <a:ext cx="3046774" cy="232021"/>
            </a:xfrm>
            <a:prstGeom prst="rect">
              <a:avLst/>
            </a:prstGeom>
            <a:solidFill>
              <a:schemeClr val="bg1"/>
            </a:solidFill>
            <a:ln w="9525">
              <a:noFill/>
              <a:miter lim="800000"/>
              <a:headEnd/>
              <a:tailEnd/>
            </a:ln>
          </p:spPr>
          <p:txBody>
            <a:bodyPr wrap="square">
              <a:spAutoFit/>
            </a:bodyPr>
            <a:lstStyle/>
            <a:p>
              <a:pPr algn="l"/>
              <a:r>
                <a:rPr lang="es-ES" sz="2800" b="1" dirty="0">
                  <a:solidFill>
                    <a:schemeClr val="accent5">
                      <a:lumMod val="75000"/>
                    </a:schemeClr>
                  </a:solidFill>
                  <a:latin typeface="Calibri" pitchFamily="34" charset="0"/>
                </a:rPr>
                <a:t>Fuentes de </a:t>
              </a:r>
              <a:r>
                <a:rPr lang="es-ES" sz="2800" b="1" dirty="0" smtClean="0">
                  <a:solidFill>
                    <a:schemeClr val="accent5">
                      <a:lumMod val="75000"/>
                    </a:schemeClr>
                  </a:solidFill>
                  <a:latin typeface="Calibri" pitchFamily="34" charset="0"/>
                </a:rPr>
                <a:t>Conflicto</a:t>
              </a:r>
              <a:endParaRPr lang="es-ES" sz="2800" b="1" dirty="0">
                <a:solidFill>
                  <a:schemeClr val="accent5">
                    <a:lumMod val="75000"/>
                  </a:schemeClr>
                </a:solidFill>
                <a:latin typeface="Calibri" pitchFamily="34" charset="0"/>
              </a:endParaRPr>
            </a:p>
          </p:txBody>
        </p:sp>
      </p:grpSp>
      <p:sp>
        <p:nvSpPr>
          <p:cNvPr id="7" name="Text Box 3"/>
          <p:cNvSpPr txBox="1">
            <a:spLocks noChangeArrowheads="1"/>
          </p:cNvSpPr>
          <p:nvPr/>
        </p:nvSpPr>
        <p:spPr bwMode="auto">
          <a:xfrm>
            <a:off x="2571736" y="2500306"/>
            <a:ext cx="4873194" cy="1938992"/>
          </a:xfrm>
          <a:prstGeom prst="rect">
            <a:avLst/>
          </a:prstGeom>
          <a:noFill/>
          <a:ln w="9525">
            <a:noFill/>
            <a:miter lim="800000"/>
            <a:headEnd/>
            <a:tailEnd/>
          </a:ln>
        </p:spPr>
        <p:txBody>
          <a:bodyPr wrap="none">
            <a:spAutoFit/>
          </a:bodyPr>
          <a:lstStyle/>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Diferentes </a:t>
            </a:r>
            <a:r>
              <a:rPr lang="es-ES" sz="2400" dirty="0">
                <a:latin typeface="Calibri" pitchFamily="34" charset="0"/>
              </a:rPr>
              <a:t>personalidades</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Trabajo </a:t>
            </a:r>
            <a:r>
              <a:rPr lang="es-ES" sz="2400" dirty="0">
                <a:latin typeface="Calibri" pitchFamily="34" charset="0"/>
              </a:rPr>
              <a:t>interdependiente</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Diferentes </a:t>
            </a:r>
            <a:r>
              <a:rPr lang="es-ES" sz="2400" dirty="0">
                <a:latin typeface="Calibri" pitchFamily="34" charset="0"/>
              </a:rPr>
              <a:t>metas y objetivos</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Recursos </a:t>
            </a:r>
            <a:r>
              <a:rPr lang="es-ES" sz="2400" dirty="0">
                <a:latin typeface="Calibri" pitchFamily="34" charset="0"/>
              </a:rPr>
              <a:t>compartidos</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Diferente </a:t>
            </a:r>
            <a:r>
              <a:rPr lang="es-ES" sz="2400" dirty="0">
                <a:latin typeface="Calibri" pitchFamily="34" charset="0"/>
              </a:rPr>
              <a:t>información y percepción</a:t>
            </a:r>
          </a:p>
        </p:txBody>
      </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3 Grupo"/>
          <p:cNvGrpSpPr/>
          <p:nvPr/>
        </p:nvGrpSpPr>
        <p:grpSpPr>
          <a:xfrm>
            <a:off x="611188" y="857232"/>
            <a:ext cx="6929486" cy="2500330"/>
            <a:chOff x="611188" y="857232"/>
            <a:chExt cx="6929486" cy="2500330"/>
          </a:xfrm>
        </p:grpSpPr>
        <p:sp>
          <p:nvSpPr>
            <p:cNvPr id="11" name="10 Rectángulo"/>
            <p:cNvSpPr/>
            <p:nvPr/>
          </p:nvSpPr>
          <p:spPr>
            <a:xfrm>
              <a:off x="611188" y="1071546"/>
              <a:ext cx="6929486" cy="2286016"/>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Text Box 4"/>
            <p:cNvSpPr txBox="1">
              <a:spLocks noChangeArrowheads="1"/>
            </p:cNvSpPr>
            <p:nvPr/>
          </p:nvSpPr>
          <p:spPr bwMode="auto">
            <a:xfrm>
              <a:off x="857224" y="857232"/>
              <a:ext cx="2650406" cy="523220"/>
            </a:xfrm>
            <a:prstGeom prst="rect">
              <a:avLst/>
            </a:prstGeom>
            <a:solidFill>
              <a:schemeClr val="bg1"/>
            </a:solidFill>
            <a:ln w="9525">
              <a:noFill/>
              <a:miter lim="800000"/>
              <a:headEnd/>
              <a:tailEnd/>
            </a:ln>
          </p:spPr>
          <p:txBody>
            <a:bodyPr wrap="none">
              <a:spAutoFit/>
            </a:bodyPr>
            <a:lstStyle/>
            <a:p>
              <a:pPr algn="l"/>
              <a:r>
                <a:rPr lang="es-ES" sz="2800" b="1" dirty="0" smtClean="0">
                  <a:solidFill>
                    <a:schemeClr val="accent3">
                      <a:lumMod val="75000"/>
                    </a:schemeClr>
                  </a:solidFill>
                  <a:latin typeface="Calibri" pitchFamily="34" charset="0"/>
                </a:rPr>
                <a:t>Efectos Positivos</a:t>
              </a:r>
              <a:endParaRPr lang="es-ES" sz="2800" b="1" dirty="0">
                <a:solidFill>
                  <a:schemeClr val="accent3">
                    <a:lumMod val="75000"/>
                  </a:schemeClr>
                </a:solidFill>
                <a:latin typeface="Calibri" pitchFamily="34" charset="0"/>
              </a:endParaRPr>
            </a:p>
          </p:txBody>
        </p:sp>
      </p:grpSp>
      <p:grpSp>
        <p:nvGrpSpPr>
          <p:cNvPr id="4" name="20 Grupo"/>
          <p:cNvGrpSpPr/>
          <p:nvPr/>
        </p:nvGrpSpPr>
        <p:grpSpPr>
          <a:xfrm>
            <a:off x="1571604" y="3714752"/>
            <a:ext cx="6929486" cy="2643206"/>
            <a:chOff x="1571604" y="3714752"/>
            <a:chExt cx="6929486" cy="2643206"/>
          </a:xfrm>
        </p:grpSpPr>
        <p:sp>
          <p:nvSpPr>
            <p:cNvPr id="17" name="16 Rectángulo"/>
            <p:cNvSpPr/>
            <p:nvPr/>
          </p:nvSpPr>
          <p:spPr>
            <a:xfrm>
              <a:off x="1571604" y="3929066"/>
              <a:ext cx="6929486" cy="2428892"/>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Text Box 4"/>
            <p:cNvSpPr txBox="1">
              <a:spLocks noChangeArrowheads="1"/>
            </p:cNvSpPr>
            <p:nvPr/>
          </p:nvSpPr>
          <p:spPr bwMode="auto">
            <a:xfrm>
              <a:off x="1817640" y="3714752"/>
              <a:ext cx="2798971" cy="523220"/>
            </a:xfrm>
            <a:prstGeom prst="rect">
              <a:avLst/>
            </a:prstGeom>
            <a:solidFill>
              <a:schemeClr val="bg1"/>
            </a:solidFill>
            <a:ln w="9525">
              <a:noFill/>
              <a:miter lim="800000"/>
              <a:headEnd/>
              <a:tailEnd/>
            </a:ln>
          </p:spPr>
          <p:txBody>
            <a:bodyPr wrap="none">
              <a:spAutoFit/>
            </a:bodyPr>
            <a:lstStyle/>
            <a:p>
              <a:pPr algn="l"/>
              <a:r>
                <a:rPr lang="es-ES" sz="2800" b="1" dirty="0" smtClean="0">
                  <a:solidFill>
                    <a:schemeClr val="accent2">
                      <a:lumMod val="75000"/>
                    </a:schemeClr>
                  </a:solidFill>
                  <a:latin typeface="Calibri" pitchFamily="34" charset="0"/>
                </a:rPr>
                <a:t>Efectos Negativos</a:t>
              </a:r>
              <a:endParaRPr lang="es-ES" sz="2800" b="1" dirty="0">
                <a:solidFill>
                  <a:schemeClr val="accent2">
                    <a:lumMod val="75000"/>
                  </a:schemeClr>
                </a:solidFill>
                <a:latin typeface="Calibri" pitchFamily="34" charset="0"/>
              </a:endParaRPr>
            </a:p>
          </p:txBody>
        </p:sp>
      </p:grpSp>
      <p:sp>
        <p:nvSpPr>
          <p:cNvPr id="16" name="Text Box 19"/>
          <p:cNvSpPr txBox="1">
            <a:spLocks noChangeArrowheads="1"/>
          </p:cNvSpPr>
          <p:nvPr/>
        </p:nvSpPr>
        <p:spPr bwMode="auto">
          <a:xfrm>
            <a:off x="2428860" y="1571612"/>
            <a:ext cx="4429156" cy="1569660"/>
          </a:xfrm>
          <a:prstGeom prst="rect">
            <a:avLst/>
          </a:prstGeom>
          <a:noFill/>
          <a:ln w="9525">
            <a:noFill/>
            <a:miter lim="800000"/>
            <a:headEnd/>
            <a:tailEnd/>
          </a:ln>
        </p:spPr>
        <p:txBody>
          <a:bodyPr wrap="square">
            <a:spAutoFit/>
          </a:bodyPr>
          <a:lstStyle/>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Moviliza </a:t>
            </a:r>
            <a:r>
              <a:rPr lang="es-ES" sz="2400" dirty="0">
                <a:latin typeface="Calibri" pitchFamily="34" charset="0"/>
              </a:rPr>
              <a:t>energía y recursos</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Comprensión </a:t>
            </a:r>
            <a:r>
              <a:rPr lang="es-ES" sz="2400" dirty="0">
                <a:latin typeface="Calibri" pitchFamily="34" charset="0"/>
              </a:rPr>
              <a:t>problemas</a:t>
            </a:r>
          </a:p>
          <a:p>
            <a:pPr algn="l" eaLnBrk="0" hangingPunct="0">
              <a:buFont typeface="Wingdings" pitchFamily="2" charset="2"/>
              <a:buChar char="§"/>
            </a:pPr>
            <a:r>
              <a:rPr lang="es-ES" sz="2400" dirty="0">
                <a:latin typeface="Calibri" pitchFamily="34" charset="0"/>
              </a:rPr>
              <a:t> </a:t>
            </a:r>
            <a:r>
              <a:rPr lang="es-ES" sz="2400" dirty="0" smtClean="0">
                <a:latin typeface="Calibri" pitchFamily="34" charset="0"/>
              </a:rPr>
              <a:t> Creatividad </a:t>
            </a:r>
            <a:r>
              <a:rPr lang="es-ES" sz="2400" dirty="0">
                <a:latin typeface="Calibri" pitchFamily="34" charset="0"/>
              </a:rPr>
              <a:t>en las soluciones</a:t>
            </a:r>
          </a:p>
          <a:p>
            <a:pPr algn="l" eaLnBrk="0" hangingPunct="0">
              <a:buFont typeface="Wingdings" pitchFamily="2" charset="2"/>
              <a:buChar char="§"/>
            </a:pPr>
            <a:r>
              <a:rPr lang="es-ES" sz="2400" dirty="0" smtClean="0">
                <a:latin typeface="Calibri" pitchFamily="34" charset="0"/>
              </a:rPr>
              <a:t>  </a:t>
            </a:r>
            <a:r>
              <a:rPr lang="es-ES" sz="2400" dirty="0">
                <a:latin typeface="Calibri" pitchFamily="34" charset="0"/>
              </a:rPr>
              <a:t>Facilita procesos de cambio</a:t>
            </a:r>
          </a:p>
        </p:txBody>
      </p:sp>
      <p:sp>
        <p:nvSpPr>
          <p:cNvPr id="22" name="Text Box 21"/>
          <p:cNvSpPr txBox="1">
            <a:spLocks noChangeArrowheads="1"/>
          </p:cNvSpPr>
          <p:nvPr/>
        </p:nvSpPr>
        <p:spPr bwMode="auto">
          <a:xfrm>
            <a:off x="3071802" y="4286256"/>
            <a:ext cx="5143536" cy="1938992"/>
          </a:xfrm>
          <a:prstGeom prst="rect">
            <a:avLst/>
          </a:prstGeom>
          <a:noFill/>
          <a:ln w="9525">
            <a:noFill/>
            <a:miter lim="800000"/>
            <a:headEnd/>
            <a:tailEnd/>
          </a:ln>
        </p:spPr>
        <p:txBody>
          <a:bodyPr wrap="square">
            <a:spAutoFit/>
          </a:bodyPr>
          <a:lstStyle/>
          <a:p>
            <a:pPr algn="l" eaLnBrk="0" hangingPunct="0">
              <a:buFont typeface="Wingdings" pitchFamily="2" charset="2"/>
              <a:buChar char="§"/>
            </a:pPr>
            <a:r>
              <a:rPr lang="es-ES" sz="2400" dirty="0">
                <a:latin typeface="Calibri" pitchFamily="34" charset="0"/>
              </a:rPr>
              <a:t> Pérdida de energías</a:t>
            </a:r>
          </a:p>
          <a:p>
            <a:pPr algn="l" eaLnBrk="0" hangingPunct="0">
              <a:buFont typeface="Wingdings" pitchFamily="2" charset="2"/>
              <a:buChar char="§"/>
            </a:pPr>
            <a:r>
              <a:rPr lang="es-ES" sz="2400" dirty="0">
                <a:latin typeface="Calibri" pitchFamily="34" charset="0"/>
              </a:rPr>
              <a:t> Empobrece comunicación y clima</a:t>
            </a:r>
          </a:p>
          <a:p>
            <a:pPr algn="l" eaLnBrk="0" hangingPunct="0">
              <a:buFont typeface="Wingdings" pitchFamily="2" charset="2"/>
              <a:buChar char="§"/>
            </a:pPr>
            <a:r>
              <a:rPr lang="es-ES" sz="2400" dirty="0">
                <a:latin typeface="Calibri" pitchFamily="34" charset="0"/>
              </a:rPr>
              <a:t> Afecta a la motivación</a:t>
            </a:r>
          </a:p>
          <a:p>
            <a:pPr algn="l" eaLnBrk="0" hangingPunct="0">
              <a:buFont typeface="Wingdings" pitchFamily="2" charset="2"/>
              <a:buChar char="§"/>
            </a:pPr>
            <a:r>
              <a:rPr lang="es-ES" sz="2400" dirty="0">
                <a:latin typeface="Calibri" pitchFamily="34" charset="0"/>
              </a:rPr>
              <a:t> Empobrece las decisiones</a:t>
            </a:r>
          </a:p>
          <a:p>
            <a:pPr algn="l" eaLnBrk="0" hangingPunct="0">
              <a:buFont typeface="Wingdings" pitchFamily="2" charset="2"/>
              <a:buChar char="§"/>
            </a:pPr>
            <a:r>
              <a:rPr lang="es-ES" sz="2400" dirty="0">
                <a:latin typeface="Calibri" pitchFamily="34" charset="0"/>
              </a:rPr>
              <a:t> Dificulta el cambio</a:t>
            </a:r>
          </a:p>
        </p:txBody>
      </p:sp>
      <p:sp>
        <p:nvSpPr>
          <p:cNvPr id="13" name="1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4" name="13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dissolv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2"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Estilos personales. Modelo de Thomas y </a:t>
            </a:r>
            <a:r>
              <a:rPr lang="es-ES" dirty="0" err="1" smtClean="0"/>
              <a:t>Killman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57158" y="1000108"/>
            <a:ext cx="8786842" cy="830997"/>
          </a:xfrm>
          <a:prstGeom prst="rect">
            <a:avLst/>
          </a:prstGeom>
          <a:noFill/>
        </p:spPr>
        <p:txBody>
          <a:bodyPr wrap="square" rtlCol="0">
            <a:spAutoFit/>
          </a:bodyPr>
          <a:lstStyle/>
          <a:p>
            <a:r>
              <a:rPr lang="es-ES" sz="2400" b="1" dirty="0" smtClean="0">
                <a:solidFill>
                  <a:srgbClr val="4274B0"/>
                </a:solidFill>
                <a:latin typeface="Calibri" pitchFamily="34" charset="0"/>
              </a:rPr>
              <a:t>Se define el conflicto como dos posturas, A y B,  que son incompatibles entre sí </a:t>
            </a:r>
          </a:p>
        </p:txBody>
      </p:sp>
      <p:grpSp>
        <p:nvGrpSpPr>
          <p:cNvPr id="4" name="14 Grupo"/>
          <p:cNvGrpSpPr/>
          <p:nvPr/>
        </p:nvGrpSpPr>
        <p:grpSpPr>
          <a:xfrm>
            <a:off x="714348" y="1928802"/>
            <a:ext cx="8072494" cy="1643074"/>
            <a:chOff x="714348" y="1928802"/>
            <a:chExt cx="8072494" cy="1643074"/>
          </a:xfrm>
        </p:grpSpPr>
        <p:sp>
          <p:nvSpPr>
            <p:cNvPr id="5" name="4 Rectángulo"/>
            <p:cNvSpPr/>
            <p:nvPr/>
          </p:nvSpPr>
          <p:spPr>
            <a:xfrm>
              <a:off x="714348" y="2143116"/>
              <a:ext cx="8072494" cy="1428760"/>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928662" y="1928802"/>
              <a:ext cx="1885773" cy="461665"/>
            </a:xfrm>
            <a:prstGeom prst="rect">
              <a:avLst/>
            </a:prstGeom>
            <a:solidFill>
              <a:schemeClr val="bg1"/>
            </a:solidFill>
          </p:spPr>
          <p:txBody>
            <a:bodyPr wrap="none" rtlCol="0">
              <a:spAutoFit/>
            </a:bodyPr>
            <a:lstStyle/>
            <a:p>
              <a:r>
                <a:rPr lang="es-ES" sz="2400" b="1" dirty="0" smtClean="0">
                  <a:solidFill>
                    <a:schemeClr val="bg1">
                      <a:lumMod val="50000"/>
                    </a:schemeClr>
                  </a:solidFill>
                </a:rPr>
                <a:t>Dos variables</a:t>
              </a:r>
              <a:endParaRPr lang="es-ES" sz="2400" b="1" dirty="0">
                <a:solidFill>
                  <a:schemeClr val="bg1">
                    <a:lumMod val="50000"/>
                  </a:schemeClr>
                </a:solidFill>
              </a:endParaRPr>
            </a:p>
          </p:txBody>
        </p:sp>
      </p:grpSp>
      <p:grpSp>
        <p:nvGrpSpPr>
          <p:cNvPr id="7" name="16 Grupo"/>
          <p:cNvGrpSpPr/>
          <p:nvPr/>
        </p:nvGrpSpPr>
        <p:grpSpPr>
          <a:xfrm>
            <a:off x="1928762" y="3714752"/>
            <a:ext cx="6215138" cy="2286016"/>
            <a:chOff x="1928762" y="3714752"/>
            <a:chExt cx="6215138" cy="2286016"/>
          </a:xfrm>
        </p:grpSpPr>
        <p:sp>
          <p:nvSpPr>
            <p:cNvPr id="8" name="Rectangle 9"/>
            <p:cNvSpPr>
              <a:spLocks noChangeArrowheads="1"/>
            </p:cNvSpPr>
            <p:nvPr/>
          </p:nvSpPr>
          <p:spPr bwMode="auto">
            <a:xfrm>
              <a:off x="1928762" y="3929066"/>
              <a:ext cx="6215138" cy="2071702"/>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9" name="8 CuadroTexto"/>
            <p:cNvSpPr txBox="1"/>
            <p:nvPr/>
          </p:nvSpPr>
          <p:spPr>
            <a:xfrm>
              <a:off x="2144662" y="3714752"/>
              <a:ext cx="1771511" cy="461665"/>
            </a:xfrm>
            <a:prstGeom prst="rect">
              <a:avLst/>
            </a:prstGeom>
            <a:solidFill>
              <a:schemeClr val="bg1"/>
            </a:solidFill>
          </p:spPr>
          <p:txBody>
            <a:bodyPr wrap="none" rtlCol="0">
              <a:spAutoFit/>
            </a:bodyPr>
            <a:lstStyle/>
            <a:p>
              <a:r>
                <a:rPr lang="es-ES" sz="2400" b="1" dirty="0" smtClean="0">
                  <a:solidFill>
                    <a:srgbClr val="006000"/>
                  </a:solidFill>
                </a:rPr>
                <a:t>Cinco estilos</a:t>
              </a:r>
              <a:endParaRPr lang="es-ES" sz="2400" b="1" dirty="0">
                <a:solidFill>
                  <a:srgbClr val="006000"/>
                </a:solidFill>
              </a:endParaRPr>
            </a:p>
          </p:txBody>
        </p:sp>
      </p:grpSp>
      <p:sp>
        <p:nvSpPr>
          <p:cNvPr id="10" name="9 Rectángulo"/>
          <p:cNvSpPr/>
          <p:nvPr/>
        </p:nvSpPr>
        <p:spPr>
          <a:xfrm>
            <a:off x="1643042" y="2428868"/>
            <a:ext cx="6858048" cy="1015663"/>
          </a:xfrm>
          <a:prstGeom prst="rect">
            <a:avLst/>
          </a:prstGeom>
        </p:spPr>
        <p:txBody>
          <a:bodyPr wrap="square">
            <a:spAutoFit/>
          </a:bodyPr>
          <a:lstStyle/>
          <a:p>
            <a:pPr eaLnBrk="0" hangingPunct="0">
              <a:buFont typeface="Wingdings" pitchFamily="2" charset="2"/>
              <a:buChar char="§"/>
            </a:pPr>
            <a:r>
              <a:rPr lang="es-ES" sz="2000" dirty="0" smtClean="0">
                <a:latin typeface="Calibri" pitchFamily="34" charset="0"/>
              </a:rPr>
              <a:t> Interés en MIS RESULTADOS: imponer mi posición</a:t>
            </a:r>
          </a:p>
          <a:p>
            <a:pPr eaLnBrk="0" hangingPunct="0">
              <a:buFont typeface="Wingdings" pitchFamily="2" charset="2"/>
              <a:buChar char="§"/>
            </a:pPr>
            <a:r>
              <a:rPr lang="es-ES" sz="2000" dirty="0" smtClean="0">
                <a:latin typeface="Calibri" pitchFamily="34" charset="0"/>
              </a:rPr>
              <a:t> Interés en los RESULTADOS DEL OTRO: ceder posición a favor posición otra parte</a:t>
            </a:r>
            <a:endParaRPr lang="es-ES" sz="2000" dirty="0">
              <a:latin typeface="Calibri" pitchFamily="34" charset="0"/>
            </a:endParaRPr>
          </a:p>
        </p:txBody>
      </p:sp>
      <p:sp>
        <p:nvSpPr>
          <p:cNvPr id="11" name="10 Rectángulo"/>
          <p:cNvSpPr/>
          <p:nvPr/>
        </p:nvSpPr>
        <p:spPr>
          <a:xfrm>
            <a:off x="3635375" y="4286256"/>
            <a:ext cx="3857636" cy="1477328"/>
          </a:xfrm>
          <a:prstGeom prst="rect">
            <a:avLst/>
          </a:prstGeom>
        </p:spPr>
        <p:txBody>
          <a:bodyPr wrap="square">
            <a:spAutoFit/>
          </a:bodyPr>
          <a:lstStyle/>
          <a:p>
            <a:pPr marL="457200" indent="-457200" eaLnBrk="0" hangingPunct="0">
              <a:buFont typeface="Wingdings" pitchFamily="2" charset="2"/>
              <a:buAutoNum type="arabicPeriod"/>
            </a:pPr>
            <a:r>
              <a:rPr lang="es-ES" dirty="0" smtClean="0">
                <a:latin typeface="Calibri" pitchFamily="34" charset="0"/>
              </a:rPr>
              <a:t>HUIDA</a:t>
            </a:r>
          </a:p>
          <a:p>
            <a:pPr marL="457200" indent="-457200" eaLnBrk="0" hangingPunct="0">
              <a:buFont typeface="Wingdings" pitchFamily="2" charset="2"/>
              <a:buAutoNum type="arabicPeriod"/>
            </a:pPr>
            <a:r>
              <a:rPr lang="es-ES" dirty="0" smtClean="0">
                <a:latin typeface="Calibri" pitchFamily="34" charset="0"/>
              </a:rPr>
              <a:t>COMPETICION</a:t>
            </a:r>
          </a:p>
          <a:p>
            <a:pPr marL="457200" indent="-457200" eaLnBrk="0" hangingPunct="0">
              <a:buFont typeface="Wingdings" pitchFamily="2" charset="2"/>
              <a:buAutoNum type="arabicPeriod"/>
            </a:pPr>
            <a:r>
              <a:rPr lang="es-ES" dirty="0" smtClean="0">
                <a:latin typeface="Calibri" pitchFamily="34" charset="0"/>
              </a:rPr>
              <a:t>COMPROMISO o NEGOCIACION</a:t>
            </a:r>
          </a:p>
          <a:p>
            <a:pPr marL="457200" indent="-457200" eaLnBrk="0" hangingPunct="0">
              <a:buFont typeface="Wingdings" pitchFamily="2" charset="2"/>
              <a:buAutoNum type="arabicPeriod"/>
            </a:pPr>
            <a:r>
              <a:rPr lang="es-ES" dirty="0" smtClean="0">
                <a:latin typeface="Calibri" pitchFamily="34" charset="0"/>
              </a:rPr>
              <a:t>ACOMODACION</a:t>
            </a:r>
          </a:p>
          <a:p>
            <a:pPr marL="457200" indent="-457200" eaLnBrk="0" hangingPunct="0">
              <a:buFont typeface="Wingdings" pitchFamily="2" charset="2"/>
              <a:buAutoNum type="arabicPeriod"/>
            </a:pPr>
            <a:r>
              <a:rPr lang="es-ES" dirty="0" smtClean="0">
                <a:latin typeface="Calibri" pitchFamily="34" charset="0"/>
              </a:rPr>
              <a:t>COLABORACION o CONSENSO </a:t>
            </a:r>
            <a:endParaRPr lang="es-ES" dirty="0">
              <a:latin typeface="Calibri" pitchFamily="34" charset="0"/>
            </a:endParaRPr>
          </a:p>
        </p:txBody>
      </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up)">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Rectángulo"/>
          <p:cNvSpPr/>
          <p:nvPr/>
        </p:nvSpPr>
        <p:spPr>
          <a:xfrm>
            <a:off x="1042988" y="1000108"/>
            <a:ext cx="7743854" cy="4786346"/>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 name="29 Grupo"/>
          <p:cNvGrpSpPr/>
          <p:nvPr/>
        </p:nvGrpSpPr>
        <p:grpSpPr>
          <a:xfrm>
            <a:off x="285720" y="1142984"/>
            <a:ext cx="753732" cy="4605069"/>
            <a:chOff x="0" y="1142984"/>
            <a:chExt cx="753732" cy="4605069"/>
          </a:xfrm>
        </p:grpSpPr>
        <p:sp>
          <p:nvSpPr>
            <p:cNvPr id="5" name="4 CuadroTexto"/>
            <p:cNvSpPr txBox="1"/>
            <p:nvPr/>
          </p:nvSpPr>
          <p:spPr>
            <a:xfrm>
              <a:off x="0" y="5286388"/>
              <a:ext cx="753732" cy="461665"/>
            </a:xfrm>
            <a:prstGeom prst="rect">
              <a:avLst/>
            </a:prstGeom>
            <a:noFill/>
          </p:spPr>
          <p:txBody>
            <a:bodyPr wrap="square" rtlCol="0" anchor="ctr">
              <a:spAutoFit/>
            </a:bodyPr>
            <a:lstStyle/>
            <a:p>
              <a:r>
                <a:rPr lang="es-ES" sz="2400" b="1" dirty="0" smtClean="0">
                  <a:solidFill>
                    <a:srgbClr val="FF0000"/>
                  </a:solidFill>
                </a:rPr>
                <a:t>Bajo</a:t>
              </a:r>
            </a:p>
          </p:txBody>
        </p:sp>
        <p:sp>
          <p:nvSpPr>
            <p:cNvPr id="6" name="5 CuadroTexto"/>
            <p:cNvSpPr txBox="1"/>
            <p:nvPr/>
          </p:nvSpPr>
          <p:spPr>
            <a:xfrm>
              <a:off x="0" y="1142984"/>
              <a:ext cx="715452" cy="461665"/>
            </a:xfrm>
            <a:prstGeom prst="rect">
              <a:avLst/>
            </a:prstGeom>
            <a:noFill/>
          </p:spPr>
          <p:txBody>
            <a:bodyPr wrap="square" rtlCol="0" anchor="ctr">
              <a:spAutoFit/>
            </a:bodyPr>
            <a:lstStyle/>
            <a:p>
              <a:r>
                <a:rPr lang="es-ES" sz="2400" b="1" dirty="0" smtClean="0">
                  <a:solidFill>
                    <a:srgbClr val="FF0000"/>
                  </a:solidFill>
                </a:rPr>
                <a:t>Alto</a:t>
              </a:r>
            </a:p>
          </p:txBody>
        </p:sp>
      </p:grpSp>
      <p:grpSp>
        <p:nvGrpSpPr>
          <p:cNvPr id="12" name="28 Grupo"/>
          <p:cNvGrpSpPr/>
          <p:nvPr/>
        </p:nvGrpSpPr>
        <p:grpSpPr>
          <a:xfrm>
            <a:off x="571472" y="1000902"/>
            <a:ext cx="472310" cy="4785552"/>
            <a:chOff x="571472" y="1000902"/>
            <a:chExt cx="472310" cy="4785552"/>
          </a:xfrm>
        </p:grpSpPr>
        <p:sp>
          <p:nvSpPr>
            <p:cNvPr id="4" name="3 CuadroTexto"/>
            <p:cNvSpPr txBox="1"/>
            <p:nvPr/>
          </p:nvSpPr>
          <p:spPr>
            <a:xfrm rot="16200000">
              <a:off x="-947927" y="3162450"/>
              <a:ext cx="3500464" cy="461665"/>
            </a:xfrm>
            <a:prstGeom prst="rect">
              <a:avLst/>
            </a:prstGeom>
            <a:noFill/>
          </p:spPr>
          <p:txBody>
            <a:bodyPr wrap="square" rtlCol="0" anchor="ctr">
              <a:spAutoFit/>
            </a:bodyPr>
            <a:lstStyle/>
            <a:p>
              <a:r>
                <a:rPr lang="es-ES" sz="2400" b="1" dirty="0" smtClean="0">
                  <a:solidFill>
                    <a:srgbClr val="FF0000"/>
                  </a:solidFill>
                </a:rPr>
                <a:t>Interés resultados propios</a:t>
              </a:r>
            </a:p>
          </p:txBody>
        </p:sp>
        <p:cxnSp>
          <p:nvCxnSpPr>
            <p:cNvPr id="7" name="6 Conector recto de flecha"/>
            <p:cNvCxnSpPr/>
            <p:nvPr/>
          </p:nvCxnSpPr>
          <p:spPr>
            <a:xfrm rot="5400000" flipH="1" flipV="1">
              <a:off x="-1349391" y="3393281"/>
              <a:ext cx="4785552" cy="79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3" name="24 Grupo"/>
          <p:cNvGrpSpPr/>
          <p:nvPr/>
        </p:nvGrpSpPr>
        <p:grpSpPr>
          <a:xfrm>
            <a:off x="1000100" y="5857892"/>
            <a:ext cx="7459174" cy="461665"/>
            <a:chOff x="1042988" y="5857892"/>
            <a:chExt cx="7459174" cy="461665"/>
          </a:xfrm>
        </p:grpSpPr>
        <p:sp>
          <p:nvSpPr>
            <p:cNvPr id="9" name="8 CuadroTexto"/>
            <p:cNvSpPr txBox="1"/>
            <p:nvPr/>
          </p:nvSpPr>
          <p:spPr>
            <a:xfrm>
              <a:off x="1042988" y="5857892"/>
              <a:ext cx="753732" cy="461665"/>
            </a:xfrm>
            <a:prstGeom prst="rect">
              <a:avLst/>
            </a:prstGeom>
            <a:noFill/>
          </p:spPr>
          <p:txBody>
            <a:bodyPr wrap="none" rtlCol="0" anchor="ctr">
              <a:spAutoFit/>
            </a:bodyPr>
            <a:lstStyle/>
            <a:p>
              <a:r>
                <a:rPr lang="es-ES" sz="2400" b="1" dirty="0" smtClean="0">
                  <a:solidFill>
                    <a:srgbClr val="0000CC"/>
                  </a:solidFill>
                </a:rPr>
                <a:t>Bajo</a:t>
              </a:r>
            </a:p>
          </p:txBody>
        </p:sp>
        <p:sp>
          <p:nvSpPr>
            <p:cNvPr id="10" name="9 CuadroTexto"/>
            <p:cNvSpPr txBox="1"/>
            <p:nvPr/>
          </p:nvSpPr>
          <p:spPr>
            <a:xfrm>
              <a:off x="7786710" y="5857892"/>
              <a:ext cx="715452" cy="461665"/>
            </a:xfrm>
            <a:prstGeom prst="rect">
              <a:avLst/>
            </a:prstGeom>
            <a:noFill/>
          </p:spPr>
          <p:txBody>
            <a:bodyPr wrap="none" rtlCol="0" anchor="ctr">
              <a:spAutoFit/>
            </a:bodyPr>
            <a:lstStyle/>
            <a:p>
              <a:r>
                <a:rPr lang="es-ES" sz="2400" b="1" dirty="0" smtClean="0">
                  <a:solidFill>
                    <a:srgbClr val="0000CC"/>
                  </a:solidFill>
                </a:rPr>
                <a:t>Alto</a:t>
              </a:r>
            </a:p>
          </p:txBody>
        </p:sp>
      </p:grpSp>
      <p:grpSp>
        <p:nvGrpSpPr>
          <p:cNvPr id="14" name="26 Grupo"/>
          <p:cNvGrpSpPr/>
          <p:nvPr/>
        </p:nvGrpSpPr>
        <p:grpSpPr>
          <a:xfrm>
            <a:off x="1071538" y="5786454"/>
            <a:ext cx="7715304" cy="461665"/>
            <a:chOff x="1071538" y="5786454"/>
            <a:chExt cx="7715304" cy="461665"/>
          </a:xfrm>
        </p:grpSpPr>
        <p:sp>
          <p:nvSpPr>
            <p:cNvPr id="8" name="7 CuadroTexto"/>
            <p:cNvSpPr txBox="1"/>
            <p:nvPr/>
          </p:nvSpPr>
          <p:spPr>
            <a:xfrm>
              <a:off x="2714612" y="5786454"/>
              <a:ext cx="4357718" cy="461665"/>
            </a:xfrm>
            <a:prstGeom prst="rect">
              <a:avLst/>
            </a:prstGeom>
            <a:noFill/>
          </p:spPr>
          <p:txBody>
            <a:bodyPr wrap="square" rtlCol="0" anchor="ctr">
              <a:spAutoFit/>
            </a:bodyPr>
            <a:lstStyle/>
            <a:p>
              <a:pPr algn="ctr"/>
              <a:r>
                <a:rPr lang="es-ES" sz="2400" b="1" dirty="0" smtClean="0">
                  <a:solidFill>
                    <a:srgbClr val="0000CC"/>
                  </a:solidFill>
                </a:rPr>
                <a:t>Interés resultados otros</a:t>
              </a:r>
            </a:p>
          </p:txBody>
        </p:sp>
        <p:cxnSp>
          <p:nvCxnSpPr>
            <p:cNvPr id="11" name="10 Conector recto de flecha"/>
            <p:cNvCxnSpPr/>
            <p:nvPr/>
          </p:nvCxnSpPr>
          <p:spPr>
            <a:xfrm flipV="1">
              <a:off x="1071538" y="5786454"/>
              <a:ext cx="7715304" cy="794"/>
            </a:xfrm>
            <a:prstGeom prst="straightConnector1">
              <a:avLst/>
            </a:prstGeom>
            <a:ln w="57150">
              <a:solidFill>
                <a:srgbClr val="0000CC"/>
              </a:solidFill>
              <a:tailEnd type="arrow"/>
            </a:ln>
          </p:spPr>
          <p:style>
            <a:lnRef idx="1">
              <a:schemeClr val="accent1"/>
            </a:lnRef>
            <a:fillRef idx="0">
              <a:schemeClr val="accent1"/>
            </a:fillRef>
            <a:effectRef idx="0">
              <a:schemeClr val="accent1"/>
            </a:effectRef>
            <a:fontRef idx="minor">
              <a:schemeClr val="tx1"/>
            </a:fontRef>
          </p:style>
        </p:cxnSp>
      </p:grpSp>
      <p:sp>
        <p:nvSpPr>
          <p:cNvPr id="19" name="Text Box 24"/>
          <p:cNvSpPr txBox="1">
            <a:spLocks noChangeArrowheads="1"/>
          </p:cNvSpPr>
          <p:nvPr/>
        </p:nvSpPr>
        <p:spPr bwMode="auto">
          <a:xfrm>
            <a:off x="6072198" y="1142984"/>
            <a:ext cx="2611164" cy="954107"/>
          </a:xfrm>
          <a:prstGeom prst="rect">
            <a:avLst/>
          </a:prstGeom>
          <a:noFill/>
          <a:ln w="9525">
            <a:noFill/>
            <a:miter lim="800000"/>
            <a:headEnd/>
            <a:tailEnd/>
          </a:ln>
        </p:spPr>
        <p:txBody>
          <a:bodyPr wrap="none">
            <a:spAutoFit/>
          </a:bodyPr>
          <a:lstStyle/>
          <a:p>
            <a:pPr algn="ctr"/>
            <a:r>
              <a:rPr lang="es-ES" sz="2800" b="1" dirty="0" smtClean="0">
                <a:solidFill>
                  <a:srgbClr val="336699"/>
                </a:solidFill>
                <a:latin typeface="Calibri" pitchFamily="34" charset="0"/>
              </a:rPr>
              <a:t>COLABORACION</a:t>
            </a:r>
          </a:p>
          <a:p>
            <a:pPr algn="ctr"/>
            <a:r>
              <a:rPr lang="es-ES" sz="2800" b="1" dirty="0" smtClean="0">
                <a:solidFill>
                  <a:srgbClr val="336699"/>
                </a:solidFill>
                <a:latin typeface="Calibri" pitchFamily="34" charset="0"/>
              </a:rPr>
              <a:t>CONSENSO</a:t>
            </a:r>
            <a:endParaRPr lang="es-ES" sz="2800" b="1" dirty="0">
              <a:solidFill>
                <a:srgbClr val="336699"/>
              </a:solidFill>
              <a:latin typeface="Calibri" pitchFamily="34" charset="0"/>
            </a:endParaRPr>
          </a:p>
        </p:txBody>
      </p:sp>
      <p:sp>
        <p:nvSpPr>
          <p:cNvPr id="20" name="Text Box 25"/>
          <p:cNvSpPr txBox="1">
            <a:spLocks noChangeArrowheads="1"/>
          </p:cNvSpPr>
          <p:nvPr/>
        </p:nvSpPr>
        <p:spPr bwMode="auto">
          <a:xfrm>
            <a:off x="1258888" y="1142984"/>
            <a:ext cx="2334870" cy="523220"/>
          </a:xfrm>
          <a:prstGeom prst="rect">
            <a:avLst/>
          </a:prstGeom>
          <a:noFill/>
          <a:ln w="9525">
            <a:noFill/>
            <a:miter lim="800000"/>
            <a:headEnd/>
            <a:tailEnd/>
          </a:ln>
        </p:spPr>
        <p:txBody>
          <a:bodyPr wrap="none">
            <a:spAutoFit/>
          </a:bodyPr>
          <a:lstStyle/>
          <a:p>
            <a:r>
              <a:rPr lang="es-ES" sz="2800" b="1" dirty="0">
                <a:solidFill>
                  <a:srgbClr val="336699"/>
                </a:solidFill>
                <a:latin typeface="Calibri" pitchFamily="34" charset="0"/>
              </a:rPr>
              <a:t>COMPETICION</a:t>
            </a:r>
          </a:p>
        </p:txBody>
      </p:sp>
      <p:sp>
        <p:nvSpPr>
          <p:cNvPr id="21" name="Text Box 23"/>
          <p:cNvSpPr txBox="1">
            <a:spLocks noChangeArrowheads="1"/>
          </p:cNvSpPr>
          <p:nvPr/>
        </p:nvSpPr>
        <p:spPr bwMode="auto">
          <a:xfrm>
            <a:off x="3741043" y="2786058"/>
            <a:ext cx="2382640" cy="954107"/>
          </a:xfrm>
          <a:prstGeom prst="rect">
            <a:avLst/>
          </a:prstGeom>
          <a:noFill/>
          <a:ln w="9525">
            <a:noFill/>
            <a:miter lim="800000"/>
            <a:headEnd/>
            <a:tailEnd/>
          </a:ln>
        </p:spPr>
        <p:txBody>
          <a:bodyPr wrap="none">
            <a:spAutoFit/>
          </a:bodyPr>
          <a:lstStyle/>
          <a:p>
            <a:pPr algn="ctr"/>
            <a:r>
              <a:rPr lang="es-ES" sz="2800" b="1" dirty="0" smtClean="0">
                <a:solidFill>
                  <a:srgbClr val="336699"/>
                </a:solidFill>
                <a:latin typeface="Calibri" pitchFamily="34" charset="0"/>
              </a:rPr>
              <a:t>COMPROMISO</a:t>
            </a:r>
          </a:p>
          <a:p>
            <a:pPr algn="ctr"/>
            <a:r>
              <a:rPr lang="es-ES" sz="2800" b="1" dirty="0" smtClean="0">
                <a:solidFill>
                  <a:srgbClr val="336699"/>
                </a:solidFill>
                <a:latin typeface="Calibri" pitchFamily="34" charset="0"/>
              </a:rPr>
              <a:t>NEGOCIACION</a:t>
            </a:r>
            <a:endParaRPr lang="es-ES" sz="2800" b="1" dirty="0">
              <a:solidFill>
                <a:srgbClr val="336699"/>
              </a:solidFill>
              <a:latin typeface="Calibri" pitchFamily="34" charset="0"/>
            </a:endParaRPr>
          </a:p>
        </p:txBody>
      </p:sp>
      <p:sp>
        <p:nvSpPr>
          <p:cNvPr id="22" name="Text Box 22"/>
          <p:cNvSpPr txBox="1">
            <a:spLocks noChangeArrowheads="1"/>
          </p:cNvSpPr>
          <p:nvPr/>
        </p:nvSpPr>
        <p:spPr bwMode="auto">
          <a:xfrm>
            <a:off x="1258888" y="5072074"/>
            <a:ext cx="1176541" cy="523220"/>
          </a:xfrm>
          <a:prstGeom prst="rect">
            <a:avLst/>
          </a:prstGeom>
          <a:noFill/>
          <a:ln w="9525">
            <a:noFill/>
            <a:miter lim="800000"/>
            <a:headEnd/>
            <a:tailEnd/>
          </a:ln>
        </p:spPr>
        <p:txBody>
          <a:bodyPr wrap="none">
            <a:spAutoFit/>
          </a:bodyPr>
          <a:lstStyle/>
          <a:p>
            <a:r>
              <a:rPr lang="es-ES" sz="2800" b="1" dirty="0">
                <a:solidFill>
                  <a:srgbClr val="336699"/>
                </a:solidFill>
                <a:latin typeface="Calibri" pitchFamily="34" charset="0"/>
              </a:rPr>
              <a:t>HUIDA</a:t>
            </a:r>
          </a:p>
        </p:txBody>
      </p:sp>
      <p:sp>
        <p:nvSpPr>
          <p:cNvPr id="23" name="Text Box 26"/>
          <p:cNvSpPr txBox="1">
            <a:spLocks noChangeArrowheads="1"/>
          </p:cNvSpPr>
          <p:nvPr/>
        </p:nvSpPr>
        <p:spPr bwMode="auto">
          <a:xfrm>
            <a:off x="6072198" y="5000636"/>
            <a:ext cx="2582502" cy="523220"/>
          </a:xfrm>
          <a:prstGeom prst="rect">
            <a:avLst/>
          </a:prstGeom>
          <a:noFill/>
          <a:ln w="9525">
            <a:noFill/>
            <a:miter lim="800000"/>
            <a:headEnd/>
            <a:tailEnd/>
          </a:ln>
        </p:spPr>
        <p:txBody>
          <a:bodyPr wrap="none">
            <a:spAutoFit/>
          </a:bodyPr>
          <a:lstStyle/>
          <a:p>
            <a:r>
              <a:rPr lang="es-ES" sz="2800" b="1" dirty="0" smtClean="0">
                <a:solidFill>
                  <a:srgbClr val="336699"/>
                </a:solidFill>
                <a:latin typeface="Calibri" pitchFamily="34" charset="0"/>
              </a:rPr>
              <a:t>ACOMODACION</a:t>
            </a:r>
            <a:endParaRPr lang="es-ES" sz="2800" b="1" dirty="0">
              <a:solidFill>
                <a:srgbClr val="336699"/>
              </a:solidFill>
              <a:latin typeface="Calibri" pitchFamily="34" charset="0"/>
            </a:endParaRPr>
          </a:p>
        </p:txBody>
      </p:sp>
      <p:sp>
        <p:nvSpPr>
          <p:cNvPr id="24" name="2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5" name="2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strVal val="#ppt_w*0.70"/>
                                          </p:val>
                                        </p:tav>
                                        <p:tav tm="100000">
                                          <p:val>
                                            <p:strVal val="#ppt_w"/>
                                          </p:val>
                                        </p:tav>
                                      </p:tavLst>
                                    </p:anim>
                                    <p:anim calcmode="lin" valueType="num">
                                      <p:cBhvr>
                                        <p:cTn id="26" dur="500" fill="hold"/>
                                        <p:tgtEl>
                                          <p:spTgt spid="18"/>
                                        </p:tgtEl>
                                        <p:attrNameLst>
                                          <p:attrName>ppt_h</p:attrName>
                                        </p:attrNameLst>
                                      </p:cBhvr>
                                      <p:tavLst>
                                        <p:tav tm="0">
                                          <p:val>
                                            <p:strVal val="#ppt_h"/>
                                          </p:val>
                                        </p:tav>
                                        <p:tav tm="100000">
                                          <p:val>
                                            <p:strVal val="#ppt_h"/>
                                          </p:val>
                                        </p:tav>
                                      </p:tavLst>
                                    </p:anim>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dissolv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dissolv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dissolv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ssolv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P spid="21" grpId="0"/>
      <p:bldP spid="22" grpId="0"/>
      <p:bldP spid="23" grpId="0"/>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Huida …</a:t>
            </a:r>
            <a:endParaRPr lang="es-ES" dirty="0"/>
          </a:p>
        </p:txBody>
      </p:sp>
      <p:sp>
        <p:nvSpPr>
          <p:cNvPr id="4" name="3 CuadroTexto"/>
          <p:cNvSpPr txBox="1"/>
          <p:nvPr/>
        </p:nvSpPr>
        <p:spPr>
          <a:xfrm>
            <a:off x="214282" y="1251843"/>
            <a:ext cx="6357982" cy="1384995"/>
          </a:xfrm>
          <a:prstGeom prst="rect">
            <a:avLst/>
          </a:prstGeom>
          <a:noFill/>
        </p:spPr>
        <p:txBody>
          <a:bodyPr wrap="square" rtlCol="0">
            <a:spAutoFit/>
          </a:bodyPr>
          <a:lstStyle/>
          <a:p>
            <a:pPr lvl="0" eaLnBrk="0" fontAlgn="base" hangingPunct="0">
              <a:spcBef>
                <a:spcPct val="0"/>
              </a:spcBef>
              <a:spcAft>
                <a:spcPct val="0"/>
              </a:spcAft>
            </a:pPr>
            <a:r>
              <a:rPr lang="es-ES" sz="2800" b="1" i="1" dirty="0" smtClean="0">
                <a:solidFill>
                  <a:srgbClr val="336699"/>
                </a:solidFill>
                <a:latin typeface="Calibri" pitchFamily="34" charset="0"/>
              </a:rPr>
              <a:t>Evita el conflicto. Se deja para más tarde o se huye de una situación difícil y/o comprometida</a:t>
            </a:r>
          </a:p>
        </p:txBody>
      </p:sp>
      <p:grpSp>
        <p:nvGrpSpPr>
          <p:cNvPr id="5" name="17 Grupo"/>
          <p:cNvGrpSpPr/>
          <p:nvPr/>
        </p:nvGrpSpPr>
        <p:grpSpPr>
          <a:xfrm>
            <a:off x="214282" y="2930520"/>
            <a:ext cx="3929090" cy="3071833"/>
            <a:chOff x="214282" y="2930520"/>
            <a:chExt cx="3929090" cy="3071833"/>
          </a:xfrm>
        </p:grpSpPr>
        <p:sp>
          <p:nvSpPr>
            <p:cNvPr id="6" name="5 Rectángulo"/>
            <p:cNvSpPr/>
            <p:nvPr/>
          </p:nvSpPr>
          <p:spPr>
            <a:xfrm>
              <a:off x="214282" y="3143248"/>
              <a:ext cx="3929090" cy="285910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428596" y="2930520"/>
              <a:ext cx="1160895" cy="461665"/>
            </a:xfrm>
            <a:prstGeom prst="rect">
              <a:avLst/>
            </a:prstGeom>
            <a:solidFill>
              <a:schemeClr val="bg1"/>
            </a:solidFill>
          </p:spPr>
          <p:txBody>
            <a:bodyPr wrap="none" rtlCol="0">
              <a:spAutoFit/>
            </a:bodyPr>
            <a:lstStyle/>
            <a:p>
              <a:r>
                <a:rPr lang="es-ES" sz="2400" b="1" dirty="0" smtClean="0">
                  <a:solidFill>
                    <a:srgbClr val="4274B0"/>
                  </a:solidFill>
                </a:rPr>
                <a:t>Cuándo</a:t>
              </a:r>
              <a:endParaRPr lang="es-ES" sz="2400" b="1" dirty="0">
                <a:solidFill>
                  <a:srgbClr val="4274B0"/>
                </a:solidFill>
              </a:endParaRPr>
            </a:p>
          </p:txBody>
        </p:sp>
        <p:sp>
          <p:nvSpPr>
            <p:cNvPr id="8" name="7 CuadroTexto"/>
            <p:cNvSpPr txBox="1"/>
            <p:nvPr/>
          </p:nvSpPr>
          <p:spPr>
            <a:xfrm>
              <a:off x="285720" y="3573462"/>
              <a:ext cx="3786214" cy="2246769"/>
            </a:xfrm>
            <a:prstGeom prst="rect">
              <a:avLst/>
            </a:prstGeom>
            <a:noFill/>
          </p:spPr>
          <p:txBody>
            <a:bodyPr wrap="square" rtlCol="0">
              <a:spAutoFit/>
            </a:bodyPr>
            <a:lstStyle/>
            <a:p>
              <a:pPr lvl="0" eaLnBrk="0" fontAlgn="base" hangingPunct="0">
                <a:spcBef>
                  <a:spcPct val="0"/>
                </a:spcBef>
                <a:spcAft>
                  <a:spcPct val="0"/>
                </a:spcAft>
                <a:buFontTx/>
                <a:buChar char="•"/>
              </a:pPr>
              <a:r>
                <a:rPr lang="es-ES" sz="2000" dirty="0" smtClean="0">
                  <a:latin typeface="Calibri" pitchFamily="34" charset="0"/>
                </a:rPr>
                <a:t> Tema trivial o muy candente (enfriar)</a:t>
              </a:r>
            </a:p>
            <a:p>
              <a:pPr lvl="0" eaLnBrk="0" fontAlgn="base" hangingPunct="0">
                <a:spcBef>
                  <a:spcPct val="0"/>
                </a:spcBef>
                <a:spcAft>
                  <a:spcPct val="0"/>
                </a:spcAft>
                <a:buFontTx/>
                <a:buChar char="•"/>
              </a:pPr>
              <a:r>
                <a:rPr lang="es-ES" sz="2000" dirty="0" smtClean="0">
                  <a:latin typeface="Calibri" pitchFamily="34" charset="0"/>
                </a:rPr>
                <a:t> Faltan medios e informaciones</a:t>
              </a:r>
            </a:p>
            <a:p>
              <a:pPr lvl="0" eaLnBrk="0" fontAlgn="base" hangingPunct="0">
                <a:spcBef>
                  <a:spcPct val="0"/>
                </a:spcBef>
                <a:spcAft>
                  <a:spcPct val="0"/>
                </a:spcAft>
                <a:buFontTx/>
                <a:buChar char="•"/>
              </a:pPr>
              <a:r>
                <a:rPr lang="es-ES" sz="2000" dirty="0" smtClean="0">
                  <a:latin typeface="Calibri" pitchFamily="34" charset="0"/>
                </a:rPr>
                <a:t> Beneficio solución menor que coste</a:t>
              </a:r>
            </a:p>
            <a:p>
              <a:pPr lvl="0" eaLnBrk="0" fontAlgn="base" hangingPunct="0">
                <a:spcBef>
                  <a:spcPct val="0"/>
                </a:spcBef>
                <a:spcAft>
                  <a:spcPct val="0"/>
                </a:spcAft>
                <a:buFontTx/>
                <a:buChar char="•"/>
              </a:pPr>
              <a:r>
                <a:rPr lang="es-ES" sz="2000" dirty="0" smtClean="0">
                  <a:latin typeface="Calibri" pitchFamily="34" charset="0"/>
                </a:rPr>
                <a:t> Problema sintomático de otros más importantes</a:t>
              </a:r>
            </a:p>
          </p:txBody>
        </p:sp>
      </p:grpSp>
      <p:grpSp>
        <p:nvGrpSpPr>
          <p:cNvPr id="9" name="18 Grupo"/>
          <p:cNvGrpSpPr/>
          <p:nvPr/>
        </p:nvGrpSpPr>
        <p:grpSpPr>
          <a:xfrm>
            <a:off x="4572000" y="2708275"/>
            <a:ext cx="4429156" cy="3506807"/>
            <a:chOff x="4572000" y="2708275"/>
            <a:chExt cx="4429156" cy="3506807"/>
          </a:xfrm>
        </p:grpSpPr>
        <p:sp>
          <p:nvSpPr>
            <p:cNvPr id="10" name="Rectangle 9"/>
            <p:cNvSpPr>
              <a:spLocks noChangeArrowheads="1"/>
            </p:cNvSpPr>
            <p:nvPr/>
          </p:nvSpPr>
          <p:spPr bwMode="auto">
            <a:xfrm>
              <a:off x="4572000" y="2922589"/>
              <a:ext cx="4429156" cy="1149354"/>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1" name="Rectangle 8"/>
            <p:cNvSpPr>
              <a:spLocks noChangeArrowheads="1"/>
            </p:cNvSpPr>
            <p:nvPr/>
          </p:nvSpPr>
          <p:spPr bwMode="auto">
            <a:xfrm>
              <a:off x="4572000" y="4500570"/>
              <a:ext cx="4429156" cy="1714512"/>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2" name="11 CuadroTexto"/>
            <p:cNvSpPr txBox="1"/>
            <p:nvPr/>
          </p:nvSpPr>
          <p:spPr>
            <a:xfrm>
              <a:off x="4716462" y="2708275"/>
              <a:ext cx="2251257" cy="461665"/>
            </a:xfrm>
            <a:prstGeom prst="rect">
              <a:avLst/>
            </a:prstGeom>
            <a:solidFill>
              <a:schemeClr val="bg1"/>
            </a:solidFill>
          </p:spPr>
          <p:txBody>
            <a:bodyPr wrap="none" rtlCol="0">
              <a:spAutoFit/>
            </a:bodyPr>
            <a:lstStyle/>
            <a:p>
              <a:r>
                <a:rPr lang="es-ES" sz="2400" b="1" dirty="0" smtClean="0">
                  <a:solidFill>
                    <a:srgbClr val="006000"/>
                  </a:solidFill>
                </a:rPr>
                <a:t>Puntuación baja</a:t>
              </a:r>
              <a:endParaRPr lang="es-ES" sz="2400" b="1" dirty="0">
                <a:solidFill>
                  <a:srgbClr val="006000"/>
                </a:solidFill>
              </a:endParaRPr>
            </a:p>
          </p:txBody>
        </p:sp>
        <p:sp>
          <p:nvSpPr>
            <p:cNvPr id="13" name="12 CuadroTexto"/>
            <p:cNvSpPr txBox="1"/>
            <p:nvPr/>
          </p:nvSpPr>
          <p:spPr>
            <a:xfrm>
              <a:off x="4787900" y="4286256"/>
              <a:ext cx="2187330" cy="461665"/>
            </a:xfrm>
            <a:prstGeom prst="rect">
              <a:avLst/>
            </a:prstGeom>
            <a:solidFill>
              <a:schemeClr val="bg1"/>
            </a:solidFill>
          </p:spPr>
          <p:txBody>
            <a:bodyPr wrap="none" rtlCol="0">
              <a:spAutoFit/>
            </a:bodyPr>
            <a:lstStyle/>
            <a:p>
              <a:r>
                <a:rPr lang="es-ES" sz="2400" b="1" dirty="0" smtClean="0">
                  <a:solidFill>
                    <a:srgbClr val="D56509"/>
                  </a:solidFill>
                </a:rPr>
                <a:t>Puntuación alta</a:t>
              </a:r>
              <a:endParaRPr lang="es-ES" sz="2400" b="1" dirty="0">
                <a:solidFill>
                  <a:srgbClr val="D56509"/>
                </a:solidFill>
              </a:endParaRPr>
            </a:p>
          </p:txBody>
        </p:sp>
        <p:sp>
          <p:nvSpPr>
            <p:cNvPr id="14" name="13 Rectángulo"/>
            <p:cNvSpPr/>
            <p:nvPr/>
          </p:nvSpPr>
          <p:spPr>
            <a:xfrm>
              <a:off x="4714876" y="3136903"/>
              <a:ext cx="4214842" cy="923330"/>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¿Hace entender sus puntos de vista?</a:t>
              </a:r>
            </a:p>
            <a:p>
              <a:pPr lvl="0" eaLnBrk="0" fontAlgn="base" hangingPunct="0">
                <a:spcBef>
                  <a:spcPct val="0"/>
                </a:spcBef>
                <a:spcAft>
                  <a:spcPct val="0"/>
                </a:spcAft>
              </a:pPr>
              <a:r>
                <a:rPr lang="es-ES" dirty="0" smtClean="0">
                  <a:latin typeface="Calibri" pitchFamily="34" charset="0"/>
                </a:rPr>
                <a:t>¿Se toman decisiones defectuosas </a:t>
              </a:r>
            </a:p>
            <a:p>
              <a:pPr lvl="0" eaLnBrk="0" fontAlgn="base" hangingPunct="0">
                <a:spcBef>
                  <a:spcPct val="0"/>
                </a:spcBef>
                <a:spcAft>
                  <a:spcPct val="0"/>
                </a:spcAft>
              </a:pPr>
              <a:r>
                <a:rPr lang="es-ES" dirty="0" smtClean="0">
                  <a:latin typeface="Calibri" pitchFamily="34" charset="0"/>
                </a:rPr>
                <a:t>en temas importantes?</a:t>
              </a:r>
            </a:p>
          </p:txBody>
        </p:sp>
        <p:sp>
          <p:nvSpPr>
            <p:cNvPr id="15" name="14 Rectángulo"/>
            <p:cNvSpPr/>
            <p:nvPr/>
          </p:nvSpPr>
          <p:spPr>
            <a:xfrm>
              <a:off x="4857752" y="4857760"/>
              <a:ext cx="3929090" cy="1200329"/>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¿Levanta tensiones o tiende a herir?</a:t>
              </a:r>
            </a:p>
            <a:p>
              <a:pPr lvl="0" eaLnBrk="0" fontAlgn="base" hangingPunct="0">
                <a:spcBef>
                  <a:spcPct val="0"/>
                </a:spcBef>
                <a:spcAft>
                  <a:spcPct val="0"/>
                </a:spcAft>
              </a:pPr>
              <a:r>
                <a:rPr lang="es-ES" dirty="0" smtClean="0">
                  <a:latin typeface="Calibri" pitchFamily="34" charset="0"/>
                </a:rPr>
                <a:t>¿Se siente abrumado por los conflictos?</a:t>
              </a:r>
            </a:p>
            <a:p>
              <a:pPr lvl="0" eaLnBrk="0" fontAlgn="base" hangingPunct="0">
                <a:spcBef>
                  <a:spcPct val="0"/>
                </a:spcBef>
                <a:spcAft>
                  <a:spcPct val="0"/>
                </a:spcAft>
              </a:pPr>
              <a:r>
                <a:rPr lang="es-ES" dirty="0" smtClean="0">
                  <a:latin typeface="Calibri" pitchFamily="34" charset="0"/>
                </a:rPr>
                <a:t>¿Temas tabú?</a:t>
              </a:r>
            </a:p>
            <a:p>
              <a:pPr lvl="0" eaLnBrk="0" fontAlgn="base" hangingPunct="0">
                <a:spcBef>
                  <a:spcPct val="0"/>
                </a:spcBef>
                <a:spcAft>
                  <a:spcPct val="0"/>
                </a:spcAft>
              </a:pPr>
              <a:r>
                <a:rPr lang="es-ES" dirty="0" smtClean="0">
                  <a:latin typeface="Calibri" pitchFamily="34" charset="0"/>
                </a:rPr>
                <a:t>¿Conflictos encubiertos?</a:t>
              </a:r>
            </a:p>
          </p:txBody>
        </p:sp>
      </p:grpSp>
      <p:sp>
        <p:nvSpPr>
          <p:cNvPr id="16" name="15 Rectángulo"/>
          <p:cNvSpPr/>
          <p:nvPr/>
        </p:nvSpPr>
        <p:spPr>
          <a:xfrm>
            <a:off x="6929454" y="1142984"/>
            <a:ext cx="1714512" cy="149385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7030266" y="2247101"/>
            <a:ext cx="500066" cy="285752"/>
          </a:xfrm>
          <a:prstGeom prst="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¿qué ocurrió realmente?...</a:t>
            </a:r>
            <a:endParaRPr lang="es-ES" dirty="0"/>
          </a:p>
        </p:txBody>
      </p:sp>
      <p:grpSp>
        <p:nvGrpSpPr>
          <p:cNvPr id="4" name="Group 3"/>
          <p:cNvGrpSpPr>
            <a:grpSpLocks/>
          </p:cNvGrpSpPr>
          <p:nvPr/>
        </p:nvGrpSpPr>
        <p:grpSpPr bwMode="auto">
          <a:xfrm>
            <a:off x="1993900" y="995344"/>
            <a:ext cx="5365750" cy="5068887"/>
            <a:chOff x="1104" y="815"/>
            <a:chExt cx="3380" cy="3193"/>
          </a:xfrm>
        </p:grpSpPr>
        <p:sp>
          <p:nvSpPr>
            <p:cNvPr id="5" name="AutoShape 4"/>
            <p:cNvSpPr>
              <a:spLocks noChangeArrowheads="1"/>
            </p:cNvSpPr>
            <p:nvPr/>
          </p:nvSpPr>
          <p:spPr bwMode="auto">
            <a:xfrm>
              <a:off x="1116" y="3442"/>
              <a:ext cx="1368" cy="552"/>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Buenos</a:t>
              </a:r>
            </a:p>
            <a:p>
              <a:pPr algn="ctr" eaLnBrk="0" hangingPunct="0"/>
              <a:r>
                <a:rPr lang="es-ES_tradnl" sz="2400" dirty="0">
                  <a:latin typeface="Calibri" pitchFamily="34" charset="0"/>
                </a:rPr>
                <a:t>resultados</a:t>
              </a:r>
            </a:p>
          </p:txBody>
        </p:sp>
        <p:sp>
          <p:nvSpPr>
            <p:cNvPr id="6" name="AutoShape 5"/>
            <p:cNvSpPr>
              <a:spLocks noChangeArrowheads="1"/>
            </p:cNvSpPr>
            <p:nvPr/>
          </p:nvSpPr>
          <p:spPr bwMode="auto">
            <a:xfrm>
              <a:off x="3140" y="3442"/>
              <a:ext cx="1344" cy="566"/>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Malos </a:t>
              </a:r>
            </a:p>
            <a:p>
              <a:pPr algn="ctr" eaLnBrk="0" hangingPunct="0"/>
              <a:r>
                <a:rPr lang="es-ES_tradnl" sz="2400" dirty="0">
                  <a:latin typeface="Calibri" pitchFamily="34" charset="0"/>
                </a:rPr>
                <a:t>resultados</a:t>
              </a:r>
            </a:p>
          </p:txBody>
        </p:sp>
        <p:sp>
          <p:nvSpPr>
            <p:cNvPr id="7" name="AutoShape 6"/>
            <p:cNvSpPr>
              <a:spLocks noChangeArrowheads="1"/>
            </p:cNvSpPr>
            <p:nvPr/>
          </p:nvSpPr>
          <p:spPr bwMode="auto">
            <a:xfrm>
              <a:off x="1536" y="815"/>
              <a:ext cx="2412" cy="384"/>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Prueba de Inteligencia</a:t>
              </a:r>
            </a:p>
          </p:txBody>
        </p:sp>
        <p:grpSp>
          <p:nvGrpSpPr>
            <p:cNvPr id="8" name="Group 7"/>
            <p:cNvGrpSpPr>
              <a:grpSpLocks/>
            </p:cNvGrpSpPr>
            <p:nvPr/>
          </p:nvGrpSpPr>
          <p:grpSpPr bwMode="auto">
            <a:xfrm>
              <a:off x="1104" y="1199"/>
              <a:ext cx="3380" cy="1254"/>
              <a:chOff x="1104" y="1199"/>
              <a:chExt cx="3380" cy="1254"/>
            </a:xfrm>
          </p:grpSpPr>
          <p:sp>
            <p:nvSpPr>
              <p:cNvPr id="9" name="AutoShape 8"/>
              <p:cNvSpPr>
                <a:spLocks noChangeArrowheads="1"/>
              </p:cNvSpPr>
              <p:nvPr/>
            </p:nvSpPr>
            <p:spPr bwMode="auto">
              <a:xfrm>
                <a:off x="1104" y="1865"/>
                <a:ext cx="1428" cy="588"/>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Grupo</a:t>
                </a:r>
              </a:p>
              <a:p>
                <a:pPr algn="ctr" eaLnBrk="0" hangingPunct="0"/>
                <a:r>
                  <a:rPr lang="es-ES_tradnl" sz="2400" dirty="0">
                    <a:latin typeface="Calibri" pitchFamily="34" charset="0"/>
                  </a:rPr>
                  <a:t>“inteligentes” </a:t>
                </a:r>
              </a:p>
            </p:txBody>
          </p:sp>
          <p:sp>
            <p:nvSpPr>
              <p:cNvPr id="10" name="AutoShape 9"/>
              <p:cNvSpPr>
                <a:spLocks noChangeArrowheads="1"/>
              </p:cNvSpPr>
              <p:nvPr/>
            </p:nvSpPr>
            <p:spPr bwMode="auto">
              <a:xfrm>
                <a:off x="3044" y="1889"/>
                <a:ext cx="1440" cy="564"/>
              </a:xfrm>
              <a:prstGeom prst="flowChartAlternateProcess">
                <a:avLst/>
              </a:prstGeom>
              <a:gradFill rotWithShape="0">
                <a:gsLst>
                  <a:gs pos="0">
                    <a:srgbClr val="FFCCFF"/>
                  </a:gs>
                  <a:gs pos="50000">
                    <a:srgbClr val="FFCCFF">
                      <a:gamma/>
                      <a:tint val="0"/>
                      <a:invGamma/>
                    </a:srgbClr>
                  </a:gs>
                  <a:gs pos="100000">
                    <a:srgbClr val="FFCCFF"/>
                  </a:gs>
                </a:gsLst>
                <a:lin ang="5400000" scaled="1"/>
              </a:gradFill>
              <a:ln w="9525" cap="sq">
                <a:solidFill>
                  <a:schemeClr val="tx1"/>
                </a:solidFill>
                <a:miter lim="800000"/>
                <a:headEnd type="none" w="sm" len="sm"/>
                <a:tailEnd type="none" w="sm" len="sm"/>
              </a:ln>
              <a:effectLst/>
            </p:spPr>
            <p:txBody>
              <a:bodyPr wrap="none" anchor="ctr"/>
              <a:lstStyle/>
              <a:p>
                <a:pPr algn="ctr" eaLnBrk="0" hangingPunct="0"/>
                <a:r>
                  <a:rPr lang="es-ES_tradnl" sz="2400" dirty="0">
                    <a:latin typeface="Calibri" pitchFamily="34" charset="0"/>
                  </a:rPr>
                  <a:t>Grupo</a:t>
                </a:r>
              </a:p>
              <a:p>
                <a:pPr algn="ctr" eaLnBrk="0" hangingPunct="0"/>
                <a:r>
                  <a:rPr lang="es-ES_tradnl" sz="2400" dirty="0">
                    <a:latin typeface="Calibri" pitchFamily="34" charset="0"/>
                  </a:rPr>
                  <a:t>“torpes”</a:t>
                </a:r>
              </a:p>
            </p:txBody>
          </p:sp>
          <p:sp>
            <p:nvSpPr>
              <p:cNvPr id="11" name="Line 10"/>
              <p:cNvSpPr>
                <a:spLocks noChangeShapeType="1"/>
              </p:cNvSpPr>
              <p:nvPr/>
            </p:nvSpPr>
            <p:spPr bwMode="auto">
              <a:xfrm>
                <a:off x="2736" y="1199"/>
                <a:ext cx="0" cy="289"/>
              </a:xfrm>
              <a:prstGeom prst="line">
                <a:avLst/>
              </a:prstGeom>
              <a:noFill/>
              <a:ln w="76200" cap="sq">
                <a:solidFill>
                  <a:schemeClr val="tx1"/>
                </a:solidFill>
                <a:round/>
                <a:headEnd type="none" w="sm" len="sm"/>
                <a:tailEnd type="none" w="sm" len="sm"/>
              </a:ln>
              <a:effectLst/>
            </p:spPr>
            <p:txBody>
              <a:bodyPr wrap="none" anchor="ctr"/>
              <a:lstStyle/>
              <a:p>
                <a:pPr algn="ctr"/>
                <a:endParaRPr lang="es-ES" dirty="0">
                  <a:latin typeface="Calibri" pitchFamily="34" charset="0"/>
                </a:endParaRPr>
              </a:p>
            </p:txBody>
          </p:sp>
          <p:sp>
            <p:nvSpPr>
              <p:cNvPr id="12" name="Line 11"/>
              <p:cNvSpPr>
                <a:spLocks noChangeShapeType="1"/>
              </p:cNvSpPr>
              <p:nvPr/>
            </p:nvSpPr>
            <p:spPr bwMode="auto">
              <a:xfrm flipH="1">
                <a:off x="1680" y="1536"/>
                <a:ext cx="0" cy="336"/>
              </a:xfrm>
              <a:prstGeom prst="line">
                <a:avLst/>
              </a:prstGeom>
              <a:noFill/>
              <a:ln w="76200" cap="sq">
                <a:solidFill>
                  <a:schemeClr val="tx1"/>
                </a:solidFill>
                <a:round/>
                <a:headEnd type="none" w="sm" len="sm"/>
                <a:tailEnd type="triangle" w="sm" len="sm"/>
              </a:ln>
              <a:effectLst/>
            </p:spPr>
            <p:txBody>
              <a:bodyPr wrap="none" anchor="ctr"/>
              <a:lstStyle/>
              <a:p>
                <a:pPr algn="ctr"/>
                <a:endParaRPr lang="es-ES" dirty="0">
                  <a:latin typeface="Calibri" pitchFamily="34" charset="0"/>
                </a:endParaRPr>
              </a:p>
            </p:txBody>
          </p:sp>
          <p:sp>
            <p:nvSpPr>
              <p:cNvPr id="13" name="Line 12"/>
              <p:cNvSpPr>
                <a:spLocks noChangeShapeType="1"/>
              </p:cNvSpPr>
              <p:nvPr/>
            </p:nvSpPr>
            <p:spPr bwMode="auto">
              <a:xfrm flipH="1">
                <a:off x="3936" y="1536"/>
                <a:ext cx="0" cy="324"/>
              </a:xfrm>
              <a:prstGeom prst="line">
                <a:avLst/>
              </a:prstGeom>
              <a:noFill/>
              <a:ln w="76200" cap="sq">
                <a:solidFill>
                  <a:schemeClr val="tx1"/>
                </a:solidFill>
                <a:round/>
                <a:headEnd type="none" w="sm" len="sm"/>
                <a:tailEnd type="triangle" w="sm" len="sm"/>
              </a:ln>
              <a:effectLst/>
            </p:spPr>
            <p:txBody>
              <a:bodyPr wrap="none" anchor="ctr"/>
              <a:lstStyle/>
              <a:p>
                <a:pPr algn="ctr"/>
                <a:endParaRPr lang="es-ES" dirty="0">
                  <a:latin typeface="Calibri" pitchFamily="34" charset="0"/>
                </a:endParaRPr>
              </a:p>
            </p:txBody>
          </p:sp>
          <p:sp>
            <p:nvSpPr>
              <p:cNvPr id="14" name="Line 13"/>
              <p:cNvSpPr>
                <a:spLocks noChangeShapeType="1"/>
              </p:cNvSpPr>
              <p:nvPr/>
            </p:nvSpPr>
            <p:spPr bwMode="auto">
              <a:xfrm>
                <a:off x="1680" y="1536"/>
                <a:ext cx="2256" cy="0"/>
              </a:xfrm>
              <a:prstGeom prst="line">
                <a:avLst/>
              </a:prstGeom>
              <a:noFill/>
              <a:ln w="76200">
                <a:solidFill>
                  <a:schemeClr val="tx1"/>
                </a:solidFill>
                <a:round/>
                <a:headEnd/>
                <a:tailEnd/>
              </a:ln>
              <a:effectLst/>
            </p:spPr>
            <p:txBody>
              <a:bodyPr/>
              <a:lstStyle/>
              <a:p>
                <a:pPr algn="ctr"/>
                <a:endParaRPr lang="es-ES" dirty="0">
                  <a:latin typeface="Calibri" pitchFamily="34" charset="0"/>
                </a:endParaRPr>
              </a:p>
            </p:txBody>
          </p:sp>
        </p:grpSp>
      </p:grpSp>
      <p:grpSp>
        <p:nvGrpSpPr>
          <p:cNvPr id="15" name="Group 14"/>
          <p:cNvGrpSpPr>
            <a:grpSpLocks/>
          </p:cNvGrpSpPr>
          <p:nvPr/>
        </p:nvGrpSpPr>
        <p:grpSpPr bwMode="auto">
          <a:xfrm>
            <a:off x="323850" y="727056"/>
            <a:ext cx="4489450" cy="2879725"/>
            <a:chOff x="52" y="646"/>
            <a:chExt cx="2828" cy="1814"/>
          </a:xfrm>
        </p:grpSpPr>
        <p:sp>
          <p:nvSpPr>
            <p:cNvPr id="16" name="Oval 15"/>
            <p:cNvSpPr>
              <a:spLocks noChangeArrowheads="1"/>
            </p:cNvSpPr>
            <p:nvPr/>
          </p:nvSpPr>
          <p:spPr bwMode="auto">
            <a:xfrm>
              <a:off x="960" y="1776"/>
              <a:ext cx="1920" cy="684"/>
            </a:xfrm>
            <a:prstGeom prst="ellipse">
              <a:avLst/>
            </a:prstGeom>
            <a:gradFill rotWithShape="0">
              <a:gsLst>
                <a:gs pos="0">
                  <a:srgbClr val="CCFF99"/>
                </a:gs>
                <a:gs pos="50000">
                  <a:srgbClr val="CCFF99">
                    <a:gamma/>
                    <a:tint val="0"/>
                    <a:invGamma/>
                  </a:srgbClr>
                </a:gs>
                <a:gs pos="100000">
                  <a:srgbClr val="CCFF99"/>
                </a:gs>
              </a:gsLst>
              <a:lin ang="5400000" scaled="1"/>
            </a:gradFill>
            <a:ln w="9525" cap="sq">
              <a:solidFill>
                <a:schemeClr val="tx1"/>
              </a:solidFill>
              <a:round/>
              <a:headEnd type="none" w="sm" len="sm"/>
              <a:tailEnd type="none" w="sm" len="sm"/>
            </a:ln>
            <a:effectLst/>
          </p:spPr>
          <p:txBody>
            <a:bodyPr wrap="none" anchor="ctr"/>
            <a:lstStyle/>
            <a:p>
              <a:pPr eaLnBrk="0" hangingPunct="0"/>
              <a:r>
                <a:rPr lang="es-ES_tradnl" sz="2400" dirty="0">
                  <a:solidFill>
                    <a:schemeClr val="tx2"/>
                  </a:solidFill>
                  <a:latin typeface="Calibri" pitchFamily="34" charset="0"/>
                </a:rPr>
                <a:t>Refuerzan</a:t>
              </a:r>
            </a:p>
            <a:p>
              <a:pPr eaLnBrk="0" hangingPunct="0"/>
              <a:r>
                <a:rPr lang="es-ES_tradnl" sz="2400" dirty="0">
                  <a:solidFill>
                    <a:schemeClr val="tx2"/>
                  </a:solidFill>
                  <a:latin typeface="Calibri" pitchFamily="34" charset="0"/>
                </a:rPr>
                <a:t>sistemáticamente</a:t>
              </a:r>
            </a:p>
          </p:txBody>
        </p:sp>
        <p:sp>
          <p:nvSpPr>
            <p:cNvPr id="17" name="AutoShape 16"/>
            <p:cNvSpPr>
              <a:spLocks noChangeArrowheads="1"/>
            </p:cNvSpPr>
            <p:nvPr/>
          </p:nvSpPr>
          <p:spPr bwMode="auto">
            <a:xfrm rot="10782140" flipH="1">
              <a:off x="356" y="1769"/>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0">
              <a:gsLst>
                <a:gs pos="0">
                  <a:srgbClr val="CCFF99"/>
                </a:gs>
                <a:gs pos="50000">
                  <a:srgbClr val="CCFF99">
                    <a:gamma/>
                    <a:tint val="45098"/>
                    <a:invGamma/>
                  </a:srgbClr>
                </a:gs>
                <a:gs pos="100000">
                  <a:srgbClr val="CCFF99"/>
                </a:gs>
              </a:gsLst>
              <a:lin ang="0" scaled="1"/>
            </a:gradFill>
            <a:ln w="12700" cap="sq">
              <a:solidFill>
                <a:schemeClr val="tx1"/>
              </a:solidFill>
              <a:miter lim="800000"/>
              <a:headEnd type="none" w="sm" len="sm"/>
              <a:tailEnd type="none" w="sm" len="sm"/>
            </a:ln>
            <a:effectLst/>
          </p:spPr>
          <p:txBody>
            <a:bodyPr wrap="none" anchor="ctr"/>
            <a:lstStyle/>
            <a:p>
              <a:endParaRPr lang="es-ES" dirty="0">
                <a:latin typeface="Calibri" pitchFamily="34" charset="0"/>
              </a:endParaRPr>
            </a:p>
          </p:txBody>
        </p:sp>
        <p:sp>
          <p:nvSpPr>
            <p:cNvPr id="18" name="Text Box 17"/>
            <p:cNvSpPr txBox="1">
              <a:spLocks noChangeArrowheads="1"/>
            </p:cNvSpPr>
            <p:nvPr/>
          </p:nvSpPr>
          <p:spPr bwMode="auto">
            <a:xfrm>
              <a:off x="52" y="646"/>
              <a:ext cx="943" cy="1163"/>
            </a:xfrm>
            <a:prstGeom prst="rect">
              <a:avLst/>
            </a:prstGeom>
            <a:noFill/>
            <a:ln w="12700" cap="sq">
              <a:noFill/>
              <a:miter lim="800000"/>
              <a:headEnd type="none" w="sm" len="sm"/>
              <a:tailEnd type="none" w="sm" len="sm"/>
            </a:ln>
            <a:effectLst/>
          </p:spPr>
          <p:txBody>
            <a:bodyPr wrap="none">
              <a:spAutoFit/>
            </a:bodyPr>
            <a:lstStyle/>
            <a:p>
              <a:pPr eaLnBrk="0" hangingPunct="0"/>
              <a:r>
                <a:rPr lang="es-ES_tradnl" sz="1800" dirty="0" err="1">
                  <a:solidFill>
                    <a:srgbClr val="009900"/>
                  </a:solidFill>
                  <a:latin typeface="Calibri" pitchFamily="34" charset="0"/>
                </a:rPr>
                <a:t>Prof-Exp</a:t>
              </a:r>
              <a:r>
                <a:rPr lang="es-ES_tradnl" sz="1800" dirty="0">
                  <a:solidFill>
                    <a:srgbClr val="009900"/>
                  </a:solidFill>
                  <a:latin typeface="Calibri" pitchFamily="34" charset="0"/>
                </a:rPr>
                <a:t>.</a:t>
              </a:r>
            </a:p>
            <a:p>
              <a:pPr eaLnBrk="0" hangingPunct="0"/>
              <a:r>
                <a:rPr lang="es-ES_tradnl" sz="1800" dirty="0">
                  <a:solidFill>
                    <a:srgbClr val="009900"/>
                  </a:solidFill>
                  <a:latin typeface="Calibri" pitchFamily="34" charset="0"/>
                </a:rPr>
                <a:t>Saben que</a:t>
              </a:r>
            </a:p>
            <a:p>
              <a:pPr eaLnBrk="0" hangingPunct="0"/>
              <a:r>
                <a:rPr lang="es-ES_tradnl" sz="1800" dirty="0">
                  <a:solidFill>
                    <a:srgbClr val="009900"/>
                  </a:solidFill>
                  <a:latin typeface="Calibri" pitchFamily="34" charset="0"/>
                </a:rPr>
                <a:t>trabajan con</a:t>
              </a:r>
            </a:p>
            <a:p>
              <a:pPr eaLnBrk="0" hangingPunct="0"/>
              <a:r>
                <a:rPr lang="es-ES_tradnl" sz="1800" dirty="0">
                  <a:solidFill>
                    <a:srgbClr val="009900"/>
                  </a:solidFill>
                  <a:latin typeface="Calibri" pitchFamily="34" charset="0"/>
                </a:rPr>
                <a:t>Grupo de</a:t>
              </a:r>
            </a:p>
            <a:p>
              <a:pPr eaLnBrk="0" hangingPunct="0"/>
              <a:r>
                <a:rPr lang="es-ES_tradnl" sz="1800" dirty="0">
                  <a:solidFill>
                    <a:srgbClr val="009900"/>
                  </a:solidFill>
                  <a:latin typeface="Calibri" pitchFamily="34" charset="0"/>
                </a:rPr>
                <a:t>“inteligentes”</a:t>
              </a:r>
            </a:p>
            <a:p>
              <a:pPr eaLnBrk="0" hangingPunct="0"/>
              <a:endParaRPr lang="es-ES_tradnl" sz="2400" dirty="0">
                <a:solidFill>
                  <a:srgbClr val="009900"/>
                </a:solidFill>
                <a:latin typeface="Calibri" pitchFamily="34" charset="0"/>
              </a:endParaRPr>
            </a:p>
          </p:txBody>
        </p:sp>
      </p:grpSp>
      <p:grpSp>
        <p:nvGrpSpPr>
          <p:cNvPr id="19" name="Group 18"/>
          <p:cNvGrpSpPr>
            <a:grpSpLocks/>
          </p:cNvGrpSpPr>
          <p:nvPr/>
        </p:nvGrpSpPr>
        <p:grpSpPr bwMode="auto">
          <a:xfrm>
            <a:off x="4889500" y="785794"/>
            <a:ext cx="3929063" cy="2897187"/>
            <a:chOff x="2928" y="683"/>
            <a:chExt cx="2475" cy="1825"/>
          </a:xfrm>
        </p:grpSpPr>
        <p:sp>
          <p:nvSpPr>
            <p:cNvPr id="20" name="Oval 19"/>
            <p:cNvSpPr>
              <a:spLocks noChangeArrowheads="1"/>
            </p:cNvSpPr>
            <p:nvPr/>
          </p:nvSpPr>
          <p:spPr bwMode="auto">
            <a:xfrm>
              <a:off x="2928" y="1824"/>
              <a:ext cx="1776" cy="684"/>
            </a:xfrm>
            <a:prstGeom prst="ellipse">
              <a:avLst/>
            </a:prstGeom>
            <a:gradFill rotWithShape="0">
              <a:gsLst>
                <a:gs pos="0">
                  <a:srgbClr val="CCFF99"/>
                </a:gs>
                <a:gs pos="50000">
                  <a:srgbClr val="CCFF99">
                    <a:gamma/>
                    <a:tint val="0"/>
                    <a:invGamma/>
                  </a:srgbClr>
                </a:gs>
                <a:gs pos="100000">
                  <a:srgbClr val="CCFF99"/>
                </a:gs>
              </a:gsLst>
              <a:lin ang="5400000" scaled="1"/>
            </a:gradFill>
            <a:ln w="9525" cap="sq">
              <a:solidFill>
                <a:schemeClr val="tx1"/>
              </a:solidFill>
              <a:round/>
              <a:headEnd type="none" w="sm" len="sm"/>
              <a:tailEnd type="none" w="sm" len="sm"/>
            </a:ln>
            <a:effectLst/>
          </p:spPr>
          <p:txBody>
            <a:bodyPr wrap="none" anchor="ctr"/>
            <a:lstStyle/>
            <a:p>
              <a:pPr algn="ctr" eaLnBrk="0" hangingPunct="0"/>
              <a:r>
                <a:rPr lang="es-ES_tradnl" sz="2400" dirty="0">
                  <a:solidFill>
                    <a:schemeClr val="tx2"/>
                  </a:solidFill>
                  <a:latin typeface="Calibri" pitchFamily="34" charset="0"/>
                </a:rPr>
                <a:t>Quitan </a:t>
              </a:r>
            </a:p>
            <a:p>
              <a:pPr algn="ctr" eaLnBrk="0" hangingPunct="0"/>
              <a:r>
                <a:rPr lang="es-ES_tradnl" sz="2400" dirty="0">
                  <a:solidFill>
                    <a:schemeClr val="tx2"/>
                  </a:solidFill>
                  <a:latin typeface="Calibri" pitchFamily="34" charset="0"/>
                </a:rPr>
                <a:t>refuerzos</a:t>
              </a:r>
            </a:p>
          </p:txBody>
        </p:sp>
        <p:sp>
          <p:nvSpPr>
            <p:cNvPr id="21" name="Text Box 20"/>
            <p:cNvSpPr txBox="1">
              <a:spLocks noChangeArrowheads="1"/>
            </p:cNvSpPr>
            <p:nvPr/>
          </p:nvSpPr>
          <p:spPr bwMode="auto">
            <a:xfrm>
              <a:off x="4531" y="683"/>
              <a:ext cx="872" cy="931"/>
            </a:xfrm>
            <a:prstGeom prst="rect">
              <a:avLst/>
            </a:prstGeom>
            <a:noFill/>
            <a:ln w="12700" cap="sq">
              <a:noFill/>
              <a:miter lim="800000"/>
              <a:headEnd type="none" w="sm" len="sm"/>
              <a:tailEnd type="none" w="sm" len="sm"/>
            </a:ln>
            <a:effectLst/>
          </p:spPr>
          <p:txBody>
            <a:bodyPr wrap="none">
              <a:spAutoFit/>
            </a:bodyPr>
            <a:lstStyle/>
            <a:p>
              <a:pPr algn="r" eaLnBrk="0" hangingPunct="0"/>
              <a:r>
                <a:rPr lang="es-ES_tradnl" sz="1800" dirty="0" err="1">
                  <a:solidFill>
                    <a:srgbClr val="009900"/>
                  </a:solidFill>
                  <a:latin typeface="Calibri" pitchFamily="34" charset="0"/>
                </a:rPr>
                <a:t>Prof-Exp</a:t>
              </a:r>
              <a:r>
                <a:rPr lang="es-ES_tradnl" sz="1800" dirty="0">
                  <a:solidFill>
                    <a:srgbClr val="009900"/>
                  </a:solidFill>
                  <a:latin typeface="Calibri" pitchFamily="34" charset="0"/>
                </a:rPr>
                <a:t>.</a:t>
              </a:r>
            </a:p>
            <a:p>
              <a:pPr algn="r" eaLnBrk="0" hangingPunct="0"/>
              <a:r>
                <a:rPr lang="es-ES_tradnl" sz="1800" dirty="0">
                  <a:solidFill>
                    <a:srgbClr val="009900"/>
                  </a:solidFill>
                  <a:latin typeface="Calibri" pitchFamily="34" charset="0"/>
                </a:rPr>
                <a:t>Saben que</a:t>
              </a:r>
            </a:p>
            <a:p>
              <a:pPr algn="r" eaLnBrk="0" hangingPunct="0"/>
              <a:r>
                <a:rPr lang="es-ES_tradnl" sz="1800" dirty="0">
                  <a:solidFill>
                    <a:srgbClr val="009900"/>
                  </a:solidFill>
                  <a:latin typeface="Calibri" pitchFamily="34" charset="0"/>
                </a:rPr>
                <a:t>trabajan con</a:t>
              </a:r>
            </a:p>
            <a:p>
              <a:pPr algn="r" eaLnBrk="0" hangingPunct="0"/>
              <a:r>
                <a:rPr lang="es-ES_tradnl" sz="1800" dirty="0">
                  <a:solidFill>
                    <a:srgbClr val="009900"/>
                  </a:solidFill>
                  <a:latin typeface="Calibri" pitchFamily="34" charset="0"/>
                </a:rPr>
                <a:t>Grupo de</a:t>
              </a:r>
            </a:p>
            <a:p>
              <a:pPr algn="r" eaLnBrk="0" hangingPunct="0"/>
              <a:r>
                <a:rPr lang="es-ES_tradnl" sz="1800" dirty="0">
                  <a:solidFill>
                    <a:srgbClr val="009900"/>
                  </a:solidFill>
                  <a:latin typeface="Calibri" pitchFamily="34" charset="0"/>
                </a:rPr>
                <a:t>“torpes”</a:t>
              </a:r>
            </a:p>
          </p:txBody>
        </p:sp>
        <p:sp>
          <p:nvSpPr>
            <p:cNvPr id="22" name="AutoShape 21"/>
            <p:cNvSpPr>
              <a:spLocks noChangeArrowheads="1"/>
            </p:cNvSpPr>
            <p:nvPr/>
          </p:nvSpPr>
          <p:spPr bwMode="auto">
            <a:xfrm rot="10817860">
              <a:off x="4764" y="1727"/>
              <a:ext cx="513" cy="5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0">
              <a:gsLst>
                <a:gs pos="0">
                  <a:srgbClr val="CCFF99"/>
                </a:gs>
                <a:gs pos="50000">
                  <a:srgbClr val="CCFF99">
                    <a:gamma/>
                    <a:tint val="58039"/>
                    <a:invGamma/>
                  </a:srgbClr>
                </a:gs>
                <a:gs pos="100000">
                  <a:srgbClr val="CCFF99"/>
                </a:gs>
              </a:gsLst>
              <a:lin ang="0" scaled="1"/>
            </a:gradFill>
            <a:ln w="12700" cap="sq">
              <a:solidFill>
                <a:schemeClr val="tx1"/>
              </a:solidFill>
              <a:miter lim="800000"/>
              <a:headEnd type="none" w="sm" len="sm"/>
              <a:tailEnd type="none" w="sm" len="sm"/>
            </a:ln>
            <a:effectLst/>
          </p:spPr>
          <p:txBody>
            <a:bodyPr wrap="none" anchor="ctr"/>
            <a:lstStyle/>
            <a:p>
              <a:pPr algn="ctr"/>
              <a:endParaRPr lang="es-ES" dirty="0">
                <a:latin typeface="Calibri" pitchFamily="34" charset="0"/>
              </a:endParaRPr>
            </a:p>
          </p:txBody>
        </p:sp>
      </p:grpSp>
      <p:grpSp>
        <p:nvGrpSpPr>
          <p:cNvPr id="23" name="Group 22"/>
          <p:cNvGrpSpPr>
            <a:grpSpLocks/>
          </p:cNvGrpSpPr>
          <p:nvPr/>
        </p:nvGrpSpPr>
        <p:grpSpPr bwMode="auto">
          <a:xfrm>
            <a:off x="1536700" y="3892531"/>
            <a:ext cx="3048000" cy="2460625"/>
            <a:chOff x="816" y="2640"/>
            <a:chExt cx="1920" cy="1550"/>
          </a:xfrm>
        </p:grpSpPr>
        <p:sp>
          <p:nvSpPr>
            <p:cNvPr id="24" name="AutoShape 23"/>
            <p:cNvSpPr>
              <a:spLocks noChangeArrowheads="1"/>
            </p:cNvSpPr>
            <p:nvPr/>
          </p:nvSpPr>
          <p:spPr bwMode="auto">
            <a:xfrm>
              <a:off x="1116" y="3442"/>
              <a:ext cx="1368" cy="552"/>
            </a:xfrm>
            <a:prstGeom prst="flowChartAlternateProcess">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lgn="ctr" eaLnBrk="0" hangingPunct="0"/>
              <a:r>
                <a:rPr lang="es-ES_tradnl" sz="2400" dirty="0">
                  <a:solidFill>
                    <a:schemeClr val="bg1"/>
                  </a:solidFill>
                  <a:latin typeface="Calibri" pitchFamily="34" charset="0"/>
                </a:rPr>
                <a:t>Buenos</a:t>
              </a:r>
            </a:p>
            <a:p>
              <a:pPr algn="ctr" eaLnBrk="0" hangingPunct="0"/>
              <a:r>
                <a:rPr lang="es-ES_tradnl" sz="2400" dirty="0">
                  <a:solidFill>
                    <a:schemeClr val="bg1"/>
                  </a:solidFill>
                  <a:latin typeface="Calibri" pitchFamily="34" charset="0"/>
                </a:rPr>
                <a:t>resultados</a:t>
              </a:r>
            </a:p>
          </p:txBody>
        </p:sp>
        <p:sp>
          <p:nvSpPr>
            <p:cNvPr id="25" name="Oval 24"/>
            <p:cNvSpPr>
              <a:spLocks noChangeArrowheads="1"/>
            </p:cNvSpPr>
            <p:nvPr/>
          </p:nvSpPr>
          <p:spPr bwMode="auto">
            <a:xfrm>
              <a:off x="816" y="3312"/>
              <a:ext cx="1920" cy="878"/>
            </a:xfrm>
            <a:prstGeom prst="ellipse">
              <a:avLst/>
            </a:prstGeom>
            <a:gradFill rotWithShape="0">
              <a:gsLst>
                <a:gs pos="0">
                  <a:srgbClr val="CCFF99"/>
                </a:gs>
                <a:gs pos="50000">
                  <a:srgbClr val="CCFF99">
                    <a:gamma/>
                    <a:tint val="0"/>
                    <a:invGamma/>
                  </a:srgbClr>
                </a:gs>
                <a:gs pos="100000">
                  <a:srgbClr val="CCFF99"/>
                </a:gs>
              </a:gsLst>
              <a:lin ang="5400000" scaled="1"/>
            </a:gradFill>
            <a:ln w="9525" cap="sq">
              <a:solidFill>
                <a:schemeClr val="tx1"/>
              </a:solidFill>
              <a:round/>
              <a:headEnd type="none" w="sm" len="sm"/>
              <a:tailEnd type="none" w="sm" len="sm"/>
            </a:ln>
            <a:effectLst/>
          </p:spPr>
          <p:txBody>
            <a:bodyPr wrap="none" anchor="ctr"/>
            <a:lstStyle/>
            <a:p>
              <a:pPr algn="ctr" eaLnBrk="0" hangingPunct="0"/>
              <a:r>
                <a:rPr lang="es-ES_tradnl" sz="2400" dirty="0">
                  <a:solidFill>
                    <a:schemeClr val="tx2"/>
                  </a:solidFill>
                  <a:latin typeface="Calibri" pitchFamily="34" charset="0"/>
                </a:rPr>
                <a:t>Más conductas y</a:t>
              </a:r>
            </a:p>
            <a:p>
              <a:pPr algn="ctr" eaLnBrk="0" hangingPunct="0"/>
              <a:r>
                <a:rPr lang="es-ES_tradnl" sz="2400" dirty="0">
                  <a:solidFill>
                    <a:schemeClr val="tx2"/>
                  </a:solidFill>
                  <a:latin typeface="Calibri" pitchFamily="34" charset="0"/>
                </a:rPr>
                <a:t>más eficaces</a:t>
              </a:r>
            </a:p>
          </p:txBody>
        </p:sp>
        <p:sp>
          <p:nvSpPr>
            <p:cNvPr id="26" name="AutoShape 25"/>
            <p:cNvSpPr>
              <a:spLocks noChangeArrowheads="1"/>
            </p:cNvSpPr>
            <p:nvPr/>
          </p:nvSpPr>
          <p:spPr bwMode="auto">
            <a:xfrm>
              <a:off x="1513" y="2640"/>
              <a:ext cx="539" cy="636"/>
            </a:xfrm>
            <a:prstGeom prst="downArrow">
              <a:avLst>
                <a:gd name="adj1" fmla="val 50000"/>
                <a:gd name="adj2" fmla="val 29499"/>
              </a:avLst>
            </a:prstGeom>
            <a:gradFill rotWithShape="0">
              <a:gsLst>
                <a:gs pos="0">
                  <a:srgbClr val="CCFFFF">
                    <a:gamma/>
                    <a:shade val="80784"/>
                    <a:invGamma/>
                  </a:srgbClr>
                </a:gs>
                <a:gs pos="50000">
                  <a:srgbClr val="CCFFFF"/>
                </a:gs>
                <a:gs pos="100000">
                  <a:srgbClr val="CCFFFF">
                    <a:gamma/>
                    <a:shade val="80784"/>
                    <a:invGamma/>
                  </a:srgbClr>
                </a:gs>
              </a:gsLst>
              <a:lin ang="0" scaled="1"/>
            </a:gradFill>
            <a:ln w="12700" cap="sq">
              <a:solidFill>
                <a:schemeClr val="tx1"/>
              </a:solidFill>
              <a:miter lim="800000"/>
              <a:headEnd type="none" w="sm" len="sm"/>
              <a:tailEnd type="none" w="sm" len="sm"/>
            </a:ln>
            <a:effectLst/>
          </p:spPr>
          <p:txBody>
            <a:bodyPr wrap="none" anchor="ctr"/>
            <a:lstStyle/>
            <a:p>
              <a:pPr algn="ctr"/>
              <a:endParaRPr lang="es-ES" dirty="0">
                <a:latin typeface="Calibri" pitchFamily="34" charset="0"/>
              </a:endParaRPr>
            </a:p>
          </p:txBody>
        </p:sp>
      </p:grpSp>
      <p:grpSp>
        <p:nvGrpSpPr>
          <p:cNvPr id="27" name="Group 26"/>
          <p:cNvGrpSpPr>
            <a:grpSpLocks/>
          </p:cNvGrpSpPr>
          <p:nvPr/>
        </p:nvGrpSpPr>
        <p:grpSpPr bwMode="auto">
          <a:xfrm>
            <a:off x="4737100" y="3873481"/>
            <a:ext cx="3048000" cy="2479675"/>
            <a:chOff x="2832" y="2628"/>
            <a:chExt cx="1920" cy="1562"/>
          </a:xfrm>
        </p:grpSpPr>
        <p:sp>
          <p:nvSpPr>
            <p:cNvPr id="28" name="AutoShape 27"/>
            <p:cNvSpPr>
              <a:spLocks noChangeArrowheads="1"/>
            </p:cNvSpPr>
            <p:nvPr/>
          </p:nvSpPr>
          <p:spPr bwMode="auto">
            <a:xfrm>
              <a:off x="3140" y="3442"/>
              <a:ext cx="1344" cy="566"/>
            </a:xfrm>
            <a:prstGeom prst="flowChartAlternateProcess">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lgn="ctr" eaLnBrk="0" hangingPunct="0"/>
              <a:r>
                <a:rPr lang="es-ES_tradnl" sz="2400" dirty="0">
                  <a:solidFill>
                    <a:schemeClr val="bg1"/>
                  </a:solidFill>
                  <a:latin typeface="Calibri" pitchFamily="34" charset="0"/>
                </a:rPr>
                <a:t>Malos </a:t>
              </a:r>
            </a:p>
            <a:p>
              <a:pPr algn="ctr" eaLnBrk="0" hangingPunct="0"/>
              <a:r>
                <a:rPr lang="es-ES_tradnl" sz="2400" dirty="0">
                  <a:solidFill>
                    <a:schemeClr val="bg1"/>
                  </a:solidFill>
                  <a:latin typeface="Calibri" pitchFamily="34" charset="0"/>
                </a:rPr>
                <a:t>resultados</a:t>
              </a:r>
            </a:p>
          </p:txBody>
        </p:sp>
        <p:sp>
          <p:nvSpPr>
            <p:cNvPr id="29" name="Oval 28"/>
            <p:cNvSpPr>
              <a:spLocks noChangeArrowheads="1"/>
            </p:cNvSpPr>
            <p:nvPr/>
          </p:nvSpPr>
          <p:spPr bwMode="auto">
            <a:xfrm>
              <a:off x="2832" y="3312"/>
              <a:ext cx="1920" cy="878"/>
            </a:xfrm>
            <a:prstGeom prst="ellipse">
              <a:avLst/>
            </a:prstGeom>
            <a:gradFill rotWithShape="0">
              <a:gsLst>
                <a:gs pos="0">
                  <a:srgbClr val="CCFF99"/>
                </a:gs>
                <a:gs pos="50000">
                  <a:srgbClr val="CCFF99">
                    <a:gamma/>
                    <a:tint val="0"/>
                    <a:invGamma/>
                  </a:srgbClr>
                </a:gs>
                <a:gs pos="100000">
                  <a:srgbClr val="CCFF99"/>
                </a:gs>
              </a:gsLst>
              <a:lin ang="5400000" scaled="1"/>
            </a:gradFill>
            <a:ln w="9525" cap="sq">
              <a:solidFill>
                <a:schemeClr val="tx1"/>
              </a:solidFill>
              <a:round/>
              <a:headEnd type="none" w="sm" len="sm"/>
              <a:tailEnd type="none" w="sm" len="sm"/>
            </a:ln>
            <a:effectLst/>
          </p:spPr>
          <p:txBody>
            <a:bodyPr wrap="none" anchor="ctr"/>
            <a:lstStyle/>
            <a:p>
              <a:pPr algn="ctr" eaLnBrk="0" hangingPunct="0"/>
              <a:r>
                <a:rPr lang="es-ES_tradnl" sz="2400" dirty="0">
                  <a:solidFill>
                    <a:schemeClr val="tx2"/>
                  </a:solidFill>
                  <a:latin typeface="Calibri" pitchFamily="34" charset="0"/>
                </a:rPr>
                <a:t>Menos conductas </a:t>
              </a:r>
            </a:p>
            <a:p>
              <a:pPr algn="ctr" eaLnBrk="0" hangingPunct="0"/>
              <a:r>
                <a:rPr lang="es-ES_tradnl" sz="2400" dirty="0">
                  <a:solidFill>
                    <a:schemeClr val="tx2"/>
                  </a:solidFill>
                  <a:latin typeface="Calibri" pitchFamily="34" charset="0"/>
                </a:rPr>
                <a:t>y menos eficaces</a:t>
              </a:r>
            </a:p>
          </p:txBody>
        </p:sp>
        <p:sp>
          <p:nvSpPr>
            <p:cNvPr id="30" name="AutoShape 29"/>
            <p:cNvSpPr>
              <a:spLocks noChangeArrowheads="1"/>
            </p:cNvSpPr>
            <p:nvPr/>
          </p:nvSpPr>
          <p:spPr bwMode="auto">
            <a:xfrm>
              <a:off x="3589" y="2628"/>
              <a:ext cx="539" cy="636"/>
            </a:xfrm>
            <a:prstGeom prst="downArrow">
              <a:avLst>
                <a:gd name="adj1" fmla="val 50000"/>
                <a:gd name="adj2" fmla="val 29499"/>
              </a:avLst>
            </a:prstGeom>
            <a:gradFill rotWithShape="0">
              <a:gsLst>
                <a:gs pos="0">
                  <a:srgbClr val="CCFFFF">
                    <a:gamma/>
                    <a:shade val="80784"/>
                    <a:invGamma/>
                  </a:srgbClr>
                </a:gs>
                <a:gs pos="50000">
                  <a:srgbClr val="CCFFFF"/>
                </a:gs>
                <a:gs pos="100000">
                  <a:srgbClr val="CCFFFF">
                    <a:gamma/>
                    <a:shade val="80784"/>
                    <a:invGamma/>
                  </a:srgbClr>
                </a:gs>
              </a:gsLst>
              <a:lin ang="0" scaled="1"/>
            </a:gradFill>
            <a:ln w="12700" cap="sq">
              <a:solidFill>
                <a:schemeClr val="tx1"/>
              </a:solidFill>
              <a:miter lim="800000"/>
              <a:headEnd type="none" w="sm" len="sm"/>
              <a:tailEnd type="none" w="sm" len="sm"/>
            </a:ln>
            <a:effectLst/>
          </p:spPr>
          <p:txBody>
            <a:bodyPr wrap="none" anchor="ctr"/>
            <a:lstStyle/>
            <a:p>
              <a:pPr algn="ctr"/>
              <a:endParaRPr lang="es-ES" dirty="0">
                <a:latin typeface="Calibri" pitchFamily="34" charset="0"/>
              </a:endParaRPr>
            </a:p>
          </p:txBody>
        </p:sp>
      </p:grpSp>
      <p:sp>
        <p:nvSpPr>
          <p:cNvPr id="31" name="3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2" name="31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right)">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up)">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up)">
                                      <p:cBhvr>
                                        <p:cTn id="2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Competición …</a:t>
            </a:r>
            <a:endParaRPr lang="es-ES" dirty="0"/>
          </a:p>
        </p:txBody>
      </p:sp>
      <p:sp>
        <p:nvSpPr>
          <p:cNvPr id="4" name="3 Rectángulo"/>
          <p:cNvSpPr/>
          <p:nvPr/>
        </p:nvSpPr>
        <p:spPr>
          <a:xfrm>
            <a:off x="6929454" y="1142984"/>
            <a:ext cx="1714512" cy="149385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7019925" y="1214422"/>
            <a:ext cx="500066" cy="285752"/>
          </a:xfrm>
          <a:prstGeom prst="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85720" y="1223615"/>
            <a:ext cx="6500858" cy="1384995"/>
          </a:xfrm>
          <a:prstGeom prst="rect">
            <a:avLst/>
          </a:prstGeom>
        </p:spPr>
        <p:txBody>
          <a:bodyPr wrap="square">
            <a:spAutoFit/>
          </a:bodyPr>
          <a:lstStyle/>
          <a:p>
            <a:pPr lvl="0" eaLnBrk="0" fontAlgn="base" hangingPunct="0">
              <a:spcBef>
                <a:spcPct val="0"/>
              </a:spcBef>
              <a:spcAft>
                <a:spcPct val="0"/>
              </a:spcAft>
            </a:pPr>
            <a:r>
              <a:rPr lang="es-ES" sz="2800" b="1" i="1" dirty="0" smtClean="0">
                <a:solidFill>
                  <a:srgbClr val="336699"/>
                </a:solidFill>
                <a:latin typeface="Calibri" pitchFamily="34" charset="0"/>
              </a:rPr>
              <a:t>Una parte persigue sus intereses a expensas de los intereses otra parte. Orientado hacia el poder</a:t>
            </a:r>
          </a:p>
        </p:txBody>
      </p:sp>
      <p:grpSp>
        <p:nvGrpSpPr>
          <p:cNvPr id="7" name="18 Grupo"/>
          <p:cNvGrpSpPr/>
          <p:nvPr/>
        </p:nvGrpSpPr>
        <p:grpSpPr>
          <a:xfrm>
            <a:off x="214282" y="2930520"/>
            <a:ext cx="3929090" cy="3071833"/>
            <a:chOff x="214282" y="2930520"/>
            <a:chExt cx="3929090" cy="3071833"/>
          </a:xfrm>
        </p:grpSpPr>
        <p:sp>
          <p:nvSpPr>
            <p:cNvPr id="8" name="7 Rectángulo"/>
            <p:cNvSpPr/>
            <p:nvPr/>
          </p:nvSpPr>
          <p:spPr>
            <a:xfrm>
              <a:off x="214282" y="3143248"/>
              <a:ext cx="3929090" cy="285910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428596" y="2930520"/>
              <a:ext cx="1160895" cy="461665"/>
            </a:xfrm>
            <a:prstGeom prst="rect">
              <a:avLst/>
            </a:prstGeom>
            <a:solidFill>
              <a:schemeClr val="bg1"/>
            </a:solidFill>
          </p:spPr>
          <p:txBody>
            <a:bodyPr wrap="none" rtlCol="0">
              <a:spAutoFit/>
            </a:bodyPr>
            <a:lstStyle/>
            <a:p>
              <a:r>
                <a:rPr lang="es-ES" sz="2400" b="1" dirty="0" smtClean="0">
                  <a:solidFill>
                    <a:srgbClr val="4274B0"/>
                  </a:solidFill>
                </a:rPr>
                <a:t>Cuándo</a:t>
              </a:r>
              <a:endParaRPr lang="es-ES" sz="2400" b="1" dirty="0">
                <a:solidFill>
                  <a:srgbClr val="4274B0"/>
                </a:solidFill>
              </a:endParaRPr>
            </a:p>
          </p:txBody>
        </p:sp>
        <p:sp>
          <p:nvSpPr>
            <p:cNvPr id="10" name="9 Rectángulo"/>
            <p:cNvSpPr/>
            <p:nvPr/>
          </p:nvSpPr>
          <p:spPr>
            <a:xfrm>
              <a:off x="428596" y="3714752"/>
              <a:ext cx="3500462" cy="1631216"/>
            </a:xfrm>
            <a:prstGeom prst="rect">
              <a:avLst/>
            </a:prstGeom>
          </p:spPr>
          <p:txBody>
            <a:bodyPr wrap="square">
              <a:spAutoFit/>
            </a:bodyPr>
            <a:lstStyle/>
            <a:p>
              <a:pPr lvl="0" eaLnBrk="0" fontAlgn="base" hangingPunct="0">
                <a:spcBef>
                  <a:spcPct val="0"/>
                </a:spcBef>
                <a:spcAft>
                  <a:spcPct val="0"/>
                </a:spcAft>
                <a:buFontTx/>
                <a:buChar char="•"/>
              </a:pPr>
              <a:r>
                <a:rPr lang="es-ES" sz="2000" dirty="0" smtClean="0">
                  <a:latin typeface="Calibri" pitchFamily="34" charset="0"/>
                </a:rPr>
                <a:t> Se necesita rapidez</a:t>
              </a:r>
            </a:p>
            <a:p>
              <a:pPr lvl="0" eaLnBrk="0" fontAlgn="base" hangingPunct="0">
                <a:spcBef>
                  <a:spcPct val="0"/>
                </a:spcBef>
                <a:spcAft>
                  <a:spcPct val="0"/>
                </a:spcAft>
                <a:buFontTx/>
                <a:buChar char="•"/>
              </a:pPr>
              <a:r>
                <a:rPr lang="es-ES" sz="2000" dirty="0" smtClean="0">
                  <a:latin typeface="Calibri" pitchFamily="34" charset="0"/>
                </a:rPr>
                <a:t> Temas importantes e impopulares</a:t>
              </a:r>
            </a:p>
            <a:p>
              <a:pPr lvl="0" eaLnBrk="0" fontAlgn="base" hangingPunct="0">
                <a:spcBef>
                  <a:spcPct val="0"/>
                </a:spcBef>
                <a:spcAft>
                  <a:spcPct val="0"/>
                </a:spcAft>
                <a:buFontTx/>
                <a:buChar char="•"/>
              </a:pPr>
              <a:r>
                <a:rPr lang="es-ES" sz="2000" dirty="0" smtClean="0">
                  <a:latin typeface="Calibri" pitchFamily="34" charset="0"/>
                </a:rPr>
                <a:t> Evitar personas que se “aprovechen”</a:t>
              </a:r>
            </a:p>
          </p:txBody>
        </p:sp>
      </p:grpSp>
      <p:grpSp>
        <p:nvGrpSpPr>
          <p:cNvPr id="11" name="19 Grupo"/>
          <p:cNvGrpSpPr/>
          <p:nvPr/>
        </p:nvGrpSpPr>
        <p:grpSpPr>
          <a:xfrm>
            <a:off x="4572000" y="2708275"/>
            <a:ext cx="4429156" cy="3649683"/>
            <a:chOff x="4572000" y="2708275"/>
            <a:chExt cx="4429156" cy="3649683"/>
          </a:xfrm>
        </p:grpSpPr>
        <p:sp>
          <p:nvSpPr>
            <p:cNvPr id="12" name="Rectangle 9"/>
            <p:cNvSpPr>
              <a:spLocks noChangeArrowheads="1"/>
            </p:cNvSpPr>
            <p:nvPr/>
          </p:nvSpPr>
          <p:spPr bwMode="auto">
            <a:xfrm>
              <a:off x="4572000" y="2922589"/>
              <a:ext cx="4429156" cy="1149354"/>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3" name="Rectangle 8"/>
            <p:cNvSpPr>
              <a:spLocks noChangeArrowheads="1"/>
            </p:cNvSpPr>
            <p:nvPr/>
          </p:nvSpPr>
          <p:spPr bwMode="auto">
            <a:xfrm>
              <a:off x="4572000" y="4500570"/>
              <a:ext cx="4429156" cy="1857388"/>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4" name="13 CuadroTexto"/>
            <p:cNvSpPr txBox="1"/>
            <p:nvPr/>
          </p:nvSpPr>
          <p:spPr>
            <a:xfrm>
              <a:off x="4716462" y="2708275"/>
              <a:ext cx="2251257" cy="461665"/>
            </a:xfrm>
            <a:prstGeom prst="rect">
              <a:avLst/>
            </a:prstGeom>
            <a:solidFill>
              <a:schemeClr val="bg1"/>
            </a:solidFill>
          </p:spPr>
          <p:txBody>
            <a:bodyPr wrap="none" rtlCol="0">
              <a:spAutoFit/>
            </a:bodyPr>
            <a:lstStyle/>
            <a:p>
              <a:r>
                <a:rPr lang="es-ES" sz="2400" b="1" dirty="0" smtClean="0">
                  <a:solidFill>
                    <a:srgbClr val="006000"/>
                  </a:solidFill>
                </a:rPr>
                <a:t>Puntuación baja</a:t>
              </a:r>
              <a:endParaRPr lang="es-ES" sz="2400" b="1" dirty="0">
                <a:solidFill>
                  <a:srgbClr val="006000"/>
                </a:solidFill>
              </a:endParaRPr>
            </a:p>
          </p:txBody>
        </p:sp>
        <p:sp>
          <p:nvSpPr>
            <p:cNvPr id="15" name="14 CuadroTexto"/>
            <p:cNvSpPr txBox="1"/>
            <p:nvPr/>
          </p:nvSpPr>
          <p:spPr>
            <a:xfrm>
              <a:off x="4787900" y="4286256"/>
              <a:ext cx="2187330" cy="461665"/>
            </a:xfrm>
            <a:prstGeom prst="rect">
              <a:avLst/>
            </a:prstGeom>
            <a:solidFill>
              <a:schemeClr val="bg1"/>
            </a:solidFill>
          </p:spPr>
          <p:txBody>
            <a:bodyPr wrap="none" rtlCol="0">
              <a:spAutoFit/>
            </a:bodyPr>
            <a:lstStyle/>
            <a:p>
              <a:r>
                <a:rPr lang="es-ES" sz="2400" b="1" dirty="0" smtClean="0">
                  <a:solidFill>
                    <a:srgbClr val="D56509"/>
                  </a:solidFill>
                </a:rPr>
                <a:t>Puntuación alta</a:t>
              </a:r>
              <a:endParaRPr lang="es-ES" sz="2400" b="1" dirty="0">
                <a:solidFill>
                  <a:srgbClr val="D56509"/>
                </a:solidFill>
              </a:endParaRPr>
            </a:p>
          </p:txBody>
        </p:sp>
        <p:sp>
          <p:nvSpPr>
            <p:cNvPr id="16" name="15 Rectángulo"/>
            <p:cNvSpPr/>
            <p:nvPr/>
          </p:nvSpPr>
          <p:spPr>
            <a:xfrm>
              <a:off x="4714876" y="4786322"/>
              <a:ext cx="4143404" cy="1477328"/>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¿Se rodea de personas que siempre le dan </a:t>
              </a:r>
            </a:p>
            <a:p>
              <a:pPr lvl="0" eaLnBrk="0" fontAlgn="base" hangingPunct="0">
                <a:spcBef>
                  <a:spcPct val="0"/>
                </a:spcBef>
                <a:spcAft>
                  <a:spcPct val="0"/>
                </a:spcAft>
              </a:pPr>
              <a:r>
                <a:rPr lang="es-ES" dirty="0" smtClean="0">
                  <a:latin typeface="Calibri" pitchFamily="34" charset="0"/>
                </a:rPr>
                <a:t>la razón?</a:t>
              </a:r>
            </a:p>
            <a:p>
              <a:pPr lvl="0" eaLnBrk="0" fontAlgn="base" hangingPunct="0">
                <a:spcBef>
                  <a:spcPct val="0"/>
                </a:spcBef>
                <a:spcAft>
                  <a:spcPct val="0"/>
                </a:spcAft>
              </a:pPr>
              <a:r>
                <a:rPr lang="es-ES" dirty="0" smtClean="0">
                  <a:latin typeface="Calibri" pitchFamily="34" charset="0"/>
                </a:rPr>
                <a:t>¿Miedo admitir sus ignorancias?</a:t>
              </a:r>
            </a:p>
            <a:p>
              <a:pPr lvl="0" eaLnBrk="0" fontAlgn="base" hangingPunct="0">
                <a:spcBef>
                  <a:spcPct val="0"/>
                </a:spcBef>
                <a:spcAft>
                  <a:spcPct val="0"/>
                </a:spcAft>
              </a:pPr>
              <a:r>
                <a:rPr lang="es-ES" dirty="0" smtClean="0">
                  <a:latin typeface="Calibri" pitchFamily="34" charset="0"/>
                </a:rPr>
                <a:t>¿Se atreven los miembros del equipo a decir lo que piensan?</a:t>
              </a:r>
            </a:p>
          </p:txBody>
        </p:sp>
        <p:sp>
          <p:nvSpPr>
            <p:cNvPr id="17" name="16 Rectángulo"/>
            <p:cNvSpPr/>
            <p:nvPr/>
          </p:nvSpPr>
          <p:spPr>
            <a:xfrm>
              <a:off x="4929190" y="3214686"/>
              <a:ext cx="4000528" cy="646331"/>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¿Se siente a menudo impotente?</a:t>
              </a:r>
            </a:p>
            <a:p>
              <a:pPr lvl="0" eaLnBrk="0" fontAlgn="base" hangingPunct="0">
                <a:spcBef>
                  <a:spcPct val="0"/>
                </a:spcBef>
                <a:spcAft>
                  <a:spcPct val="0"/>
                </a:spcAft>
              </a:pPr>
              <a:r>
                <a:rPr lang="es-ES" dirty="0" smtClean="0">
                  <a:latin typeface="Calibri" pitchFamily="34" charset="0"/>
                </a:rPr>
                <a:t>¿ Dificultades adoptar decisiones firmes?</a:t>
              </a:r>
            </a:p>
          </p:txBody>
        </p:sp>
      </p:gr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Acomodación …</a:t>
            </a:r>
            <a:endParaRPr lang="es-ES" dirty="0"/>
          </a:p>
        </p:txBody>
      </p:sp>
      <p:sp>
        <p:nvSpPr>
          <p:cNvPr id="4" name="3 Rectángulo"/>
          <p:cNvSpPr/>
          <p:nvPr/>
        </p:nvSpPr>
        <p:spPr>
          <a:xfrm>
            <a:off x="6929454" y="1142984"/>
            <a:ext cx="1714512" cy="149385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8072462" y="2285992"/>
            <a:ext cx="500066" cy="285752"/>
          </a:xfrm>
          <a:prstGeom prst="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14282" y="1223615"/>
            <a:ext cx="6500858" cy="1384995"/>
          </a:xfrm>
          <a:prstGeom prst="rect">
            <a:avLst/>
          </a:prstGeom>
        </p:spPr>
        <p:txBody>
          <a:bodyPr wrap="square">
            <a:spAutoFit/>
          </a:bodyPr>
          <a:lstStyle/>
          <a:p>
            <a:pPr lvl="0" eaLnBrk="0" fontAlgn="base" hangingPunct="0">
              <a:spcBef>
                <a:spcPct val="0"/>
              </a:spcBef>
              <a:spcAft>
                <a:spcPct val="0"/>
              </a:spcAft>
            </a:pPr>
            <a:r>
              <a:rPr lang="es-ES" sz="2800" b="1" i="1" dirty="0" smtClean="0">
                <a:solidFill>
                  <a:srgbClr val="336699"/>
                </a:solidFill>
                <a:latin typeface="Calibri" pitchFamily="34" charset="0"/>
              </a:rPr>
              <a:t>Opuesto a competición. Se olvidan intereses  propios para satisfacer los intereses de la otra parte</a:t>
            </a:r>
          </a:p>
        </p:txBody>
      </p:sp>
      <p:grpSp>
        <p:nvGrpSpPr>
          <p:cNvPr id="7" name="18 Grupo"/>
          <p:cNvGrpSpPr/>
          <p:nvPr/>
        </p:nvGrpSpPr>
        <p:grpSpPr>
          <a:xfrm>
            <a:off x="214282" y="2930520"/>
            <a:ext cx="3929090" cy="3071833"/>
            <a:chOff x="214282" y="2930520"/>
            <a:chExt cx="3929090" cy="3071833"/>
          </a:xfrm>
        </p:grpSpPr>
        <p:sp>
          <p:nvSpPr>
            <p:cNvPr id="8" name="7 Rectángulo"/>
            <p:cNvSpPr/>
            <p:nvPr/>
          </p:nvSpPr>
          <p:spPr>
            <a:xfrm>
              <a:off x="214282" y="3143248"/>
              <a:ext cx="3929090" cy="285910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428596" y="2930520"/>
              <a:ext cx="1160895" cy="461665"/>
            </a:xfrm>
            <a:prstGeom prst="rect">
              <a:avLst/>
            </a:prstGeom>
            <a:solidFill>
              <a:schemeClr val="bg1"/>
            </a:solidFill>
          </p:spPr>
          <p:txBody>
            <a:bodyPr wrap="none" rtlCol="0">
              <a:spAutoFit/>
            </a:bodyPr>
            <a:lstStyle/>
            <a:p>
              <a:r>
                <a:rPr lang="es-ES" sz="2400" b="1" dirty="0" smtClean="0">
                  <a:solidFill>
                    <a:srgbClr val="4274B0"/>
                  </a:solidFill>
                </a:rPr>
                <a:t>Cuándo</a:t>
              </a:r>
              <a:endParaRPr lang="es-ES" sz="2400" b="1" dirty="0">
                <a:solidFill>
                  <a:srgbClr val="4274B0"/>
                </a:solidFill>
              </a:endParaRPr>
            </a:p>
          </p:txBody>
        </p:sp>
        <p:sp>
          <p:nvSpPr>
            <p:cNvPr id="10" name="9 Rectángulo"/>
            <p:cNvSpPr/>
            <p:nvPr/>
          </p:nvSpPr>
          <p:spPr>
            <a:xfrm>
              <a:off x="428596" y="3786190"/>
              <a:ext cx="3357586" cy="1938992"/>
            </a:xfrm>
            <a:prstGeom prst="rect">
              <a:avLst/>
            </a:prstGeom>
          </p:spPr>
          <p:txBody>
            <a:bodyPr wrap="square">
              <a:spAutoFit/>
            </a:bodyPr>
            <a:lstStyle/>
            <a:p>
              <a:pPr lvl="0" eaLnBrk="0" fontAlgn="base" hangingPunct="0">
                <a:spcBef>
                  <a:spcPct val="0"/>
                </a:spcBef>
                <a:spcAft>
                  <a:spcPct val="0"/>
                </a:spcAft>
                <a:buFontTx/>
                <a:buChar char="•"/>
              </a:pPr>
              <a:r>
                <a:rPr lang="es-ES" sz="2000" dirty="0" smtClean="0">
                  <a:latin typeface="Calibri" pitchFamily="34" charset="0"/>
                </a:rPr>
                <a:t> Cuando cree que está equivocado</a:t>
              </a:r>
            </a:p>
            <a:p>
              <a:pPr lvl="0" eaLnBrk="0" fontAlgn="base" hangingPunct="0">
                <a:spcBef>
                  <a:spcPct val="0"/>
                </a:spcBef>
                <a:spcAft>
                  <a:spcPct val="0"/>
                </a:spcAft>
                <a:buFontTx/>
                <a:buChar char="•"/>
              </a:pPr>
              <a:r>
                <a:rPr lang="es-ES" sz="2000" dirty="0" smtClean="0">
                  <a:latin typeface="Calibri" pitchFamily="34" charset="0"/>
                </a:rPr>
                <a:t> Salvaguarda de las relaciones personales</a:t>
              </a:r>
            </a:p>
            <a:p>
              <a:pPr lvl="0" eaLnBrk="0" fontAlgn="base" hangingPunct="0">
                <a:spcBef>
                  <a:spcPct val="0"/>
                </a:spcBef>
                <a:spcAft>
                  <a:spcPct val="0"/>
                </a:spcAft>
                <a:buFontTx/>
                <a:buChar char="•"/>
              </a:pPr>
              <a:r>
                <a:rPr lang="es-ES" sz="2000" dirty="0" smtClean="0">
                  <a:latin typeface="Calibri" pitchFamily="34" charset="0"/>
                </a:rPr>
                <a:t> Como método de aprendizaje</a:t>
              </a:r>
            </a:p>
          </p:txBody>
        </p:sp>
      </p:grpSp>
      <p:grpSp>
        <p:nvGrpSpPr>
          <p:cNvPr id="11" name="19 Grupo"/>
          <p:cNvGrpSpPr/>
          <p:nvPr/>
        </p:nvGrpSpPr>
        <p:grpSpPr>
          <a:xfrm>
            <a:off x="4572000" y="2708275"/>
            <a:ext cx="4429156" cy="3578245"/>
            <a:chOff x="4572000" y="2708275"/>
            <a:chExt cx="4429156" cy="3578245"/>
          </a:xfrm>
        </p:grpSpPr>
        <p:sp>
          <p:nvSpPr>
            <p:cNvPr id="12" name="Rectangle 9"/>
            <p:cNvSpPr>
              <a:spLocks noChangeArrowheads="1"/>
            </p:cNvSpPr>
            <p:nvPr/>
          </p:nvSpPr>
          <p:spPr bwMode="auto">
            <a:xfrm>
              <a:off x="4572000" y="2922588"/>
              <a:ext cx="4429156" cy="1720857"/>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3" name="Rectangle 8"/>
            <p:cNvSpPr>
              <a:spLocks noChangeArrowheads="1"/>
            </p:cNvSpPr>
            <p:nvPr/>
          </p:nvSpPr>
          <p:spPr bwMode="auto">
            <a:xfrm>
              <a:off x="4572000" y="5000636"/>
              <a:ext cx="4429156" cy="1285884"/>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4" name="13 CuadroTexto"/>
            <p:cNvSpPr txBox="1"/>
            <p:nvPr/>
          </p:nvSpPr>
          <p:spPr>
            <a:xfrm>
              <a:off x="4716462" y="2708275"/>
              <a:ext cx="2251257" cy="461665"/>
            </a:xfrm>
            <a:prstGeom prst="rect">
              <a:avLst/>
            </a:prstGeom>
            <a:solidFill>
              <a:schemeClr val="bg1"/>
            </a:solidFill>
          </p:spPr>
          <p:txBody>
            <a:bodyPr wrap="none" rtlCol="0">
              <a:spAutoFit/>
            </a:bodyPr>
            <a:lstStyle/>
            <a:p>
              <a:r>
                <a:rPr lang="es-ES" sz="2400" b="1" dirty="0" smtClean="0">
                  <a:solidFill>
                    <a:srgbClr val="006000"/>
                  </a:solidFill>
                </a:rPr>
                <a:t>Puntuación baja</a:t>
              </a:r>
              <a:endParaRPr lang="es-ES" sz="2400" b="1" dirty="0">
                <a:solidFill>
                  <a:srgbClr val="006000"/>
                </a:solidFill>
              </a:endParaRPr>
            </a:p>
          </p:txBody>
        </p:sp>
        <p:sp>
          <p:nvSpPr>
            <p:cNvPr id="15" name="14 CuadroTexto"/>
            <p:cNvSpPr txBox="1"/>
            <p:nvPr/>
          </p:nvSpPr>
          <p:spPr>
            <a:xfrm>
              <a:off x="4787900" y="4786322"/>
              <a:ext cx="2187330" cy="461665"/>
            </a:xfrm>
            <a:prstGeom prst="rect">
              <a:avLst/>
            </a:prstGeom>
            <a:solidFill>
              <a:schemeClr val="bg1"/>
            </a:solidFill>
          </p:spPr>
          <p:txBody>
            <a:bodyPr wrap="none" rtlCol="0">
              <a:spAutoFit/>
            </a:bodyPr>
            <a:lstStyle/>
            <a:p>
              <a:r>
                <a:rPr lang="es-ES" sz="2400" b="1" dirty="0" smtClean="0">
                  <a:solidFill>
                    <a:srgbClr val="D56509"/>
                  </a:solidFill>
                </a:rPr>
                <a:t>Puntuación alta</a:t>
              </a:r>
              <a:endParaRPr lang="es-ES" sz="2400" b="1" dirty="0">
                <a:solidFill>
                  <a:srgbClr val="D56509"/>
                </a:solidFill>
              </a:endParaRPr>
            </a:p>
          </p:txBody>
        </p:sp>
        <p:sp>
          <p:nvSpPr>
            <p:cNvPr id="16" name="15 Rectángulo"/>
            <p:cNvSpPr/>
            <p:nvPr/>
          </p:nvSpPr>
          <p:spPr>
            <a:xfrm>
              <a:off x="5000628" y="5286388"/>
              <a:ext cx="3857652" cy="923330"/>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¿Cree que no le prestan atención?</a:t>
              </a:r>
            </a:p>
            <a:p>
              <a:pPr lvl="0" eaLnBrk="0" fontAlgn="base" hangingPunct="0">
                <a:spcBef>
                  <a:spcPct val="0"/>
                </a:spcBef>
                <a:spcAft>
                  <a:spcPct val="0"/>
                </a:spcAft>
              </a:pPr>
              <a:r>
                <a:rPr lang="es-ES" dirty="0" smtClean="0">
                  <a:latin typeface="Calibri" pitchFamily="34" charset="0"/>
                </a:rPr>
                <a:t>¿Disciplina muy relajada?</a:t>
              </a:r>
            </a:p>
            <a:p>
              <a:pPr lvl="0" eaLnBrk="0" fontAlgn="base" hangingPunct="0">
                <a:spcBef>
                  <a:spcPct val="0"/>
                </a:spcBef>
                <a:spcAft>
                  <a:spcPct val="0"/>
                </a:spcAft>
              </a:pPr>
              <a:r>
                <a:rPr lang="es-ES" dirty="0" smtClean="0">
                  <a:latin typeface="Calibri" pitchFamily="34" charset="0"/>
                </a:rPr>
                <a:t>¿Buen clima pero mal rendimiento?</a:t>
              </a:r>
            </a:p>
          </p:txBody>
        </p:sp>
        <p:sp>
          <p:nvSpPr>
            <p:cNvPr id="17" name="16 Rectángulo"/>
            <p:cNvSpPr/>
            <p:nvPr/>
          </p:nvSpPr>
          <p:spPr>
            <a:xfrm>
              <a:off x="5072066" y="3214686"/>
              <a:ext cx="3643338" cy="1200329"/>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¿Admite sus errores?</a:t>
              </a:r>
            </a:p>
            <a:p>
              <a:pPr lvl="0" eaLnBrk="0" fontAlgn="base" hangingPunct="0">
                <a:spcBef>
                  <a:spcPct val="0"/>
                </a:spcBef>
                <a:spcAft>
                  <a:spcPct val="0"/>
                </a:spcAft>
              </a:pPr>
              <a:r>
                <a:rPr lang="es-ES" dirty="0" smtClean="0">
                  <a:latin typeface="Calibri" pitchFamily="34" charset="0"/>
                </a:rPr>
                <a:t>¿Le ven poco razonable?</a:t>
              </a:r>
            </a:p>
            <a:p>
              <a:pPr lvl="0" eaLnBrk="0" fontAlgn="base" hangingPunct="0">
                <a:spcBef>
                  <a:spcPct val="0"/>
                </a:spcBef>
                <a:spcAft>
                  <a:spcPct val="0"/>
                </a:spcAft>
              </a:pPr>
              <a:r>
                <a:rPr lang="es-ES" dirty="0" smtClean="0">
                  <a:latin typeface="Calibri" pitchFamily="34" charset="0"/>
                </a:rPr>
                <a:t>¿Admite saltarse a veces las reglas?</a:t>
              </a:r>
            </a:p>
            <a:p>
              <a:pPr lvl="0" eaLnBrk="0" fontAlgn="base" hangingPunct="0">
                <a:spcBef>
                  <a:spcPct val="0"/>
                </a:spcBef>
                <a:spcAft>
                  <a:spcPct val="0"/>
                </a:spcAft>
              </a:pPr>
              <a:r>
                <a:rPr lang="es-ES" dirty="0" smtClean="0">
                  <a:latin typeface="Calibri" pitchFamily="34" charset="0"/>
                </a:rPr>
                <a:t>¿Sabe cuándo conviene ceder?</a:t>
              </a:r>
            </a:p>
          </p:txBody>
        </p:sp>
      </p:gr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Compromiso – Negociación …</a:t>
            </a:r>
            <a:endParaRPr lang="es-ES" dirty="0"/>
          </a:p>
        </p:txBody>
      </p:sp>
      <p:sp>
        <p:nvSpPr>
          <p:cNvPr id="4" name="3 Rectángulo"/>
          <p:cNvSpPr/>
          <p:nvPr/>
        </p:nvSpPr>
        <p:spPr>
          <a:xfrm>
            <a:off x="6929454" y="1142984"/>
            <a:ext cx="1714512" cy="149385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7572396" y="1773237"/>
            <a:ext cx="500066" cy="285752"/>
          </a:xfrm>
          <a:prstGeom prst="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142844" y="1223615"/>
            <a:ext cx="6786578" cy="1384995"/>
          </a:xfrm>
          <a:prstGeom prst="rect">
            <a:avLst/>
          </a:prstGeom>
        </p:spPr>
        <p:txBody>
          <a:bodyPr wrap="square">
            <a:spAutoFit/>
          </a:bodyPr>
          <a:lstStyle/>
          <a:p>
            <a:pPr lvl="0" eaLnBrk="0" fontAlgn="base" hangingPunct="0">
              <a:spcBef>
                <a:spcPct val="0"/>
              </a:spcBef>
              <a:spcAft>
                <a:spcPct val="0"/>
              </a:spcAft>
            </a:pPr>
            <a:r>
              <a:rPr lang="es-ES" sz="2800" b="1" i="1" dirty="0" smtClean="0">
                <a:solidFill>
                  <a:srgbClr val="336699"/>
                </a:solidFill>
                <a:latin typeface="Calibri" pitchFamily="34" charset="0"/>
              </a:rPr>
              <a:t>Solución parcial para ambas partes. Entre huida y colaboración. No explora el conflicto con tanta profundidad como el consenso</a:t>
            </a:r>
          </a:p>
        </p:txBody>
      </p:sp>
      <p:grpSp>
        <p:nvGrpSpPr>
          <p:cNvPr id="7" name="18 Grupo"/>
          <p:cNvGrpSpPr/>
          <p:nvPr/>
        </p:nvGrpSpPr>
        <p:grpSpPr>
          <a:xfrm>
            <a:off x="214282" y="2930520"/>
            <a:ext cx="3929090" cy="3071833"/>
            <a:chOff x="214282" y="2930520"/>
            <a:chExt cx="3929090" cy="3071833"/>
          </a:xfrm>
        </p:grpSpPr>
        <p:sp>
          <p:nvSpPr>
            <p:cNvPr id="8" name="7 Rectángulo"/>
            <p:cNvSpPr/>
            <p:nvPr/>
          </p:nvSpPr>
          <p:spPr>
            <a:xfrm>
              <a:off x="214282" y="3143248"/>
              <a:ext cx="3929090" cy="285910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428596" y="2930520"/>
              <a:ext cx="1160895" cy="461665"/>
            </a:xfrm>
            <a:prstGeom prst="rect">
              <a:avLst/>
            </a:prstGeom>
            <a:solidFill>
              <a:schemeClr val="bg1"/>
            </a:solidFill>
          </p:spPr>
          <p:txBody>
            <a:bodyPr wrap="none" rtlCol="0">
              <a:spAutoFit/>
            </a:bodyPr>
            <a:lstStyle/>
            <a:p>
              <a:r>
                <a:rPr lang="es-ES" sz="2400" b="1" dirty="0" smtClean="0">
                  <a:solidFill>
                    <a:srgbClr val="4274B0"/>
                  </a:solidFill>
                </a:rPr>
                <a:t>Cuándo</a:t>
              </a:r>
              <a:endParaRPr lang="es-ES" sz="2400" b="1" dirty="0">
                <a:solidFill>
                  <a:srgbClr val="4274B0"/>
                </a:solidFill>
              </a:endParaRPr>
            </a:p>
          </p:txBody>
        </p:sp>
        <p:sp>
          <p:nvSpPr>
            <p:cNvPr id="10" name="9 Rectángulo"/>
            <p:cNvSpPr/>
            <p:nvPr/>
          </p:nvSpPr>
          <p:spPr>
            <a:xfrm>
              <a:off x="428596" y="3643314"/>
              <a:ext cx="3643338" cy="1938992"/>
            </a:xfrm>
            <a:prstGeom prst="rect">
              <a:avLst/>
            </a:prstGeom>
          </p:spPr>
          <p:txBody>
            <a:bodyPr wrap="square">
              <a:spAutoFit/>
            </a:bodyPr>
            <a:lstStyle/>
            <a:p>
              <a:pPr lvl="0" eaLnBrk="0" fontAlgn="base" hangingPunct="0">
                <a:spcBef>
                  <a:spcPct val="0"/>
                </a:spcBef>
                <a:spcAft>
                  <a:spcPct val="0"/>
                </a:spcAft>
                <a:buFontTx/>
                <a:buChar char="•"/>
              </a:pPr>
              <a:r>
                <a:rPr lang="es-ES" sz="2000" dirty="0" smtClean="0">
                  <a:latin typeface="Calibri" pitchFamily="34" charset="0"/>
                </a:rPr>
                <a:t>Objetivos importantes pero negociables</a:t>
              </a:r>
            </a:p>
            <a:p>
              <a:pPr lvl="0" eaLnBrk="0" fontAlgn="base" hangingPunct="0">
                <a:spcBef>
                  <a:spcPct val="0"/>
                </a:spcBef>
                <a:spcAft>
                  <a:spcPct val="0"/>
                </a:spcAft>
                <a:buFontTx/>
                <a:buChar char="•"/>
              </a:pPr>
              <a:r>
                <a:rPr lang="es-ES" sz="2000" dirty="0" smtClean="0">
                  <a:latin typeface="Calibri" pitchFamily="34" charset="0"/>
                </a:rPr>
                <a:t> Cuando existe igualdad de poder e influencia</a:t>
              </a:r>
            </a:p>
            <a:p>
              <a:pPr lvl="0" eaLnBrk="0" fontAlgn="base" hangingPunct="0">
                <a:spcBef>
                  <a:spcPct val="0"/>
                </a:spcBef>
                <a:spcAft>
                  <a:spcPct val="0"/>
                </a:spcAft>
                <a:buFontTx/>
                <a:buChar char="•"/>
              </a:pPr>
              <a:r>
                <a:rPr lang="es-ES" sz="2000" dirty="0" smtClean="0">
                  <a:latin typeface="Calibri" pitchFamily="34" charset="0"/>
                </a:rPr>
                <a:t> Acuerdo temporal y rápido en temas complejos</a:t>
              </a:r>
            </a:p>
          </p:txBody>
        </p:sp>
      </p:grpSp>
      <p:grpSp>
        <p:nvGrpSpPr>
          <p:cNvPr id="11" name="19 Grupo"/>
          <p:cNvGrpSpPr/>
          <p:nvPr/>
        </p:nvGrpSpPr>
        <p:grpSpPr>
          <a:xfrm>
            <a:off x="4572000" y="2708275"/>
            <a:ext cx="4429156" cy="3578245"/>
            <a:chOff x="4572000" y="2708275"/>
            <a:chExt cx="4429156" cy="3578245"/>
          </a:xfrm>
        </p:grpSpPr>
        <p:sp>
          <p:nvSpPr>
            <p:cNvPr id="12" name="Rectangle 9"/>
            <p:cNvSpPr>
              <a:spLocks noChangeArrowheads="1"/>
            </p:cNvSpPr>
            <p:nvPr/>
          </p:nvSpPr>
          <p:spPr bwMode="auto">
            <a:xfrm>
              <a:off x="4572000" y="2922589"/>
              <a:ext cx="4429156" cy="1363668"/>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3" name="Rectangle 8"/>
            <p:cNvSpPr>
              <a:spLocks noChangeArrowheads="1"/>
            </p:cNvSpPr>
            <p:nvPr/>
          </p:nvSpPr>
          <p:spPr bwMode="auto">
            <a:xfrm>
              <a:off x="4572000" y="4714884"/>
              <a:ext cx="4429156" cy="1571636"/>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4" name="13 CuadroTexto"/>
            <p:cNvSpPr txBox="1"/>
            <p:nvPr/>
          </p:nvSpPr>
          <p:spPr>
            <a:xfrm>
              <a:off x="4716462" y="2708275"/>
              <a:ext cx="2251257" cy="461665"/>
            </a:xfrm>
            <a:prstGeom prst="rect">
              <a:avLst/>
            </a:prstGeom>
            <a:solidFill>
              <a:schemeClr val="bg1"/>
            </a:solidFill>
          </p:spPr>
          <p:txBody>
            <a:bodyPr wrap="none" rtlCol="0">
              <a:spAutoFit/>
            </a:bodyPr>
            <a:lstStyle/>
            <a:p>
              <a:r>
                <a:rPr lang="es-ES" sz="2400" b="1" dirty="0" smtClean="0">
                  <a:solidFill>
                    <a:srgbClr val="006000"/>
                  </a:solidFill>
                </a:rPr>
                <a:t>Puntuación baja</a:t>
              </a:r>
              <a:endParaRPr lang="es-ES" sz="2400" b="1" dirty="0">
                <a:solidFill>
                  <a:srgbClr val="006000"/>
                </a:solidFill>
              </a:endParaRPr>
            </a:p>
          </p:txBody>
        </p:sp>
        <p:sp>
          <p:nvSpPr>
            <p:cNvPr id="15" name="14 CuadroTexto"/>
            <p:cNvSpPr txBox="1"/>
            <p:nvPr/>
          </p:nvSpPr>
          <p:spPr>
            <a:xfrm>
              <a:off x="4787900" y="4500570"/>
              <a:ext cx="2187330" cy="461665"/>
            </a:xfrm>
            <a:prstGeom prst="rect">
              <a:avLst/>
            </a:prstGeom>
            <a:solidFill>
              <a:schemeClr val="bg1"/>
            </a:solidFill>
          </p:spPr>
          <p:txBody>
            <a:bodyPr wrap="none" rtlCol="0">
              <a:spAutoFit/>
            </a:bodyPr>
            <a:lstStyle/>
            <a:p>
              <a:r>
                <a:rPr lang="es-ES" sz="2400" b="1" dirty="0" smtClean="0">
                  <a:solidFill>
                    <a:srgbClr val="D56509"/>
                  </a:solidFill>
                </a:rPr>
                <a:t>Puntuación alta</a:t>
              </a:r>
              <a:endParaRPr lang="es-ES" sz="2400" b="1" dirty="0">
                <a:solidFill>
                  <a:srgbClr val="D56509"/>
                </a:solidFill>
              </a:endParaRPr>
            </a:p>
          </p:txBody>
        </p:sp>
        <p:sp>
          <p:nvSpPr>
            <p:cNvPr id="16" name="15 Rectángulo"/>
            <p:cNvSpPr/>
            <p:nvPr/>
          </p:nvSpPr>
          <p:spPr>
            <a:xfrm>
              <a:off x="4786282" y="5000636"/>
              <a:ext cx="4071998" cy="1200329"/>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¿Tan centrado en compromiso que olvida objetivos?</a:t>
              </a:r>
            </a:p>
            <a:p>
              <a:pPr lvl="0" eaLnBrk="0" fontAlgn="base" hangingPunct="0">
                <a:spcBef>
                  <a:spcPct val="0"/>
                </a:spcBef>
                <a:spcAft>
                  <a:spcPct val="0"/>
                </a:spcAft>
              </a:pPr>
              <a:r>
                <a:rPr lang="es-ES" dirty="0" smtClean="0">
                  <a:latin typeface="Calibri" pitchFamily="34" charset="0"/>
                </a:rPr>
                <a:t>¿Ambiente cínico de trabajo?</a:t>
              </a:r>
            </a:p>
            <a:p>
              <a:pPr lvl="0" eaLnBrk="0" fontAlgn="base" hangingPunct="0">
                <a:spcBef>
                  <a:spcPct val="0"/>
                </a:spcBef>
                <a:spcAft>
                  <a:spcPct val="0"/>
                </a:spcAft>
              </a:pPr>
              <a:r>
                <a:rPr lang="es-ES" dirty="0" smtClean="0">
                  <a:latin typeface="Calibri" pitchFamily="34" charset="0"/>
                </a:rPr>
                <a:t>¿Demasiado regateo?</a:t>
              </a:r>
            </a:p>
          </p:txBody>
        </p:sp>
        <p:sp>
          <p:nvSpPr>
            <p:cNvPr id="17" name="16 Rectángulo"/>
            <p:cNvSpPr/>
            <p:nvPr/>
          </p:nvSpPr>
          <p:spPr>
            <a:xfrm>
              <a:off x="5000628" y="3286124"/>
              <a:ext cx="3929106" cy="923330"/>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¿Demasiado sensible a lo personal en conflictos?</a:t>
              </a:r>
            </a:p>
            <a:p>
              <a:pPr lvl="0" eaLnBrk="0" fontAlgn="base" hangingPunct="0">
                <a:spcBef>
                  <a:spcPct val="0"/>
                </a:spcBef>
                <a:spcAft>
                  <a:spcPct val="0"/>
                </a:spcAft>
              </a:pPr>
              <a:r>
                <a:rPr lang="es-ES" dirty="0" smtClean="0">
                  <a:latin typeface="Calibri" pitchFamily="34" charset="0"/>
                </a:rPr>
                <a:t>¿Le cuesta hacer concesiones?</a:t>
              </a:r>
            </a:p>
          </p:txBody>
        </p:sp>
      </p:gr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Colaboración – Consenso …</a:t>
            </a:r>
            <a:endParaRPr lang="es-ES" dirty="0"/>
          </a:p>
        </p:txBody>
      </p:sp>
      <p:sp>
        <p:nvSpPr>
          <p:cNvPr id="4" name="3 Rectángulo"/>
          <p:cNvSpPr/>
          <p:nvPr/>
        </p:nvSpPr>
        <p:spPr>
          <a:xfrm>
            <a:off x="6929454" y="1142984"/>
            <a:ext cx="1714512" cy="149385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8072462" y="1214422"/>
            <a:ext cx="500066" cy="285752"/>
          </a:xfrm>
          <a:prstGeom prst="rect">
            <a:avLst/>
          </a:prstGeom>
          <a:solidFill>
            <a:schemeClr val="accent5">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14282" y="1223615"/>
            <a:ext cx="6572264" cy="1384995"/>
          </a:xfrm>
          <a:prstGeom prst="rect">
            <a:avLst/>
          </a:prstGeom>
        </p:spPr>
        <p:txBody>
          <a:bodyPr wrap="square">
            <a:spAutoFit/>
          </a:bodyPr>
          <a:lstStyle/>
          <a:p>
            <a:pPr lvl="0" eaLnBrk="0" fontAlgn="base" hangingPunct="0">
              <a:spcBef>
                <a:spcPct val="0"/>
              </a:spcBef>
              <a:spcAft>
                <a:spcPct val="0"/>
              </a:spcAft>
            </a:pPr>
            <a:r>
              <a:rPr lang="es-ES" sz="2800" b="1" i="1" dirty="0" smtClean="0">
                <a:solidFill>
                  <a:srgbClr val="336699"/>
                </a:solidFill>
                <a:latin typeface="Calibri" pitchFamily="34" charset="0"/>
              </a:rPr>
              <a:t>Opuesto a la huida. Supone trabajar con la otra parte para encontrar una solución que satisfaga completamente a ambas partes</a:t>
            </a:r>
          </a:p>
        </p:txBody>
      </p:sp>
      <p:grpSp>
        <p:nvGrpSpPr>
          <p:cNvPr id="7" name="18 Grupo"/>
          <p:cNvGrpSpPr/>
          <p:nvPr/>
        </p:nvGrpSpPr>
        <p:grpSpPr>
          <a:xfrm>
            <a:off x="214282" y="2930520"/>
            <a:ext cx="3929090" cy="3071833"/>
            <a:chOff x="214282" y="2930520"/>
            <a:chExt cx="3929090" cy="3071833"/>
          </a:xfrm>
        </p:grpSpPr>
        <p:sp>
          <p:nvSpPr>
            <p:cNvPr id="8" name="7 Rectángulo"/>
            <p:cNvSpPr/>
            <p:nvPr/>
          </p:nvSpPr>
          <p:spPr>
            <a:xfrm>
              <a:off x="214282" y="3143248"/>
              <a:ext cx="3929090" cy="285910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428596" y="2930520"/>
              <a:ext cx="1160895" cy="461665"/>
            </a:xfrm>
            <a:prstGeom prst="rect">
              <a:avLst/>
            </a:prstGeom>
            <a:solidFill>
              <a:schemeClr val="bg1"/>
            </a:solidFill>
          </p:spPr>
          <p:txBody>
            <a:bodyPr wrap="none" rtlCol="0">
              <a:spAutoFit/>
            </a:bodyPr>
            <a:lstStyle/>
            <a:p>
              <a:r>
                <a:rPr lang="es-ES" sz="2400" b="1" dirty="0" smtClean="0">
                  <a:solidFill>
                    <a:srgbClr val="4274B0"/>
                  </a:solidFill>
                </a:rPr>
                <a:t>Cuándo</a:t>
              </a:r>
              <a:endParaRPr lang="es-ES" sz="2400" b="1" dirty="0">
                <a:solidFill>
                  <a:srgbClr val="4274B0"/>
                </a:solidFill>
              </a:endParaRPr>
            </a:p>
          </p:txBody>
        </p:sp>
        <p:sp>
          <p:nvSpPr>
            <p:cNvPr id="10" name="9 Rectángulo"/>
            <p:cNvSpPr/>
            <p:nvPr/>
          </p:nvSpPr>
          <p:spPr>
            <a:xfrm>
              <a:off x="642910" y="3857628"/>
              <a:ext cx="3286148" cy="1323439"/>
            </a:xfrm>
            <a:prstGeom prst="rect">
              <a:avLst/>
            </a:prstGeom>
          </p:spPr>
          <p:txBody>
            <a:bodyPr wrap="square">
              <a:spAutoFit/>
            </a:bodyPr>
            <a:lstStyle/>
            <a:p>
              <a:pPr lvl="0" eaLnBrk="0" fontAlgn="base" hangingPunct="0">
                <a:spcBef>
                  <a:spcPct val="0"/>
                </a:spcBef>
                <a:spcAft>
                  <a:spcPct val="0"/>
                </a:spcAft>
                <a:buFontTx/>
                <a:buChar char="•"/>
              </a:pPr>
              <a:r>
                <a:rPr lang="es-ES" sz="2000" dirty="0" smtClean="0">
                  <a:latin typeface="Calibri" pitchFamily="34" charset="0"/>
                </a:rPr>
                <a:t> En temas vitales (muy importantes)</a:t>
              </a:r>
            </a:p>
            <a:p>
              <a:pPr lvl="0" eaLnBrk="0" fontAlgn="base" hangingPunct="0">
                <a:spcBef>
                  <a:spcPct val="0"/>
                </a:spcBef>
                <a:spcAft>
                  <a:spcPct val="0"/>
                </a:spcAft>
                <a:buFontTx/>
                <a:buChar char="•"/>
              </a:pPr>
              <a:r>
                <a:rPr lang="es-ES" sz="2000" dirty="0" smtClean="0">
                  <a:latin typeface="Calibri" pitchFamily="34" charset="0"/>
                </a:rPr>
                <a:t> Conseguir adhesión e involucración.</a:t>
              </a:r>
            </a:p>
          </p:txBody>
        </p:sp>
      </p:grpSp>
      <p:grpSp>
        <p:nvGrpSpPr>
          <p:cNvPr id="11" name="19 Grupo"/>
          <p:cNvGrpSpPr/>
          <p:nvPr/>
        </p:nvGrpSpPr>
        <p:grpSpPr>
          <a:xfrm>
            <a:off x="4572000" y="2708275"/>
            <a:ext cx="4429156" cy="3506807"/>
            <a:chOff x="4572000" y="2708275"/>
            <a:chExt cx="4429156" cy="3506807"/>
          </a:xfrm>
        </p:grpSpPr>
        <p:sp>
          <p:nvSpPr>
            <p:cNvPr id="12" name="Rectangle 9"/>
            <p:cNvSpPr>
              <a:spLocks noChangeArrowheads="1"/>
            </p:cNvSpPr>
            <p:nvPr/>
          </p:nvSpPr>
          <p:spPr bwMode="auto">
            <a:xfrm>
              <a:off x="4572000" y="2922589"/>
              <a:ext cx="4429156" cy="1149354"/>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3" name="Rectangle 8"/>
            <p:cNvSpPr>
              <a:spLocks noChangeArrowheads="1"/>
            </p:cNvSpPr>
            <p:nvPr/>
          </p:nvSpPr>
          <p:spPr bwMode="auto">
            <a:xfrm>
              <a:off x="4572000" y="4500570"/>
              <a:ext cx="4429156" cy="1714512"/>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4" name="13 CuadroTexto"/>
            <p:cNvSpPr txBox="1"/>
            <p:nvPr/>
          </p:nvSpPr>
          <p:spPr>
            <a:xfrm>
              <a:off x="4716462" y="2708275"/>
              <a:ext cx="2251257" cy="461665"/>
            </a:xfrm>
            <a:prstGeom prst="rect">
              <a:avLst/>
            </a:prstGeom>
            <a:solidFill>
              <a:schemeClr val="bg1"/>
            </a:solidFill>
          </p:spPr>
          <p:txBody>
            <a:bodyPr wrap="none" rtlCol="0">
              <a:spAutoFit/>
            </a:bodyPr>
            <a:lstStyle/>
            <a:p>
              <a:r>
                <a:rPr lang="es-ES" sz="2400" b="1" dirty="0" smtClean="0">
                  <a:solidFill>
                    <a:srgbClr val="006000"/>
                  </a:solidFill>
                </a:rPr>
                <a:t>Puntuación baja</a:t>
              </a:r>
              <a:endParaRPr lang="es-ES" sz="2400" b="1" dirty="0">
                <a:solidFill>
                  <a:srgbClr val="006000"/>
                </a:solidFill>
              </a:endParaRPr>
            </a:p>
          </p:txBody>
        </p:sp>
        <p:sp>
          <p:nvSpPr>
            <p:cNvPr id="15" name="14 CuadroTexto"/>
            <p:cNvSpPr txBox="1"/>
            <p:nvPr/>
          </p:nvSpPr>
          <p:spPr>
            <a:xfrm>
              <a:off x="4787900" y="4286256"/>
              <a:ext cx="2187330" cy="461665"/>
            </a:xfrm>
            <a:prstGeom prst="rect">
              <a:avLst/>
            </a:prstGeom>
            <a:solidFill>
              <a:schemeClr val="bg1"/>
            </a:solidFill>
          </p:spPr>
          <p:txBody>
            <a:bodyPr wrap="none" rtlCol="0">
              <a:spAutoFit/>
            </a:bodyPr>
            <a:lstStyle/>
            <a:p>
              <a:r>
                <a:rPr lang="es-ES" sz="2400" b="1" dirty="0" smtClean="0">
                  <a:solidFill>
                    <a:srgbClr val="D56509"/>
                  </a:solidFill>
                </a:rPr>
                <a:t>Puntuación alta</a:t>
              </a:r>
              <a:endParaRPr lang="es-ES" sz="2400" b="1" dirty="0">
                <a:solidFill>
                  <a:srgbClr val="D56509"/>
                </a:solidFill>
              </a:endParaRPr>
            </a:p>
          </p:txBody>
        </p:sp>
        <p:sp>
          <p:nvSpPr>
            <p:cNvPr id="16" name="15 Rectángulo"/>
            <p:cNvSpPr/>
            <p:nvPr/>
          </p:nvSpPr>
          <p:spPr>
            <a:xfrm>
              <a:off x="5000628" y="4929198"/>
              <a:ext cx="3857652" cy="923330"/>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¿Demasiado tiempo en temas poco importantes?</a:t>
              </a:r>
            </a:p>
            <a:p>
              <a:pPr lvl="0" eaLnBrk="0" fontAlgn="base" hangingPunct="0">
                <a:spcBef>
                  <a:spcPct val="0"/>
                </a:spcBef>
                <a:spcAft>
                  <a:spcPct val="0"/>
                </a:spcAft>
              </a:pPr>
              <a:r>
                <a:rPr lang="es-ES" dirty="0" smtClean="0">
                  <a:latin typeface="Calibri" pitchFamily="34" charset="0"/>
                </a:rPr>
                <a:t>¿No éxito en juego con otros estilos?</a:t>
              </a:r>
            </a:p>
          </p:txBody>
        </p:sp>
        <p:sp>
          <p:nvSpPr>
            <p:cNvPr id="17" name="16 Rectángulo"/>
            <p:cNvSpPr/>
            <p:nvPr/>
          </p:nvSpPr>
          <p:spPr>
            <a:xfrm>
              <a:off x="4786314" y="3214686"/>
              <a:ext cx="4143404" cy="646331"/>
            </a:xfrm>
            <a:prstGeom prst="rect">
              <a:avLst/>
            </a:prstGeom>
          </p:spPr>
          <p:txBody>
            <a:bodyPr wrap="square">
              <a:spAutoFit/>
            </a:bodyPr>
            <a:lstStyle/>
            <a:p>
              <a:pPr lvl="0" eaLnBrk="0" fontAlgn="base" hangingPunct="0">
                <a:spcBef>
                  <a:spcPct val="0"/>
                </a:spcBef>
                <a:spcAft>
                  <a:spcPct val="0"/>
                </a:spcAft>
              </a:pPr>
              <a:r>
                <a:rPr lang="es-ES" dirty="0" smtClean="0">
                  <a:latin typeface="Calibri" pitchFamily="34" charset="0"/>
                </a:rPr>
                <a:t>¿Le cuesta ver diferencias como riqueza?</a:t>
              </a:r>
            </a:p>
            <a:p>
              <a:pPr lvl="0" eaLnBrk="0" fontAlgn="base" hangingPunct="0">
                <a:spcBef>
                  <a:spcPct val="0"/>
                </a:spcBef>
                <a:spcAft>
                  <a:spcPct val="0"/>
                </a:spcAft>
              </a:pPr>
              <a:r>
                <a:rPr lang="es-ES" dirty="0" smtClean="0">
                  <a:latin typeface="Calibri" pitchFamily="34" charset="0"/>
                </a:rPr>
                <a:t>¿Le cuesta alcanzar compromisos?</a:t>
              </a:r>
            </a:p>
          </p:txBody>
        </p:sp>
      </p:grpSp>
      <p:sp>
        <p:nvSpPr>
          <p:cNvPr id="18" name="1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9" name="1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rot="16200000" flipH="1">
            <a:off x="-1080144" y="3214392"/>
            <a:ext cx="2988960" cy="400110"/>
          </a:xfrm>
          <a:prstGeom prst="rect">
            <a:avLst/>
          </a:prstGeom>
          <a:noFill/>
          <a:ln w="9525">
            <a:noFill/>
            <a:miter lim="800000"/>
            <a:headEnd/>
            <a:tailEnd/>
          </a:ln>
        </p:spPr>
        <p:txBody>
          <a:bodyPr wrap="none">
            <a:spAutoFit/>
          </a:bodyPr>
          <a:lstStyle/>
          <a:p>
            <a:pPr algn="l" eaLnBrk="0" hangingPunct="0"/>
            <a:r>
              <a:rPr lang="es-ES" sz="2000" b="1" dirty="0">
                <a:solidFill>
                  <a:srgbClr val="000066"/>
                </a:solidFill>
                <a:latin typeface="Calibri" pitchFamily="34" charset="0"/>
              </a:rPr>
              <a:t>Interés en mis resultados </a:t>
            </a:r>
          </a:p>
        </p:txBody>
      </p:sp>
      <p:graphicFrame>
        <p:nvGraphicFramePr>
          <p:cNvPr id="5" name="Group 4"/>
          <p:cNvGraphicFramePr>
            <a:graphicFrameLocks noGrp="1"/>
          </p:cNvGraphicFramePr>
          <p:nvPr/>
        </p:nvGraphicFramePr>
        <p:xfrm>
          <a:off x="714348" y="1071547"/>
          <a:ext cx="8153400" cy="4910148"/>
        </p:xfrm>
        <a:graphic>
          <a:graphicData uri="http://schemas.openxmlformats.org/drawingml/2006/table">
            <a:tbl>
              <a:tblPr/>
              <a:tblGrid>
                <a:gridCol w="2717800"/>
                <a:gridCol w="2717800"/>
                <a:gridCol w="2717800"/>
              </a:tblGrid>
              <a:tr h="16367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6367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6367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800" b="1" i="0" u="none" strike="noStrike" cap="none" normalizeH="0" baseline="0" dirty="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6" name="Text Box 22"/>
          <p:cNvSpPr txBox="1">
            <a:spLocks noChangeArrowheads="1"/>
          </p:cNvSpPr>
          <p:nvPr/>
        </p:nvSpPr>
        <p:spPr bwMode="auto">
          <a:xfrm>
            <a:off x="1571604" y="4357694"/>
            <a:ext cx="893578" cy="400110"/>
          </a:xfrm>
          <a:prstGeom prst="rect">
            <a:avLst/>
          </a:prstGeom>
          <a:noFill/>
          <a:ln w="9525">
            <a:noFill/>
            <a:miter lim="800000"/>
            <a:headEnd/>
            <a:tailEnd/>
          </a:ln>
        </p:spPr>
        <p:txBody>
          <a:bodyPr wrap="none">
            <a:spAutoFit/>
          </a:bodyPr>
          <a:lstStyle/>
          <a:p>
            <a:r>
              <a:rPr lang="es-ES" sz="2000" b="1" dirty="0">
                <a:solidFill>
                  <a:srgbClr val="336699"/>
                </a:solidFill>
                <a:latin typeface="Calibri" pitchFamily="34" charset="0"/>
              </a:rPr>
              <a:t>HUIDA</a:t>
            </a:r>
          </a:p>
        </p:txBody>
      </p:sp>
      <p:sp>
        <p:nvSpPr>
          <p:cNvPr id="7" name="Text Box 23"/>
          <p:cNvSpPr txBox="1">
            <a:spLocks noChangeArrowheads="1"/>
          </p:cNvSpPr>
          <p:nvPr/>
        </p:nvSpPr>
        <p:spPr bwMode="auto">
          <a:xfrm>
            <a:off x="3929058" y="2714620"/>
            <a:ext cx="1756058" cy="707886"/>
          </a:xfrm>
          <a:prstGeom prst="rect">
            <a:avLst/>
          </a:prstGeom>
          <a:noFill/>
          <a:ln w="9525">
            <a:noFill/>
            <a:miter lim="800000"/>
            <a:headEnd/>
            <a:tailEnd/>
          </a:ln>
        </p:spPr>
        <p:txBody>
          <a:bodyPr wrap="none">
            <a:spAutoFit/>
          </a:bodyPr>
          <a:lstStyle/>
          <a:p>
            <a:pPr algn="ctr"/>
            <a:r>
              <a:rPr lang="es-ES" sz="2000" b="1" dirty="0" smtClean="0">
                <a:solidFill>
                  <a:srgbClr val="336699"/>
                </a:solidFill>
                <a:latin typeface="Calibri" pitchFamily="34" charset="0"/>
              </a:rPr>
              <a:t>COMPROMISO</a:t>
            </a:r>
          </a:p>
          <a:p>
            <a:pPr algn="ctr"/>
            <a:r>
              <a:rPr lang="es-ES" sz="2000" b="1" dirty="0" smtClean="0">
                <a:solidFill>
                  <a:srgbClr val="336699"/>
                </a:solidFill>
                <a:latin typeface="Calibri" pitchFamily="34" charset="0"/>
              </a:rPr>
              <a:t>NEGOCIACION</a:t>
            </a:r>
            <a:endParaRPr lang="es-ES" sz="2000" b="1" dirty="0">
              <a:solidFill>
                <a:srgbClr val="336699"/>
              </a:solidFill>
              <a:latin typeface="Calibri" pitchFamily="34" charset="0"/>
            </a:endParaRPr>
          </a:p>
        </p:txBody>
      </p:sp>
      <p:sp>
        <p:nvSpPr>
          <p:cNvPr id="8" name="Text Box 24"/>
          <p:cNvSpPr txBox="1">
            <a:spLocks noChangeArrowheads="1"/>
          </p:cNvSpPr>
          <p:nvPr/>
        </p:nvSpPr>
        <p:spPr bwMode="auto">
          <a:xfrm>
            <a:off x="6572264" y="1142984"/>
            <a:ext cx="1917448" cy="707886"/>
          </a:xfrm>
          <a:prstGeom prst="rect">
            <a:avLst/>
          </a:prstGeom>
          <a:noFill/>
          <a:ln w="9525">
            <a:noFill/>
            <a:miter lim="800000"/>
            <a:headEnd/>
            <a:tailEnd/>
          </a:ln>
        </p:spPr>
        <p:txBody>
          <a:bodyPr wrap="none">
            <a:spAutoFit/>
          </a:bodyPr>
          <a:lstStyle/>
          <a:p>
            <a:pPr algn="ctr"/>
            <a:r>
              <a:rPr lang="es-ES" sz="2000" b="1" dirty="0" smtClean="0">
                <a:solidFill>
                  <a:srgbClr val="336699"/>
                </a:solidFill>
                <a:latin typeface="Calibri" pitchFamily="34" charset="0"/>
              </a:rPr>
              <a:t>COLABORACION</a:t>
            </a:r>
          </a:p>
          <a:p>
            <a:pPr algn="ctr"/>
            <a:r>
              <a:rPr lang="es-ES" sz="2000" b="1" dirty="0" smtClean="0">
                <a:solidFill>
                  <a:srgbClr val="336699"/>
                </a:solidFill>
                <a:latin typeface="Calibri" pitchFamily="34" charset="0"/>
              </a:rPr>
              <a:t>CONSENSO</a:t>
            </a:r>
            <a:endParaRPr lang="es-ES" sz="2000" b="1" dirty="0">
              <a:solidFill>
                <a:srgbClr val="336699"/>
              </a:solidFill>
              <a:latin typeface="Calibri" pitchFamily="34" charset="0"/>
            </a:endParaRPr>
          </a:p>
        </p:txBody>
      </p:sp>
      <p:sp>
        <p:nvSpPr>
          <p:cNvPr id="9" name="Text Box 25"/>
          <p:cNvSpPr txBox="1">
            <a:spLocks noChangeArrowheads="1"/>
          </p:cNvSpPr>
          <p:nvPr/>
        </p:nvSpPr>
        <p:spPr bwMode="auto">
          <a:xfrm>
            <a:off x="1071538" y="1142984"/>
            <a:ext cx="1720850" cy="400050"/>
          </a:xfrm>
          <a:prstGeom prst="rect">
            <a:avLst/>
          </a:prstGeom>
          <a:noFill/>
          <a:ln w="9525">
            <a:noFill/>
            <a:miter lim="800000"/>
            <a:headEnd/>
            <a:tailEnd/>
          </a:ln>
        </p:spPr>
        <p:txBody>
          <a:bodyPr wrap="none">
            <a:spAutoFit/>
          </a:bodyPr>
          <a:lstStyle/>
          <a:p>
            <a:r>
              <a:rPr lang="es-ES" sz="2000" b="1" dirty="0">
                <a:solidFill>
                  <a:srgbClr val="336699"/>
                </a:solidFill>
                <a:latin typeface="Calibri" pitchFamily="34" charset="0"/>
              </a:rPr>
              <a:t>COMPETICION</a:t>
            </a:r>
          </a:p>
        </p:txBody>
      </p:sp>
      <p:sp>
        <p:nvSpPr>
          <p:cNvPr id="10" name="Text Box 26"/>
          <p:cNvSpPr txBox="1">
            <a:spLocks noChangeArrowheads="1"/>
          </p:cNvSpPr>
          <p:nvPr/>
        </p:nvSpPr>
        <p:spPr bwMode="auto">
          <a:xfrm>
            <a:off x="6572264" y="4429132"/>
            <a:ext cx="1897186" cy="400110"/>
          </a:xfrm>
          <a:prstGeom prst="rect">
            <a:avLst/>
          </a:prstGeom>
          <a:noFill/>
          <a:ln w="9525">
            <a:noFill/>
            <a:miter lim="800000"/>
            <a:headEnd/>
            <a:tailEnd/>
          </a:ln>
        </p:spPr>
        <p:txBody>
          <a:bodyPr wrap="none">
            <a:spAutoFit/>
          </a:bodyPr>
          <a:lstStyle/>
          <a:p>
            <a:r>
              <a:rPr lang="es-ES" sz="2000" b="1" dirty="0" smtClean="0">
                <a:solidFill>
                  <a:srgbClr val="336699"/>
                </a:solidFill>
                <a:latin typeface="Calibri" pitchFamily="34" charset="0"/>
              </a:rPr>
              <a:t>ACOMODACION</a:t>
            </a:r>
            <a:endParaRPr lang="es-ES" sz="2000" b="1" dirty="0">
              <a:solidFill>
                <a:srgbClr val="336699"/>
              </a:solidFill>
              <a:latin typeface="Calibri" pitchFamily="34" charset="0"/>
            </a:endParaRPr>
          </a:p>
        </p:txBody>
      </p:sp>
      <p:sp>
        <p:nvSpPr>
          <p:cNvPr id="11" name="Text Box 27"/>
          <p:cNvSpPr txBox="1">
            <a:spLocks noChangeArrowheads="1"/>
          </p:cNvSpPr>
          <p:nvPr/>
        </p:nvSpPr>
        <p:spPr bwMode="auto">
          <a:xfrm>
            <a:off x="714348" y="1916113"/>
            <a:ext cx="692150" cy="830263"/>
          </a:xfrm>
          <a:prstGeom prst="rect">
            <a:avLst/>
          </a:prstGeom>
          <a:noFill/>
          <a:ln w="9525">
            <a:noFill/>
            <a:miter lim="800000"/>
            <a:headEnd/>
            <a:tailEnd/>
          </a:ln>
        </p:spPr>
        <p:txBody>
          <a:bodyPr wrap="none">
            <a:spAutoFit/>
          </a:bodyPr>
          <a:lstStyle/>
          <a:p>
            <a:pPr algn="l"/>
            <a:r>
              <a:rPr lang="es-ES" sz="1600" dirty="0">
                <a:latin typeface="Calibri" pitchFamily="34" charset="0"/>
              </a:rPr>
              <a:t>8 – 12</a:t>
            </a:r>
          </a:p>
          <a:p>
            <a:pPr algn="l"/>
            <a:r>
              <a:rPr lang="es-ES" sz="1600" dirty="0">
                <a:latin typeface="Calibri" pitchFamily="34" charset="0"/>
              </a:rPr>
              <a:t>4 – 7</a:t>
            </a:r>
          </a:p>
          <a:p>
            <a:pPr algn="l"/>
            <a:r>
              <a:rPr lang="es-ES" sz="1600" dirty="0">
                <a:latin typeface="Calibri" pitchFamily="34" charset="0"/>
              </a:rPr>
              <a:t>0 - 3</a:t>
            </a:r>
          </a:p>
        </p:txBody>
      </p:sp>
      <p:sp>
        <p:nvSpPr>
          <p:cNvPr id="12" name="Text Box 28"/>
          <p:cNvSpPr txBox="1">
            <a:spLocks noChangeArrowheads="1"/>
          </p:cNvSpPr>
          <p:nvPr/>
        </p:nvSpPr>
        <p:spPr bwMode="auto">
          <a:xfrm>
            <a:off x="6143636" y="1916113"/>
            <a:ext cx="796925" cy="830263"/>
          </a:xfrm>
          <a:prstGeom prst="rect">
            <a:avLst/>
          </a:prstGeom>
          <a:noFill/>
          <a:ln w="9525">
            <a:noFill/>
            <a:miter lim="800000"/>
            <a:headEnd/>
            <a:tailEnd/>
          </a:ln>
        </p:spPr>
        <p:txBody>
          <a:bodyPr wrap="none">
            <a:spAutoFit/>
          </a:bodyPr>
          <a:lstStyle/>
          <a:p>
            <a:pPr algn="l"/>
            <a:r>
              <a:rPr lang="es-ES" sz="1600" dirty="0">
                <a:latin typeface="Calibri" pitchFamily="34" charset="0"/>
              </a:rPr>
              <a:t>10 – 12</a:t>
            </a:r>
          </a:p>
          <a:p>
            <a:pPr algn="l"/>
            <a:r>
              <a:rPr lang="es-ES" sz="1600" dirty="0">
                <a:latin typeface="Calibri" pitchFamily="34" charset="0"/>
              </a:rPr>
              <a:t>7 – 9</a:t>
            </a:r>
          </a:p>
          <a:p>
            <a:pPr algn="l"/>
            <a:r>
              <a:rPr lang="es-ES" sz="1600" dirty="0">
                <a:latin typeface="Calibri" pitchFamily="34" charset="0"/>
              </a:rPr>
              <a:t>0 - 6</a:t>
            </a:r>
          </a:p>
        </p:txBody>
      </p:sp>
      <p:sp>
        <p:nvSpPr>
          <p:cNvPr id="13" name="Text Box 29"/>
          <p:cNvSpPr txBox="1">
            <a:spLocks noChangeArrowheads="1"/>
          </p:cNvSpPr>
          <p:nvPr/>
        </p:nvSpPr>
        <p:spPr bwMode="auto">
          <a:xfrm>
            <a:off x="6215074" y="5072074"/>
            <a:ext cx="692150" cy="830263"/>
          </a:xfrm>
          <a:prstGeom prst="rect">
            <a:avLst/>
          </a:prstGeom>
          <a:noFill/>
          <a:ln w="9525">
            <a:noFill/>
            <a:miter lim="800000"/>
            <a:headEnd/>
            <a:tailEnd/>
          </a:ln>
        </p:spPr>
        <p:txBody>
          <a:bodyPr wrap="none">
            <a:spAutoFit/>
          </a:bodyPr>
          <a:lstStyle/>
          <a:p>
            <a:pPr algn="l"/>
            <a:r>
              <a:rPr lang="es-ES" sz="1600" dirty="0">
                <a:latin typeface="Calibri" pitchFamily="34" charset="0"/>
              </a:rPr>
              <a:t>7 – 12</a:t>
            </a:r>
          </a:p>
          <a:p>
            <a:pPr algn="l"/>
            <a:r>
              <a:rPr lang="es-ES" sz="1600" dirty="0">
                <a:latin typeface="Calibri" pitchFamily="34" charset="0"/>
              </a:rPr>
              <a:t>4 – 6</a:t>
            </a:r>
          </a:p>
          <a:p>
            <a:pPr algn="l"/>
            <a:r>
              <a:rPr lang="es-ES" sz="1600" dirty="0">
                <a:latin typeface="Calibri" pitchFamily="34" charset="0"/>
              </a:rPr>
              <a:t>0 - 3</a:t>
            </a:r>
          </a:p>
        </p:txBody>
      </p:sp>
      <p:sp>
        <p:nvSpPr>
          <p:cNvPr id="14" name="Text Box 30"/>
          <p:cNvSpPr txBox="1">
            <a:spLocks noChangeArrowheads="1"/>
          </p:cNvSpPr>
          <p:nvPr/>
        </p:nvSpPr>
        <p:spPr bwMode="auto">
          <a:xfrm>
            <a:off x="3428992" y="3500438"/>
            <a:ext cx="692150" cy="830263"/>
          </a:xfrm>
          <a:prstGeom prst="rect">
            <a:avLst/>
          </a:prstGeom>
          <a:noFill/>
          <a:ln w="9525">
            <a:noFill/>
            <a:miter lim="800000"/>
            <a:headEnd/>
            <a:tailEnd/>
          </a:ln>
        </p:spPr>
        <p:txBody>
          <a:bodyPr wrap="none">
            <a:spAutoFit/>
          </a:bodyPr>
          <a:lstStyle/>
          <a:p>
            <a:pPr algn="l"/>
            <a:r>
              <a:rPr lang="es-ES" sz="1600" dirty="0">
                <a:latin typeface="Calibri" pitchFamily="34" charset="0"/>
              </a:rPr>
              <a:t>9 – 12</a:t>
            </a:r>
          </a:p>
          <a:p>
            <a:pPr algn="l"/>
            <a:r>
              <a:rPr lang="es-ES" sz="1600" dirty="0">
                <a:latin typeface="Calibri" pitchFamily="34" charset="0"/>
              </a:rPr>
              <a:t>6 – 8</a:t>
            </a:r>
          </a:p>
          <a:p>
            <a:pPr algn="l"/>
            <a:r>
              <a:rPr lang="es-ES" sz="1600" dirty="0">
                <a:latin typeface="Calibri" pitchFamily="34" charset="0"/>
              </a:rPr>
              <a:t>0 - 5</a:t>
            </a:r>
          </a:p>
        </p:txBody>
      </p:sp>
      <p:sp>
        <p:nvSpPr>
          <p:cNvPr id="15" name="Text Box 31"/>
          <p:cNvSpPr txBox="1">
            <a:spLocks noChangeArrowheads="1"/>
          </p:cNvSpPr>
          <p:nvPr/>
        </p:nvSpPr>
        <p:spPr bwMode="auto">
          <a:xfrm>
            <a:off x="714348" y="5072074"/>
            <a:ext cx="692150" cy="830263"/>
          </a:xfrm>
          <a:prstGeom prst="rect">
            <a:avLst/>
          </a:prstGeom>
          <a:noFill/>
          <a:ln w="9525">
            <a:noFill/>
            <a:miter lim="800000"/>
            <a:headEnd/>
            <a:tailEnd/>
          </a:ln>
        </p:spPr>
        <p:txBody>
          <a:bodyPr wrap="none">
            <a:spAutoFit/>
          </a:bodyPr>
          <a:lstStyle/>
          <a:p>
            <a:pPr algn="l"/>
            <a:r>
              <a:rPr lang="es-ES" sz="1600" dirty="0">
                <a:latin typeface="Calibri" pitchFamily="34" charset="0"/>
              </a:rPr>
              <a:t>8 – 12</a:t>
            </a:r>
          </a:p>
          <a:p>
            <a:pPr algn="l"/>
            <a:r>
              <a:rPr lang="es-ES" sz="1600" dirty="0">
                <a:latin typeface="Calibri" pitchFamily="34" charset="0"/>
              </a:rPr>
              <a:t>5 – 7</a:t>
            </a:r>
          </a:p>
          <a:p>
            <a:pPr algn="l"/>
            <a:r>
              <a:rPr lang="es-ES" sz="1600" dirty="0">
                <a:latin typeface="Calibri" pitchFamily="34" charset="0"/>
              </a:rPr>
              <a:t>0 - 4</a:t>
            </a:r>
          </a:p>
        </p:txBody>
      </p:sp>
      <p:sp>
        <p:nvSpPr>
          <p:cNvPr id="16" name="Text Box 3"/>
          <p:cNvSpPr txBox="1">
            <a:spLocks noChangeArrowheads="1"/>
          </p:cNvSpPr>
          <p:nvPr/>
        </p:nvSpPr>
        <p:spPr bwMode="auto">
          <a:xfrm>
            <a:off x="2610212" y="6072206"/>
            <a:ext cx="3923575" cy="400110"/>
          </a:xfrm>
          <a:prstGeom prst="rect">
            <a:avLst/>
          </a:prstGeom>
          <a:noFill/>
          <a:ln w="9525">
            <a:noFill/>
            <a:miter lim="800000"/>
            <a:headEnd/>
            <a:tailEnd/>
          </a:ln>
        </p:spPr>
        <p:txBody>
          <a:bodyPr wrap="none">
            <a:spAutoFit/>
          </a:bodyPr>
          <a:lstStyle/>
          <a:p>
            <a:pPr algn="l" eaLnBrk="0" hangingPunct="0"/>
            <a:r>
              <a:rPr lang="es-ES" sz="2000" b="1" dirty="0">
                <a:solidFill>
                  <a:srgbClr val="000066"/>
                </a:solidFill>
                <a:latin typeface="Calibri" pitchFamily="34" charset="0"/>
              </a:rPr>
              <a:t>Interés en el resultado de los otros </a:t>
            </a:r>
          </a:p>
        </p:txBody>
      </p:sp>
      <p:sp>
        <p:nvSpPr>
          <p:cNvPr id="17" name="1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8" name="17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Aspectos procesuales</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Dinámica del conflicto (</a:t>
            </a:r>
            <a:r>
              <a:rPr lang="es-ES" dirty="0" err="1" smtClean="0"/>
              <a:t>Rubin</a:t>
            </a:r>
            <a:r>
              <a:rPr lang="es-ES" dirty="0" smtClean="0"/>
              <a:t>, 1993)</a:t>
            </a:r>
            <a:endParaRPr lang="es-ES" dirty="0"/>
          </a:p>
        </p:txBody>
      </p:sp>
      <p:grpSp>
        <p:nvGrpSpPr>
          <p:cNvPr id="4" name="21 Grupo"/>
          <p:cNvGrpSpPr/>
          <p:nvPr/>
        </p:nvGrpSpPr>
        <p:grpSpPr>
          <a:xfrm>
            <a:off x="357158" y="1142984"/>
            <a:ext cx="8501122" cy="3429024"/>
            <a:chOff x="357158" y="1142984"/>
            <a:chExt cx="8501122" cy="3429024"/>
          </a:xfrm>
        </p:grpSpPr>
        <p:sp>
          <p:nvSpPr>
            <p:cNvPr id="5" name="Rectangle 9"/>
            <p:cNvSpPr>
              <a:spLocks noChangeArrowheads="1"/>
            </p:cNvSpPr>
            <p:nvPr/>
          </p:nvSpPr>
          <p:spPr bwMode="auto">
            <a:xfrm>
              <a:off x="357158" y="1357298"/>
              <a:ext cx="8501122" cy="3214710"/>
            </a:xfrm>
            <a:prstGeom prst="rect">
              <a:avLst/>
            </a:prstGeom>
            <a:solidFill>
              <a:schemeClr val="bg1">
                <a:lumMod val="85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6" name="5 CuadroTexto"/>
            <p:cNvSpPr txBox="1"/>
            <p:nvPr/>
          </p:nvSpPr>
          <p:spPr>
            <a:xfrm>
              <a:off x="573058" y="1142984"/>
              <a:ext cx="4064318" cy="461665"/>
            </a:xfrm>
            <a:prstGeom prst="rect">
              <a:avLst/>
            </a:prstGeom>
            <a:solidFill>
              <a:schemeClr val="bg1"/>
            </a:solidFill>
          </p:spPr>
          <p:txBody>
            <a:bodyPr wrap="none" rtlCol="0">
              <a:spAutoFit/>
            </a:bodyPr>
            <a:lstStyle/>
            <a:p>
              <a:r>
                <a:rPr lang="es-ES" sz="2400" b="1" dirty="0" smtClean="0">
                  <a:solidFill>
                    <a:srgbClr val="696969"/>
                  </a:solidFill>
                </a:rPr>
                <a:t>Obra de teatro en tres actos …</a:t>
              </a:r>
              <a:endParaRPr lang="es-ES" sz="2400" b="1" dirty="0">
                <a:solidFill>
                  <a:srgbClr val="696969"/>
                </a:solidFill>
              </a:endParaRPr>
            </a:p>
          </p:txBody>
        </p:sp>
      </p:grpSp>
      <p:grpSp>
        <p:nvGrpSpPr>
          <p:cNvPr id="7" name="38 Grupo"/>
          <p:cNvGrpSpPr/>
          <p:nvPr/>
        </p:nvGrpSpPr>
        <p:grpSpPr>
          <a:xfrm>
            <a:off x="1000100" y="4714884"/>
            <a:ext cx="7858180" cy="1566877"/>
            <a:chOff x="1000100" y="4714884"/>
            <a:chExt cx="7858180" cy="1566877"/>
          </a:xfrm>
        </p:grpSpPr>
        <p:sp>
          <p:nvSpPr>
            <p:cNvPr id="8" name="Rectangle 7"/>
            <p:cNvSpPr>
              <a:spLocks noChangeArrowheads="1"/>
            </p:cNvSpPr>
            <p:nvPr/>
          </p:nvSpPr>
          <p:spPr bwMode="auto">
            <a:xfrm>
              <a:off x="1000100" y="4929198"/>
              <a:ext cx="7858180" cy="1352563"/>
            </a:xfrm>
            <a:prstGeom prst="rect">
              <a:avLst/>
            </a:prstGeom>
            <a:solidFill>
              <a:schemeClr val="accent5">
                <a:lumMod val="40000"/>
                <a:lumOff val="60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9" name="8 CuadroTexto"/>
            <p:cNvSpPr txBox="1"/>
            <p:nvPr/>
          </p:nvSpPr>
          <p:spPr>
            <a:xfrm>
              <a:off x="1216000" y="4714884"/>
              <a:ext cx="4274696" cy="461665"/>
            </a:xfrm>
            <a:prstGeom prst="rect">
              <a:avLst/>
            </a:prstGeom>
            <a:solidFill>
              <a:schemeClr val="bg1"/>
            </a:solidFill>
          </p:spPr>
          <p:txBody>
            <a:bodyPr wrap="none" rtlCol="0">
              <a:spAutoFit/>
            </a:bodyPr>
            <a:lstStyle/>
            <a:p>
              <a:r>
                <a:rPr lang="es-ES" sz="2400" b="1" dirty="0" smtClean="0">
                  <a:solidFill>
                    <a:srgbClr val="005A7A"/>
                  </a:solidFill>
                </a:rPr>
                <a:t>No siempre el mismo proceso …</a:t>
              </a:r>
              <a:endParaRPr lang="es-ES" sz="2400" b="1" dirty="0">
                <a:solidFill>
                  <a:srgbClr val="005A7A"/>
                </a:solidFill>
              </a:endParaRPr>
            </a:p>
          </p:txBody>
        </p:sp>
        <p:sp>
          <p:nvSpPr>
            <p:cNvPr id="10" name="9 CuadroTexto"/>
            <p:cNvSpPr txBox="1"/>
            <p:nvPr/>
          </p:nvSpPr>
          <p:spPr>
            <a:xfrm>
              <a:off x="2071670" y="5210191"/>
              <a:ext cx="6640396" cy="923330"/>
            </a:xfrm>
            <a:prstGeom prst="rect">
              <a:avLst/>
            </a:prstGeom>
            <a:noFill/>
          </p:spPr>
          <p:txBody>
            <a:bodyPr wrap="square" rtlCol="0">
              <a:spAutoFit/>
            </a:bodyPr>
            <a:lstStyle/>
            <a:p>
              <a:pPr eaLnBrk="0" hangingPunct="0">
                <a:buFont typeface="Wingdings" pitchFamily="2" charset="2"/>
                <a:buChar char="ü"/>
              </a:pPr>
              <a:r>
                <a:rPr lang="es-ES" dirty="0" smtClean="0">
                  <a:latin typeface="Calibri" pitchFamily="34" charset="0"/>
                </a:rPr>
                <a:t> A veces se soluciona antes de la escalada</a:t>
              </a:r>
            </a:p>
            <a:p>
              <a:pPr eaLnBrk="0" hangingPunct="0">
                <a:buFont typeface="Wingdings" pitchFamily="2" charset="2"/>
                <a:buChar char="ü"/>
              </a:pPr>
              <a:r>
                <a:rPr lang="es-ES" dirty="0" smtClean="0">
                  <a:latin typeface="Calibri" pitchFamily="34" charset="0"/>
                </a:rPr>
                <a:t> A veces no se pasa del estancamiento</a:t>
              </a:r>
            </a:p>
            <a:p>
              <a:pPr eaLnBrk="0" hangingPunct="0">
                <a:buFont typeface="Wingdings" pitchFamily="2" charset="2"/>
                <a:buChar char="ü"/>
              </a:pPr>
              <a:r>
                <a:rPr lang="es-ES" dirty="0" smtClean="0">
                  <a:latin typeface="Calibri" pitchFamily="34" charset="0"/>
                </a:rPr>
                <a:t> A veces se estabilizan: dominio / abandono / inactividad </a:t>
              </a:r>
              <a:endParaRPr lang="es-ES" dirty="0">
                <a:latin typeface="Calibri" pitchFamily="34" charset="0"/>
              </a:endParaRPr>
            </a:p>
          </p:txBody>
        </p:sp>
      </p:grpSp>
      <p:sp>
        <p:nvSpPr>
          <p:cNvPr id="11" name="10 CuadroTexto"/>
          <p:cNvSpPr txBox="1"/>
          <p:nvPr/>
        </p:nvSpPr>
        <p:spPr>
          <a:xfrm>
            <a:off x="571472" y="2071678"/>
            <a:ext cx="2859694" cy="923330"/>
          </a:xfrm>
          <a:prstGeom prst="rect">
            <a:avLst/>
          </a:prstGeom>
          <a:noFill/>
        </p:spPr>
        <p:txBody>
          <a:bodyPr wrap="none" rtlCol="0">
            <a:spAutoFit/>
          </a:bodyPr>
          <a:lstStyle/>
          <a:p>
            <a:pPr eaLnBrk="0" hangingPunct="0">
              <a:buFontTx/>
              <a:buChar char="•"/>
            </a:pPr>
            <a:r>
              <a:rPr lang="es-ES" dirty="0" smtClean="0">
                <a:latin typeface="Calibri" pitchFamily="34" charset="0"/>
              </a:rPr>
              <a:t> Primer Acto: ESCALADA</a:t>
            </a:r>
          </a:p>
          <a:p>
            <a:pPr eaLnBrk="0" hangingPunct="0">
              <a:buFontTx/>
              <a:buChar char="•"/>
            </a:pPr>
            <a:r>
              <a:rPr lang="es-ES" dirty="0" smtClean="0">
                <a:latin typeface="Calibri" pitchFamily="34" charset="0"/>
              </a:rPr>
              <a:t> Segundo Acto: CLIMAX</a:t>
            </a:r>
          </a:p>
          <a:p>
            <a:pPr eaLnBrk="0" hangingPunct="0">
              <a:buFontTx/>
              <a:buChar char="•"/>
            </a:pPr>
            <a:r>
              <a:rPr lang="es-ES" dirty="0" smtClean="0">
                <a:latin typeface="Calibri" pitchFamily="34" charset="0"/>
              </a:rPr>
              <a:t> Tercer Acto: DESESCALADA</a:t>
            </a:r>
          </a:p>
        </p:txBody>
      </p:sp>
      <p:grpSp>
        <p:nvGrpSpPr>
          <p:cNvPr id="12" name="35 Grupo"/>
          <p:cNvGrpSpPr/>
          <p:nvPr/>
        </p:nvGrpSpPr>
        <p:grpSpPr>
          <a:xfrm>
            <a:off x="2500298" y="2285992"/>
            <a:ext cx="2643206" cy="1970998"/>
            <a:chOff x="2500298" y="2285992"/>
            <a:chExt cx="2643206" cy="1970998"/>
          </a:xfrm>
        </p:grpSpPr>
        <p:cxnSp>
          <p:nvCxnSpPr>
            <p:cNvPr id="13" name="12 Conector recto"/>
            <p:cNvCxnSpPr/>
            <p:nvPr/>
          </p:nvCxnSpPr>
          <p:spPr>
            <a:xfrm rot="5400000" flipH="1" flipV="1">
              <a:off x="3679819" y="2678107"/>
              <a:ext cx="1855800" cy="107157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2500298" y="3610659"/>
              <a:ext cx="1568186" cy="646331"/>
            </a:xfrm>
            <a:prstGeom prst="rect">
              <a:avLst/>
            </a:prstGeom>
            <a:noFill/>
          </p:spPr>
          <p:txBody>
            <a:bodyPr wrap="none" rtlCol="0">
              <a:spAutoFit/>
            </a:bodyPr>
            <a:lstStyle/>
            <a:p>
              <a:r>
                <a:rPr lang="es-ES" b="1" dirty="0" smtClean="0">
                  <a:solidFill>
                    <a:schemeClr val="accent6">
                      <a:lumMod val="75000"/>
                    </a:schemeClr>
                  </a:solidFill>
                </a:rPr>
                <a:t>Escalada</a:t>
              </a:r>
            </a:p>
            <a:p>
              <a:r>
                <a:rPr lang="es-ES" b="1" dirty="0" smtClean="0">
                  <a:solidFill>
                    <a:schemeClr val="accent6">
                      <a:lumMod val="75000"/>
                    </a:schemeClr>
                  </a:solidFill>
                </a:rPr>
                <a:t>Intensificación</a:t>
              </a:r>
              <a:endParaRPr lang="es-ES" b="1" dirty="0">
                <a:solidFill>
                  <a:schemeClr val="accent6">
                    <a:lumMod val="75000"/>
                  </a:schemeClr>
                </a:solidFill>
              </a:endParaRPr>
            </a:p>
          </p:txBody>
        </p:sp>
      </p:grpSp>
      <p:grpSp>
        <p:nvGrpSpPr>
          <p:cNvPr id="15" name="37 Grupo"/>
          <p:cNvGrpSpPr/>
          <p:nvPr/>
        </p:nvGrpSpPr>
        <p:grpSpPr>
          <a:xfrm>
            <a:off x="6500826" y="2285992"/>
            <a:ext cx="1785950" cy="1928826"/>
            <a:chOff x="6500826" y="2285992"/>
            <a:chExt cx="1785950" cy="1928826"/>
          </a:xfrm>
        </p:grpSpPr>
        <p:cxnSp>
          <p:nvCxnSpPr>
            <p:cNvPr id="16" name="15 Conector recto"/>
            <p:cNvCxnSpPr/>
            <p:nvPr/>
          </p:nvCxnSpPr>
          <p:spPr>
            <a:xfrm rot="16200000" flipV="1">
              <a:off x="6822297" y="2750339"/>
              <a:ext cx="1928826" cy="1000132"/>
            </a:xfrm>
            <a:prstGeom prst="line">
              <a:avLst/>
            </a:prstGeom>
            <a:ln w="57150">
              <a:solidFill>
                <a:schemeClr val="accent5">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7" name="16 CuadroTexto"/>
            <p:cNvSpPr txBox="1"/>
            <p:nvPr/>
          </p:nvSpPr>
          <p:spPr>
            <a:xfrm>
              <a:off x="6500826" y="3286124"/>
              <a:ext cx="1359924" cy="369332"/>
            </a:xfrm>
            <a:prstGeom prst="rect">
              <a:avLst/>
            </a:prstGeom>
            <a:noFill/>
          </p:spPr>
          <p:txBody>
            <a:bodyPr wrap="none" rtlCol="0">
              <a:spAutoFit/>
            </a:bodyPr>
            <a:lstStyle/>
            <a:p>
              <a:r>
                <a:rPr lang="es-ES" b="1" dirty="0" smtClean="0">
                  <a:solidFill>
                    <a:schemeClr val="accent6">
                      <a:lumMod val="75000"/>
                    </a:schemeClr>
                  </a:solidFill>
                </a:rPr>
                <a:t>Desescalada</a:t>
              </a:r>
            </a:p>
          </p:txBody>
        </p:sp>
      </p:grpSp>
      <p:grpSp>
        <p:nvGrpSpPr>
          <p:cNvPr id="18" name="36 Grupo"/>
          <p:cNvGrpSpPr/>
          <p:nvPr/>
        </p:nvGrpSpPr>
        <p:grpSpPr>
          <a:xfrm>
            <a:off x="5143504" y="1785926"/>
            <a:ext cx="2143140" cy="509590"/>
            <a:chOff x="5143504" y="1785926"/>
            <a:chExt cx="2143140" cy="509590"/>
          </a:xfrm>
        </p:grpSpPr>
        <p:cxnSp>
          <p:nvCxnSpPr>
            <p:cNvPr id="19" name="18 Conector recto"/>
            <p:cNvCxnSpPr/>
            <p:nvPr/>
          </p:nvCxnSpPr>
          <p:spPr>
            <a:xfrm flipV="1">
              <a:off x="5143504" y="2285992"/>
              <a:ext cx="2143140" cy="952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5429256" y="1785926"/>
              <a:ext cx="1591205" cy="369332"/>
            </a:xfrm>
            <a:prstGeom prst="rect">
              <a:avLst/>
            </a:prstGeom>
            <a:noFill/>
          </p:spPr>
          <p:txBody>
            <a:bodyPr wrap="none" rtlCol="0">
              <a:spAutoFit/>
            </a:bodyPr>
            <a:lstStyle/>
            <a:p>
              <a:r>
                <a:rPr lang="es-ES" b="1" dirty="0" smtClean="0">
                  <a:solidFill>
                    <a:schemeClr val="accent6">
                      <a:lumMod val="75000"/>
                    </a:schemeClr>
                  </a:solidFill>
                </a:rPr>
                <a:t>Estancamiento</a:t>
              </a:r>
            </a:p>
          </p:txBody>
        </p:sp>
      </p:grpSp>
      <p:sp>
        <p:nvSpPr>
          <p:cNvPr id="21" name="2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2" name="2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up)">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linds(horizontal)">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Intensificación - Escalada</a:t>
            </a:r>
            <a:endParaRPr lang="es-ES" dirty="0"/>
          </a:p>
        </p:txBody>
      </p:sp>
      <p:sp>
        <p:nvSpPr>
          <p:cNvPr id="4" name="3 CuadroTexto"/>
          <p:cNvSpPr txBox="1"/>
          <p:nvPr/>
        </p:nvSpPr>
        <p:spPr>
          <a:xfrm>
            <a:off x="323850" y="1000108"/>
            <a:ext cx="2819390" cy="523220"/>
          </a:xfrm>
          <a:prstGeom prst="rect">
            <a:avLst/>
          </a:prstGeom>
          <a:noFill/>
          <a:ln>
            <a:solidFill>
              <a:srgbClr val="006C92"/>
            </a:solidFill>
          </a:ln>
        </p:spPr>
        <p:txBody>
          <a:bodyPr wrap="square" rtlCol="0">
            <a:spAutoFit/>
          </a:bodyPr>
          <a:lstStyle/>
          <a:p>
            <a:r>
              <a:rPr lang="es-ES" sz="2800" b="1" dirty="0" smtClean="0">
                <a:solidFill>
                  <a:srgbClr val="006C92"/>
                </a:solidFill>
              </a:rPr>
              <a:t>Transformaciones</a:t>
            </a:r>
            <a:endParaRPr lang="es-ES" sz="2800" b="1" dirty="0">
              <a:solidFill>
                <a:srgbClr val="006C92"/>
              </a:solidFill>
            </a:endParaRPr>
          </a:p>
        </p:txBody>
      </p:sp>
      <p:grpSp>
        <p:nvGrpSpPr>
          <p:cNvPr id="5" name="12 Grupo"/>
          <p:cNvGrpSpPr/>
          <p:nvPr/>
        </p:nvGrpSpPr>
        <p:grpSpPr>
          <a:xfrm>
            <a:off x="611187" y="1972467"/>
            <a:ext cx="6624638" cy="2028037"/>
            <a:chOff x="611187" y="1972467"/>
            <a:chExt cx="6624638" cy="2028037"/>
          </a:xfrm>
        </p:grpSpPr>
        <p:sp>
          <p:nvSpPr>
            <p:cNvPr id="6" name="Rectangle 9"/>
            <p:cNvSpPr>
              <a:spLocks noChangeArrowheads="1"/>
            </p:cNvSpPr>
            <p:nvPr/>
          </p:nvSpPr>
          <p:spPr bwMode="auto">
            <a:xfrm>
              <a:off x="611187" y="2186781"/>
              <a:ext cx="6624638" cy="1813723"/>
            </a:xfrm>
            <a:prstGeom prst="rect">
              <a:avLst/>
            </a:prstGeom>
            <a:solidFill>
              <a:schemeClr val="bg1">
                <a:lumMod val="85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7" name="6 CuadroTexto"/>
            <p:cNvSpPr txBox="1"/>
            <p:nvPr/>
          </p:nvSpPr>
          <p:spPr>
            <a:xfrm>
              <a:off x="827088" y="1972467"/>
              <a:ext cx="4537268" cy="461665"/>
            </a:xfrm>
            <a:prstGeom prst="rect">
              <a:avLst/>
            </a:prstGeom>
            <a:solidFill>
              <a:schemeClr val="bg1"/>
            </a:solidFill>
          </p:spPr>
          <p:txBody>
            <a:bodyPr wrap="none" rtlCol="0">
              <a:spAutoFit/>
            </a:bodyPr>
            <a:lstStyle/>
            <a:p>
              <a:r>
                <a:rPr lang="es-ES" sz="2400" b="1" dirty="0" smtClean="0">
                  <a:solidFill>
                    <a:schemeClr val="bg1">
                      <a:lumMod val="50000"/>
                    </a:schemeClr>
                  </a:solidFill>
                </a:rPr>
                <a:t>De tácticas suaves a tácticas duras</a:t>
              </a:r>
              <a:endParaRPr lang="es-ES" sz="2400" b="1" dirty="0">
                <a:solidFill>
                  <a:schemeClr val="bg1">
                    <a:lumMod val="50000"/>
                  </a:schemeClr>
                </a:solidFill>
              </a:endParaRPr>
            </a:p>
          </p:txBody>
        </p:sp>
        <p:sp>
          <p:nvSpPr>
            <p:cNvPr id="8" name="7 CuadroTexto"/>
            <p:cNvSpPr txBox="1"/>
            <p:nvPr/>
          </p:nvSpPr>
          <p:spPr>
            <a:xfrm>
              <a:off x="2000232" y="2428868"/>
              <a:ext cx="5143536" cy="1015663"/>
            </a:xfrm>
            <a:prstGeom prst="rect">
              <a:avLst/>
            </a:prstGeom>
            <a:noFill/>
          </p:spPr>
          <p:txBody>
            <a:bodyPr wrap="square" rtlCol="0">
              <a:spAutoFit/>
            </a:bodyPr>
            <a:lstStyle/>
            <a:p>
              <a:pPr lvl="0" eaLnBrk="0" fontAlgn="base" hangingPunct="0">
                <a:spcBef>
                  <a:spcPct val="0"/>
                </a:spcBef>
                <a:spcAft>
                  <a:spcPct val="0"/>
                </a:spcAft>
                <a:buFontTx/>
                <a:buChar char="•"/>
              </a:pPr>
              <a:r>
                <a:rPr lang="es-ES" sz="2000" dirty="0" smtClean="0">
                  <a:latin typeface="Calibri" pitchFamily="34" charset="0"/>
                </a:rPr>
                <a:t> De Promesas a Amenazas</a:t>
              </a:r>
            </a:p>
            <a:p>
              <a:pPr lvl="0" eaLnBrk="0" fontAlgn="base" hangingPunct="0">
                <a:spcBef>
                  <a:spcPct val="0"/>
                </a:spcBef>
                <a:spcAft>
                  <a:spcPct val="0"/>
                </a:spcAft>
                <a:buFontTx/>
                <a:buChar char="•"/>
              </a:pPr>
              <a:r>
                <a:rPr lang="es-ES" sz="2000" dirty="0" smtClean="0">
                  <a:latin typeface="Calibri" pitchFamily="34" charset="0"/>
                </a:rPr>
                <a:t> De Persuasiones a Coacciones</a:t>
              </a:r>
            </a:p>
            <a:p>
              <a:pPr lvl="0" eaLnBrk="0" fontAlgn="base" hangingPunct="0">
                <a:spcBef>
                  <a:spcPct val="0"/>
                </a:spcBef>
                <a:spcAft>
                  <a:spcPct val="0"/>
                </a:spcAft>
                <a:buFontTx/>
                <a:buChar char="•"/>
              </a:pPr>
              <a:r>
                <a:rPr lang="es-ES" sz="2000" dirty="0" smtClean="0">
                  <a:latin typeface="Calibri" pitchFamily="34" charset="0"/>
                </a:rPr>
                <a:t> De Contingencias a No Contingencias</a:t>
              </a:r>
            </a:p>
          </p:txBody>
        </p:sp>
        <p:sp>
          <p:nvSpPr>
            <p:cNvPr id="9" name="8 CuadroTexto"/>
            <p:cNvSpPr txBox="1"/>
            <p:nvPr/>
          </p:nvSpPr>
          <p:spPr>
            <a:xfrm>
              <a:off x="1000100" y="3429000"/>
              <a:ext cx="4286280" cy="400110"/>
            </a:xfrm>
            <a:prstGeom prst="rect">
              <a:avLst/>
            </a:prstGeom>
            <a:noFill/>
          </p:spPr>
          <p:txBody>
            <a:bodyPr wrap="square" rtlCol="0">
              <a:spAutoFit/>
            </a:bodyPr>
            <a:lstStyle/>
            <a:p>
              <a:pPr eaLnBrk="0" fontAlgn="base" hangingPunct="0">
                <a:spcBef>
                  <a:spcPct val="0"/>
                </a:spcBef>
                <a:spcAft>
                  <a:spcPct val="0"/>
                </a:spcAft>
              </a:pPr>
              <a:r>
                <a:rPr lang="es-ES" sz="2000" b="1" i="1" dirty="0" smtClean="0">
                  <a:solidFill>
                    <a:schemeClr val="accent5">
                      <a:lumMod val="50000"/>
                    </a:schemeClr>
                  </a:solidFill>
                  <a:latin typeface="Calibri" pitchFamily="34" charset="0"/>
                </a:rPr>
                <a:t>“Temor a ser interpretado como débil”</a:t>
              </a:r>
            </a:p>
          </p:txBody>
        </p:sp>
      </p:grpSp>
      <p:grpSp>
        <p:nvGrpSpPr>
          <p:cNvPr id="10" name="13 Grupo"/>
          <p:cNvGrpSpPr/>
          <p:nvPr/>
        </p:nvGrpSpPr>
        <p:grpSpPr>
          <a:xfrm>
            <a:off x="1214414" y="4484051"/>
            <a:ext cx="6624638" cy="945213"/>
            <a:chOff x="1214414" y="4484051"/>
            <a:chExt cx="6624638" cy="945213"/>
          </a:xfrm>
        </p:grpSpPr>
        <p:sp>
          <p:nvSpPr>
            <p:cNvPr id="11" name="Rectangle 10"/>
            <p:cNvSpPr>
              <a:spLocks noChangeArrowheads="1"/>
            </p:cNvSpPr>
            <p:nvPr/>
          </p:nvSpPr>
          <p:spPr bwMode="auto">
            <a:xfrm>
              <a:off x="1214414" y="4643446"/>
              <a:ext cx="6624638" cy="785818"/>
            </a:xfrm>
            <a:prstGeom prst="rect">
              <a:avLst/>
            </a:prstGeom>
            <a:solidFill>
              <a:srgbClr val="FFB7DB"/>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2" name="11 CuadroTexto"/>
            <p:cNvSpPr txBox="1"/>
            <p:nvPr/>
          </p:nvSpPr>
          <p:spPr>
            <a:xfrm>
              <a:off x="1533475" y="4484051"/>
              <a:ext cx="3271280" cy="461665"/>
            </a:xfrm>
            <a:prstGeom prst="rect">
              <a:avLst/>
            </a:prstGeom>
            <a:solidFill>
              <a:schemeClr val="bg1"/>
            </a:solidFill>
          </p:spPr>
          <p:txBody>
            <a:bodyPr wrap="none" rtlCol="0">
              <a:spAutoFit/>
            </a:bodyPr>
            <a:lstStyle/>
            <a:p>
              <a:r>
                <a:rPr lang="es-ES" sz="2400" b="1" dirty="0" smtClean="0">
                  <a:solidFill>
                    <a:srgbClr val="DA0058"/>
                  </a:solidFill>
                </a:rPr>
                <a:t>Modificación problemas</a:t>
              </a:r>
              <a:endParaRPr lang="es-ES" sz="2400" b="1" dirty="0">
                <a:solidFill>
                  <a:srgbClr val="DA0058"/>
                </a:solidFill>
              </a:endParaRPr>
            </a:p>
          </p:txBody>
        </p:sp>
        <p:sp>
          <p:nvSpPr>
            <p:cNvPr id="13" name="12 CuadroTexto"/>
            <p:cNvSpPr txBox="1"/>
            <p:nvPr/>
          </p:nvSpPr>
          <p:spPr>
            <a:xfrm>
              <a:off x="5032351" y="4786322"/>
              <a:ext cx="2472152" cy="400110"/>
            </a:xfrm>
            <a:prstGeom prst="rect">
              <a:avLst/>
            </a:prstGeom>
            <a:noFill/>
          </p:spPr>
          <p:txBody>
            <a:bodyPr wrap="none" rtlCol="0">
              <a:spAutoFit/>
            </a:bodyPr>
            <a:lstStyle/>
            <a:p>
              <a:pPr lvl="0" fontAlgn="base">
                <a:spcBef>
                  <a:spcPct val="20000"/>
                </a:spcBef>
                <a:spcAft>
                  <a:spcPct val="0"/>
                </a:spcAft>
              </a:pPr>
              <a:r>
                <a:rPr lang="es-ES" sz="2000" dirty="0" smtClean="0">
                  <a:latin typeface="Calibri" pitchFamily="34" charset="0"/>
                </a:rPr>
                <a:t> Se añaden problemas</a:t>
              </a:r>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3 Grupo"/>
          <p:cNvGrpSpPr/>
          <p:nvPr/>
        </p:nvGrpSpPr>
        <p:grpSpPr>
          <a:xfrm>
            <a:off x="611188" y="927084"/>
            <a:ext cx="6624638" cy="1133491"/>
            <a:chOff x="611188" y="927084"/>
            <a:chExt cx="6624638" cy="1133491"/>
          </a:xfrm>
        </p:grpSpPr>
        <p:sp>
          <p:nvSpPr>
            <p:cNvPr id="4" name="Rectangle 7"/>
            <p:cNvSpPr>
              <a:spLocks noChangeArrowheads="1"/>
            </p:cNvSpPr>
            <p:nvPr/>
          </p:nvSpPr>
          <p:spPr bwMode="auto">
            <a:xfrm>
              <a:off x="611188" y="1141398"/>
              <a:ext cx="6624638" cy="919177"/>
            </a:xfrm>
            <a:prstGeom prst="rect">
              <a:avLst/>
            </a:prstGeom>
            <a:solidFill>
              <a:schemeClr val="accent5">
                <a:lumMod val="40000"/>
                <a:lumOff val="60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5" name="4 CuadroTexto"/>
            <p:cNvSpPr txBox="1"/>
            <p:nvPr/>
          </p:nvSpPr>
          <p:spPr>
            <a:xfrm>
              <a:off x="827089" y="927084"/>
              <a:ext cx="4929106" cy="461665"/>
            </a:xfrm>
            <a:prstGeom prst="rect">
              <a:avLst/>
            </a:prstGeom>
            <a:solidFill>
              <a:schemeClr val="bg1"/>
            </a:solidFill>
          </p:spPr>
          <p:txBody>
            <a:bodyPr wrap="none" rtlCol="0">
              <a:spAutoFit/>
            </a:bodyPr>
            <a:lstStyle/>
            <a:p>
              <a:r>
                <a:rPr lang="es-ES" sz="2400" b="1" dirty="0" smtClean="0">
                  <a:solidFill>
                    <a:srgbClr val="005A7A"/>
                  </a:solidFill>
                </a:rPr>
                <a:t>De problemas específicos a genéricos</a:t>
              </a:r>
              <a:endParaRPr lang="es-ES" sz="2400" b="1" dirty="0">
                <a:solidFill>
                  <a:srgbClr val="005A7A"/>
                </a:solidFill>
              </a:endParaRPr>
            </a:p>
          </p:txBody>
        </p:sp>
        <p:sp>
          <p:nvSpPr>
            <p:cNvPr id="6" name="5 CuadroTexto"/>
            <p:cNvSpPr txBox="1"/>
            <p:nvPr/>
          </p:nvSpPr>
          <p:spPr>
            <a:xfrm>
              <a:off x="1357291" y="1498588"/>
              <a:ext cx="5655010" cy="400110"/>
            </a:xfrm>
            <a:prstGeom prst="rect">
              <a:avLst/>
            </a:prstGeom>
            <a:noFill/>
          </p:spPr>
          <p:txBody>
            <a:bodyPr wrap="none" rtlCol="0">
              <a:spAutoFit/>
            </a:bodyPr>
            <a:lstStyle/>
            <a:p>
              <a:pPr lvl="0" fontAlgn="base">
                <a:spcBef>
                  <a:spcPct val="20000"/>
                </a:spcBef>
                <a:spcAft>
                  <a:spcPct val="0"/>
                </a:spcAft>
              </a:pPr>
              <a:r>
                <a:rPr lang="es-ES" sz="2000" dirty="0" smtClean="0">
                  <a:latin typeface="Calibri" pitchFamily="34" charset="0"/>
                </a:rPr>
                <a:t>De un </a:t>
              </a:r>
              <a:r>
                <a:rPr lang="es-ES" sz="2000" b="1" dirty="0" smtClean="0">
                  <a:latin typeface="Calibri" pitchFamily="34" charset="0"/>
                </a:rPr>
                <a:t>D</a:t>
              </a:r>
              <a:r>
                <a:rPr lang="es-ES" sz="2000" dirty="0" smtClean="0">
                  <a:latin typeface="Calibri" pitchFamily="34" charset="0"/>
                </a:rPr>
                <a:t>esacuerdo inicial a un </a:t>
              </a:r>
              <a:r>
                <a:rPr lang="es-ES" sz="2000" b="1" dirty="0" smtClean="0">
                  <a:latin typeface="Calibri" pitchFamily="34" charset="0"/>
                </a:rPr>
                <a:t>A</a:t>
              </a:r>
              <a:r>
                <a:rPr lang="es-ES" sz="2000" dirty="0" smtClean="0">
                  <a:latin typeface="Calibri" pitchFamily="34" charset="0"/>
                </a:rPr>
                <a:t>ntagonismo personal</a:t>
              </a:r>
            </a:p>
          </p:txBody>
        </p:sp>
      </p:grpSp>
      <p:grpSp>
        <p:nvGrpSpPr>
          <p:cNvPr id="13" name="14 Grupo"/>
          <p:cNvGrpSpPr/>
          <p:nvPr/>
        </p:nvGrpSpPr>
        <p:grpSpPr>
          <a:xfrm>
            <a:off x="1214414" y="2571744"/>
            <a:ext cx="6624637" cy="1571636"/>
            <a:chOff x="1214414" y="2571744"/>
            <a:chExt cx="6624637" cy="1571636"/>
          </a:xfrm>
        </p:grpSpPr>
        <p:sp>
          <p:nvSpPr>
            <p:cNvPr id="8" name="Rectangle 8"/>
            <p:cNvSpPr>
              <a:spLocks noChangeArrowheads="1"/>
            </p:cNvSpPr>
            <p:nvPr/>
          </p:nvSpPr>
          <p:spPr bwMode="auto">
            <a:xfrm>
              <a:off x="1214414" y="2786058"/>
              <a:ext cx="6624637" cy="1357322"/>
            </a:xfrm>
            <a:prstGeom prst="rect">
              <a:avLst/>
            </a:prstGeom>
            <a:solidFill>
              <a:schemeClr val="accent6">
                <a:lumMod val="40000"/>
                <a:lumOff val="60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0" name="9 CuadroTexto"/>
            <p:cNvSpPr txBox="1"/>
            <p:nvPr/>
          </p:nvSpPr>
          <p:spPr>
            <a:xfrm>
              <a:off x="1430314" y="2571744"/>
              <a:ext cx="3059171" cy="461665"/>
            </a:xfrm>
            <a:prstGeom prst="rect">
              <a:avLst/>
            </a:prstGeom>
            <a:solidFill>
              <a:schemeClr val="bg1"/>
            </a:solidFill>
          </p:spPr>
          <p:txBody>
            <a:bodyPr wrap="none" rtlCol="0">
              <a:spAutoFit/>
            </a:bodyPr>
            <a:lstStyle/>
            <a:p>
              <a:r>
                <a:rPr lang="es-ES" sz="2400" b="1" dirty="0" smtClean="0">
                  <a:solidFill>
                    <a:srgbClr val="D56509"/>
                  </a:solidFill>
                </a:rPr>
                <a:t>Cambio de Motivación</a:t>
              </a:r>
              <a:endParaRPr lang="es-ES" sz="2400" b="1" dirty="0">
                <a:solidFill>
                  <a:srgbClr val="D56509"/>
                </a:solidFill>
              </a:endParaRPr>
            </a:p>
          </p:txBody>
        </p:sp>
        <p:sp>
          <p:nvSpPr>
            <p:cNvPr id="11" name="10 CuadroTexto"/>
            <p:cNvSpPr txBox="1"/>
            <p:nvPr/>
          </p:nvSpPr>
          <p:spPr>
            <a:xfrm>
              <a:off x="2532020" y="3214686"/>
              <a:ext cx="5116978" cy="707886"/>
            </a:xfrm>
            <a:prstGeom prst="rect">
              <a:avLst/>
            </a:prstGeom>
            <a:noFill/>
          </p:spPr>
          <p:txBody>
            <a:bodyPr wrap="none" rtlCol="0">
              <a:spAutoFit/>
            </a:bodyPr>
            <a:lstStyle/>
            <a:p>
              <a:pPr lvl="0" eaLnBrk="0" fontAlgn="base" hangingPunct="0">
                <a:spcBef>
                  <a:spcPct val="0"/>
                </a:spcBef>
                <a:spcAft>
                  <a:spcPct val="0"/>
                </a:spcAft>
              </a:pPr>
              <a:r>
                <a:rPr lang="es-ES" sz="2000" dirty="0" smtClean="0">
                  <a:latin typeface="Calibri" pitchFamily="34" charset="0"/>
                </a:rPr>
                <a:t>De </a:t>
              </a:r>
              <a:r>
                <a:rPr lang="es-ES" sz="2000" b="1" dirty="0" smtClean="0">
                  <a:latin typeface="Calibri" pitchFamily="34" charset="0"/>
                </a:rPr>
                <a:t>C</a:t>
              </a:r>
              <a:r>
                <a:rPr lang="es-ES" sz="2000" dirty="0" smtClean="0">
                  <a:latin typeface="Calibri" pitchFamily="34" charset="0"/>
                </a:rPr>
                <a:t>ooperativa, a </a:t>
              </a:r>
              <a:r>
                <a:rPr lang="es-ES" sz="2000" b="1" dirty="0" smtClean="0">
                  <a:latin typeface="Calibri" pitchFamily="34" charset="0"/>
                </a:rPr>
                <a:t>I</a:t>
              </a:r>
              <a:r>
                <a:rPr lang="es-ES" sz="2000" dirty="0" smtClean="0">
                  <a:latin typeface="Calibri" pitchFamily="34" charset="0"/>
                </a:rPr>
                <a:t>ndividual, hasta </a:t>
              </a:r>
              <a:r>
                <a:rPr lang="es-ES" sz="2000" b="1" dirty="0" smtClean="0">
                  <a:latin typeface="Calibri" pitchFamily="34" charset="0"/>
                </a:rPr>
                <a:t>C</a:t>
              </a:r>
              <a:r>
                <a:rPr lang="es-ES" sz="2000" dirty="0" smtClean="0">
                  <a:latin typeface="Calibri" pitchFamily="34" charset="0"/>
                </a:rPr>
                <a:t>ompetitiva</a:t>
              </a:r>
            </a:p>
            <a:p>
              <a:pPr lvl="0" eaLnBrk="0" fontAlgn="base" hangingPunct="0">
                <a:spcBef>
                  <a:spcPct val="0"/>
                </a:spcBef>
                <a:spcAft>
                  <a:spcPct val="0"/>
                </a:spcAft>
              </a:pPr>
              <a:r>
                <a:rPr lang="es-ES" sz="2000" dirty="0" smtClean="0">
                  <a:latin typeface="Calibri" pitchFamily="34" charset="0"/>
                </a:rPr>
                <a:t>                                              (</a:t>
              </a:r>
              <a:r>
                <a:rPr lang="es-ES" sz="2000" dirty="0" err="1" smtClean="0">
                  <a:latin typeface="Calibri" pitchFamily="34" charset="0"/>
                </a:rPr>
                <a:t>Deutsch</a:t>
              </a:r>
              <a:r>
                <a:rPr lang="es-ES" sz="2000" dirty="0" smtClean="0">
                  <a:latin typeface="Calibri" pitchFamily="34" charset="0"/>
                </a:rPr>
                <a:t>. 1973)</a:t>
              </a:r>
            </a:p>
          </p:txBody>
        </p:sp>
      </p:grpSp>
      <p:grpSp>
        <p:nvGrpSpPr>
          <p:cNvPr id="14" name="15 Grupo"/>
          <p:cNvGrpSpPr/>
          <p:nvPr/>
        </p:nvGrpSpPr>
        <p:grpSpPr>
          <a:xfrm>
            <a:off x="2143108" y="4500570"/>
            <a:ext cx="6624638" cy="1785950"/>
            <a:chOff x="2143108" y="4500570"/>
            <a:chExt cx="6624638" cy="1785950"/>
          </a:xfrm>
        </p:grpSpPr>
        <p:sp>
          <p:nvSpPr>
            <p:cNvPr id="7" name="Rectangle 9"/>
            <p:cNvSpPr>
              <a:spLocks noChangeArrowheads="1"/>
            </p:cNvSpPr>
            <p:nvPr/>
          </p:nvSpPr>
          <p:spPr bwMode="auto">
            <a:xfrm>
              <a:off x="2143108" y="4714884"/>
              <a:ext cx="6624638" cy="1571636"/>
            </a:xfrm>
            <a:prstGeom prst="rect">
              <a:avLst/>
            </a:prstGeom>
            <a:solidFill>
              <a:schemeClr val="accent3">
                <a:lumMod val="40000"/>
                <a:lumOff val="60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9" name="8 CuadroTexto"/>
            <p:cNvSpPr txBox="1"/>
            <p:nvPr/>
          </p:nvSpPr>
          <p:spPr>
            <a:xfrm>
              <a:off x="2359009" y="4500570"/>
              <a:ext cx="1564659" cy="461665"/>
            </a:xfrm>
            <a:prstGeom prst="rect">
              <a:avLst/>
            </a:prstGeom>
            <a:solidFill>
              <a:schemeClr val="bg1"/>
            </a:solidFill>
          </p:spPr>
          <p:txBody>
            <a:bodyPr wrap="none" rtlCol="0">
              <a:spAutoFit/>
            </a:bodyPr>
            <a:lstStyle/>
            <a:p>
              <a:r>
                <a:rPr lang="es-ES" sz="2400" b="1" dirty="0" smtClean="0">
                  <a:solidFill>
                    <a:srgbClr val="006000"/>
                  </a:solidFill>
                </a:rPr>
                <a:t>Implicados</a:t>
              </a:r>
              <a:endParaRPr lang="es-ES" sz="2400" b="1" dirty="0">
                <a:solidFill>
                  <a:srgbClr val="006000"/>
                </a:solidFill>
              </a:endParaRPr>
            </a:p>
          </p:txBody>
        </p:sp>
        <p:sp>
          <p:nvSpPr>
            <p:cNvPr id="12" name="11 CuadroTexto"/>
            <p:cNvSpPr txBox="1"/>
            <p:nvPr/>
          </p:nvSpPr>
          <p:spPr>
            <a:xfrm>
              <a:off x="3460715" y="5072074"/>
              <a:ext cx="5163378" cy="1015663"/>
            </a:xfrm>
            <a:prstGeom prst="rect">
              <a:avLst/>
            </a:prstGeom>
            <a:noFill/>
          </p:spPr>
          <p:txBody>
            <a:bodyPr wrap="square" rtlCol="0">
              <a:spAutoFit/>
            </a:bodyPr>
            <a:lstStyle/>
            <a:p>
              <a:pPr lvl="0" eaLnBrk="0" fontAlgn="base" hangingPunct="0">
                <a:spcBef>
                  <a:spcPct val="0"/>
                </a:spcBef>
                <a:spcAft>
                  <a:spcPct val="0"/>
                </a:spcAft>
                <a:buFontTx/>
                <a:buChar char="•"/>
              </a:pPr>
              <a:r>
                <a:rPr lang="es-ES" sz="2000" dirty="0" smtClean="0">
                  <a:latin typeface="Calibri" pitchFamily="34" charset="0"/>
                </a:rPr>
                <a:t> Se involucran más personas</a:t>
              </a:r>
            </a:p>
            <a:p>
              <a:pPr lvl="0" eaLnBrk="0" fontAlgn="base" hangingPunct="0">
                <a:spcBef>
                  <a:spcPct val="0"/>
                </a:spcBef>
                <a:spcAft>
                  <a:spcPct val="0"/>
                </a:spcAft>
                <a:buFontTx/>
                <a:buChar char="•"/>
              </a:pPr>
              <a:r>
                <a:rPr lang="es-ES" sz="2000" dirty="0" smtClean="0">
                  <a:latin typeface="Calibri" pitchFamily="34" charset="0"/>
                </a:rPr>
                <a:t> Desaparecen moderados y se incrementan los extremistas (</a:t>
              </a:r>
              <a:r>
                <a:rPr lang="es-ES" sz="2000" dirty="0" err="1" smtClean="0">
                  <a:latin typeface="Calibri" pitchFamily="34" charset="0"/>
                </a:rPr>
                <a:t>Lederach</a:t>
              </a:r>
              <a:r>
                <a:rPr lang="es-ES" sz="2000" dirty="0" smtClean="0">
                  <a:latin typeface="Calibri" pitchFamily="34" charset="0"/>
                </a:rPr>
                <a:t>. 1989)</a:t>
              </a:r>
            </a:p>
          </p:txBody>
        </p:sp>
      </p:gr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CuadroTexto"/>
          <p:cNvSpPr txBox="1"/>
          <p:nvPr/>
        </p:nvSpPr>
        <p:spPr>
          <a:xfrm>
            <a:off x="285720" y="1000108"/>
            <a:ext cx="3857652" cy="523220"/>
          </a:xfrm>
          <a:prstGeom prst="rect">
            <a:avLst/>
          </a:prstGeom>
          <a:noFill/>
          <a:ln>
            <a:solidFill>
              <a:srgbClr val="006C92"/>
            </a:solidFill>
          </a:ln>
        </p:spPr>
        <p:txBody>
          <a:bodyPr wrap="square" rtlCol="0">
            <a:spAutoFit/>
          </a:bodyPr>
          <a:lstStyle/>
          <a:p>
            <a:r>
              <a:rPr lang="es-ES" sz="2800" b="1" dirty="0" smtClean="0">
                <a:solidFill>
                  <a:srgbClr val="006C92"/>
                </a:solidFill>
              </a:rPr>
              <a:t>Procesos Implicados</a:t>
            </a:r>
            <a:endParaRPr lang="es-ES" sz="2800" b="1" dirty="0">
              <a:solidFill>
                <a:srgbClr val="006C92"/>
              </a:solidFill>
            </a:endParaRPr>
          </a:p>
        </p:txBody>
      </p:sp>
      <p:grpSp>
        <p:nvGrpSpPr>
          <p:cNvPr id="2" name="7 Grupo"/>
          <p:cNvGrpSpPr/>
          <p:nvPr/>
        </p:nvGrpSpPr>
        <p:grpSpPr>
          <a:xfrm>
            <a:off x="1357290" y="1912283"/>
            <a:ext cx="6624636" cy="2588287"/>
            <a:chOff x="1357290" y="1912283"/>
            <a:chExt cx="6624636" cy="2588287"/>
          </a:xfrm>
        </p:grpSpPr>
        <p:sp>
          <p:nvSpPr>
            <p:cNvPr id="17" name="Rectangle 9"/>
            <p:cNvSpPr>
              <a:spLocks noChangeArrowheads="1"/>
            </p:cNvSpPr>
            <p:nvPr/>
          </p:nvSpPr>
          <p:spPr bwMode="auto">
            <a:xfrm>
              <a:off x="1357290" y="2143116"/>
              <a:ext cx="6624636" cy="2357454"/>
            </a:xfrm>
            <a:prstGeom prst="rect">
              <a:avLst/>
            </a:prstGeom>
            <a:solidFill>
              <a:schemeClr val="bg1">
                <a:lumMod val="95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8" name="17 CuadroTexto"/>
            <p:cNvSpPr txBox="1"/>
            <p:nvPr/>
          </p:nvSpPr>
          <p:spPr>
            <a:xfrm>
              <a:off x="1603325" y="1912283"/>
              <a:ext cx="3714776" cy="461665"/>
            </a:xfrm>
            <a:prstGeom prst="rect">
              <a:avLst/>
            </a:prstGeom>
            <a:solidFill>
              <a:schemeClr val="bg1"/>
            </a:solidFill>
          </p:spPr>
          <p:txBody>
            <a:bodyPr wrap="square" rtlCol="0">
              <a:spAutoFit/>
            </a:bodyPr>
            <a:lstStyle/>
            <a:p>
              <a:r>
                <a:rPr lang="es-ES" sz="2400" b="1" dirty="0" smtClean="0">
                  <a:solidFill>
                    <a:srgbClr val="696969"/>
                  </a:solidFill>
                </a:rPr>
                <a:t>Percepción selectiva</a:t>
              </a:r>
              <a:endParaRPr lang="es-ES" sz="2400" b="1" dirty="0">
                <a:solidFill>
                  <a:srgbClr val="696969"/>
                </a:solidFill>
              </a:endParaRPr>
            </a:p>
          </p:txBody>
        </p:sp>
        <p:sp>
          <p:nvSpPr>
            <p:cNvPr id="21" name="20 CuadroTexto"/>
            <p:cNvSpPr txBox="1"/>
            <p:nvPr/>
          </p:nvSpPr>
          <p:spPr>
            <a:xfrm>
              <a:off x="1889078" y="2571744"/>
              <a:ext cx="5995680" cy="1631216"/>
            </a:xfrm>
            <a:prstGeom prst="rect">
              <a:avLst/>
            </a:prstGeom>
            <a:noFill/>
          </p:spPr>
          <p:txBody>
            <a:bodyPr wrap="none" rtlCol="0">
              <a:spAutoFit/>
            </a:bodyPr>
            <a:lstStyle/>
            <a:p>
              <a:pPr lvl="0" eaLnBrk="0" fontAlgn="base" hangingPunct="0">
                <a:spcBef>
                  <a:spcPct val="0"/>
                </a:spcBef>
                <a:spcAft>
                  <a:spcPct val="0"/>
                </a:spcAft>
                <a:buFont typeface="Wingdings" pitchFamily="2" charset="2"/>
                <a:buChar char="Ü"/>
              </a:pPr>
              <a:r>
                <a:rPr lang="es-ES" sz="2000" dirty="0" smtClean="0">
                  <a:latin typeface="Calibri" pitchFamily="34" charset="0"/>
                </a:rPr>
                <a:t> Se selecciona lo que se quiere ver, y se olvida el resto</a:t>
              </a:r>
            </a:p>
            <a:p>
              <a:pPr lvl="0" eaLnBrk="0" fontAlgn="base" hangingPunct="0">
                <a:spcBef>
                  <a:spcPct val="0"/>
                </a:spcBef>
                <a:spcAft>
                  <a:spcPct val="0"/>
                </a:spcAft>
                <a:buFont typeface="Wingdings" pitchFamily="2" charset="2"/>
                <a:buChar char="Ü"/>
              </a:pPr>
              <a:r>
                <a:rPr lang="es-ES" sz="2000" dirty="0" smtClean="0">
                  <a:latin typeface="Calibri" pitchFamily="34" charset="0"/>
                </a:rPr>
                <a:t> Cooper y </a:t>
              </a:r>
              <a:r>
                <a:rPr lang="es-ES" sz="2000" dirty="0" err="1" smtClean="0">
                  <a:latin typeface="Calibri" pitchFamily="34" charset="0"/>
                </a:rPr>
                <a:t>Fazio</a:t>
              </a:r>
              <a:r>
                <a:rPr lang="es-ES" sz="2000" dirty="0" smtClean="0">
                  <a:latin typeface="Calibri" pitchFamily="34" charset="0"/>
                </a:rPr>
                <a:t>. 1979: Formas </a:t>
              </a:r>
              <a:r>
                <a:rPr lang="es-ES" sz="2000" dirty="0" err="1" smtClean="0">
                  <a:latin typeface="Calibri" pitchFamily="34" charset="0"/>
                </a:rPr>
                <a:t>Percep</a:t>
              </a:r>
              <a:r>
                <a:rPr lang="es-ES" sz="2000" dirty="0" smtClean="0">
                  <a:latin typeface="Calibri" pitchFamily="34" charset="0"/>
                </a:rPr>
                <a:t>. Selectiva:</a:t>
              </a:r>
            </a:p>
            <a:p>
              <a:pPr lvl="1" eaLnBrk="0" fontAlgn="base" hangingPunct="0">
                <a:spcBef>
                  <a:spcPct val="0"/>
                </a:spcBef>
                <a:spcAft>
                  <a:spcPct val="0"/>
                </a:spcAft>
                <a:buFontTx/>
                <a:buChar char="•"/>
              </a:pPr>
              <a:r>
                <a:rPr lang="es-ES" sz="2000" dirty="0" smtClean="0">
                  <a:latin typeface="Calibri" pitchFamily="34" charset="0"/>
                </a:rPr>
                <a:t> Evaluación selectiva conflicto</a:t>
              </a:r>
            </a:p>
            <a:p>
              <a:pPr lvl="1" eaLnBrk="0" fontAlgn="base" hangingPunct="0">
                <a:spcBef>
                  <a:spcPct val="0"/>
                </a:spcBef>
                <a:spcAft>
                  <a:spcPct val="0"/>
                </a:spcAft>
                <a:buFontTx/>
                <a:buChar char="•"/>
              </a:pPr>
              <a:r>
                <a:rPr lang="es-ES" sz="2000" dirty="0" smtClean="0">
                  <a:latin typeface="Calibri" pitchFamily="34" charset="0"/>
                </a:rPr>
                <a:t> Búsqueda de información confirmatoria</a:t>
              </a:r>
            </a:p>
            <a:p>
              <a:pPr lvl="1" eaLnBrk="0" fontAlgn="base" hangingPunct="0">
                <a:spcBef>
                  <a:spcPct val="0"/>
                </a:spcBef>
                <a:spcAft>
                  <a:spcPct val="0"/>
                </a:spcAft>
                <a:buFontTx/>
                <a:buChar char="•"/>
              </a:pPr>
              <a:r>
                <a:rPr lang="es-ES" sz="2000" dirty="0" smtClean="0">
                  <a:latin typeface="Calibri" pitchFamily="34" charset="0"/>
                </a:rPr>
                <a:t> Distorsión </a:t>
              </a:r>
              <a:r>
                <a:rPr lang="es-ES" sz="2000" dirty="0" err="1" smtClean="0">
                  <a:latin typeface="Calibri" pitchFamily="34" charset="0"/>
                </a:rPr>
                <a:t>atribucional</a:t>
              </a:r>
              <a:endParaRPr lang="es-ES" sz="2000" dirty="0" smtClean="0">
                <a:latin typeface="Times New Roman" pitchFamily="18" charset="0"/>
              </a:endParaRPr>
            </a:p>
          </p:txBody>
        </p:sp>
      </p:gr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ltfanan\Mis documentos\D) MIS IMAGENES_MUSICA_OTROS\Mis imágenes\Loiola_udazk.jpg"/>
          <p:cNvPicPr>
            <a:picLocks noChangeAspect="1" noChangeArrowheads="1"/>
          </p:cNvPicPr>
          <p:nvPr/>
        </p:nvPicPr>
        <p:blipFill>
          <a:blip r:embed="rId2"/>
          <a:srcRect/>
          <a:stretch>
            <a:fillRect/>
          </a:stretch>
        </p:blipFill>
        <p:spPr bwMode="auto">
          <a:xfrm>
            <a:off x="0" y="428604"/>
            <a:ext cx="9144000" cy="6072230"/>
          </a:xfrm>
          <a:prstGeom prst="rect">
            <a:avLst/>
          </a:prstGeom>
          <a:noFill/>
        </p:spPr>
      </p:pic>
      <p:sp>
        <p:nvSpPr>
          <p:cNvPr id="5" name="4 CuadroTexto"/>
          <p:cNvSpPr txBox="1"/>
          <p:nvPr/>
        </p:nvSpPr>
        <p:spPr>
          <a:xfrm>
            <a:off x="357158" y="571480"/>
            <a:ext cx="3309752" cy="707886"/>
          </a:xfrm>
          <a:prstGeom prst="rect">
            <a:avLst/>
          </a:prstGeom>
          <a:noFill/>
        </p:spPr>
        <p:txBody>
          <a:bodyPr wrap="none" rtlCol="0" anchor="ctr">
            <a:spAutoFit/>
          </a:bodyPr>
          <a:lstStyle/>
          <a:p>
            <a:r>
              <a:rPr lang="es-ES" sz="4000" b="1" dirty="0" err="1" smtClean="0">
                <a:solidFill>
                  <a:schemeClr val="bg1"/>
                </a:solidFill>
              </a:rPr>
              <a:t>Indice</a:t>
            </a:r>
            <a:r>
              <a:rPr lang="es-ES" sz="4000" b="1" dirty="0" smtClean="0">
                <a:solidFill>
                  <a:schemeClr val="bg1"/>
                </a:solidFill>
              </a:rPr>
              <a:t> general:</a:t>
            </a:r>
          </a:p>
        </p:txBody>
      </p:sp>
      <p:sp>
        <p:nvSpPr>
          <p:cNvPr id="6" name="5 CuadroTexto"/>
          <p:cNvSpPr txBox="1"/>
          <p:nvPr/>
        </p:nvSpPr>
        <p:spPr>
          <a:xfrm>
            <a:off x="1643042" y="1571612"/>
            <a:ext cx="6906442" cy="3970318"/>
          </a:xfrm>
          <a:prstGeom prst="rect">
            <a:avLst/>
          </a:prstGeom>
          <a:noFill/>
        </p:spPr>
        <p:txBody>
          <a:bodyPr wrap="none" rtlCol="0" anchor="ctr">
            <a:spAutoFit/>
          </a:bodyPr>
          <a:lstStyle/>
          <a:p>
            <a:pPr>
              <a:buFont typeface="Arial" pitchFamily="34" charset="0"/>
              <a:buChar char="•"/>
            </a:pPr>
            <a:r>
              <a:rPr lang="es-ES" sz="3600" b="1" dirty="0" smtClean="0">
                <a:solidFill>
                  <a:schemeClr val="bg1"/>
                </a:solidFill>
              </a:rPr>
              <a:t>Presentación módulo (pág. 2)</a:t>
            </a:r>
          </a:p>
          <a:p>
            <a:pPr>
              <a:buFont typeface="Arial" pitchFamily="34" charset="0"/>
              <a:buChar char="•"/>
            </a:pPr>
            <a:r>
              <a:rPr lang="es-ES" sz="3600" b="1" dirty="0" smtClean="0">
                <a:solidFill>
                  <a:schemeClr val="bg1"/>
                </a:solidFill>
              </a:rPr>
              <a:t>Comunicación (pág. 4)</a:t>
            </a:r>
          </a:p>
          <a:p>
            <a:pPr>
              <a:buFont typeface="Arial" pitchFamily="34" charset="0"/>
              <a:buChar char="•"/>
            </a:pPr>
            <a:r>
              <a:rPr lang="es-ES" sz="3600" b="1" dirty="0" smtClean="0">
                <a:solidFill>
                  <a:schemeClr val="bg1"/>
                </a:solidFill>
              </a:rPr>
              <a:t> Toma de Decisiones (pág. 13)</a:t>
            </a:r>
          </a:p>
          <a:p>
            <a:pPr>
              <a:buFont typeface="Arial" pitchFamily="34" charset="0"/>
              <a:buChar char="•"/>
            </a:pPr>
            <a:r>
              <a:rPr lang="es-ES" sz="3600" b="1" dirty="0" smtClean="0">
                <a:solidFill>
                  <a:schemeClr val="bg1"/>
                </a:solidFill>
              </a:rPr>
              <a:t> Liderazgo (pág. 38)</a:t>
            </a:r>
          </a:p>
          <a:p>
            <a:pPr>
              <a:buFont typeface="Arial" pitchFamily="34" charset="0"/>
              <a:buChar char="•"/>
            </a:pPr>
            <a:r>
              <a:rPr lang="es-ES" sz="3600" b="1" dirty="0" smtClean="0">
                <a:solidFill>
                  <a:schemeClr val="bg1"/>
                </a:solidFill>
              </a:rPr>
              <a:t> Motivación (pág. 70)</a:t>
            </a:r>
          </a:p>
          <a:p>
            <a:pPr>
              <a:buFont typeface="Arial" pitchFamily="34" charset="0"/>
              <a:buChar char="•"/>
            </a:pPr>
            <a:r>
              <a:rPr lang="es-ES" sz="3600" b="1" dirty="0" smtClean="0">
                <a:solidFill>
                  <a:schemeClr val="bg1"/>
                </a:solidFill>
              </a:rPr>
              <a:t> Gestión de conflictos (pág. 89)</a:t>
            </a:r>
          </a:p>
          <a:p>
            <a:pPr>
              <a:buFont typeface="Arial" pitchFamily="34" charset="0"/>
              <a:buChar char="•"/>
            </a:pPr>
            <a:r>
              <a:rPr lang="es-ES" sz="3600" b="1" dirty="0" smtClean="0">
                <a:solidFill>
                  <a:schemeClr val="bg1"/>
                </a:solidFill>
              </a:rPr>
              <a:t> Bibliografía comentada (pág. 116)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La Realidad… no es magia …</a:t>
            </a:r>
            <a:endParaRPr lang="es-ES" dirty="0"/>
          </a:p>
        </p:txBody>
      </p:sp>
      <p:sp>
        <p:nvSpPr>
          <p:cNvPr id="4" name="Text Box 2"/>
          <p:cNvSpPr txBox="1">
            <a:spLocks noChangeArrowheads="1"/>
          </p:cNvSpPr>
          <p:nvPr/>
        </p:nvSpPr>
        <p:spPr bwMode="auto">
          <a:xfrm>
            <a:off x="1214414" y="1357298"/>
            <a:ext cx="1938544" cy="461665"/>
          </a:xfrm>
          <a:prstGeom prst="rect">
            <a:avLst/>
          </a:prstGeom>
          <a:noFill/>
          <a:ln w="9525">
            <a:noFill/>
            <a:miter lim="800000"/>
            <a:headEnd/>
            <a:tailEnd/>
          </a:ln>
          <a:effectLst/>
        </p:spPr>
        <p:txBody>
          <a:bodyPr wrap="none">
            <a:spAutoFit/>
          </a:bodyPr>
          <a:lstStyle/>
          <a:p>
            <a:pPr algn="l"/>
            <a:r>
              <a:rPr lang="es-ES" sz="2400" b="1" dirty="0">
                <a:solidFill>
                  <a:srgbClr val="CC0000"/>
                </a:solidFill>
                <a:latin typeface="Calibri" pitchFamily="34" charset="0"/>
              </a:rPr>
              <a:t>LA REALIDAD:</a:t>
            </a:r>
          </a:p>
        </p:txBody>
      </p:sp>
      <p:sp>
        <p:nvSpPr>
          <p:cNvPr id="5" name="Text Box 3"/>
          <p:cNvSpPr txBox="1">
            <a:spLocks noChangeArrowheads="1"/>
          </p:cNvSpPr>
          <p:nvPr/>
        </p:nvSpPr>
        <p:spPr bwMode="auto">
          <a:xfrm>
            <a:off x="500034" y="3318728"/>
            <a:ext cx="3200400" cy="830997"/>
          </a:xfrm>
          <a:prstGeom prst="rect">
            <a:avLst/>
          </a:prstGeom>
          <a:noFill/>
          <a:ln w="9525">
            <a:noFill/>
            <a:miter lim="800000"/>
            <a:headEnd/>
            <a:tailEnd/>
          </a:ln>
          <a:effectLst/>
        </p:spPr>
        <p:txBody>
          <a:bodyPr>
            <a:spAutoFit/>
          </a:bodyPr>
          <a:lstStyle/>
          <a:p>
            <a:r>
              <a:rPr lang="es-ES" sz="2400" b="1" i="1" dirty="0">
                <a:solidFill>
                  <a:srgbClr val="0070C0"/>
                </a:solidFill>
                <a:latin typeface="Calibri" pitchFamily="34" charset="0"/>
              </a:rPr>
              <a:t>Con expectativas Positivas</a:t>
            </a:r>
          </a:p>
        </p:txBody>
      </p:sp>
      <p:sp>
        <p:nvSpPr>
          <p:cNvPr id="6" name="Text Box 4"/>
          <p:cNvSpPr txBox="1">
            <a:spLocks noChangeArrowheads="1"/>
          </p:cNvSpPr>
          <p:nvPr/>
        </p:nvSpPr>
        <p:spPr bwMode="auto">
          <a:xfrm>
            <a:off x="5410200" y="3276600"/>
            <a:ext cx="2819400" cy="830997"/>
          </a:xfrm>
          <a:prstGeom prst="rect">
            <a:avLst/>
          </a:prstGeom>
          <a:noFill/>
          <a:ln w="9525">
            <a:noFill/>
            <a:miter lim="800000"/>
            <a:headEnd/>
            <a:tailEnd/>
          </a:ln>
          <a:effectLst/>
        </p:spPr>
        <p:txBody>
          <a:bodyPr>
            <a:spAutoFit/>
          </a:bodyPr>
          <a:lstStyle/>
          <a:p>
            <a:pPr algn="r"/>
            <a:r>
              <a:rPr lang="es-ES" sz="2400" b="1" i="1" dirty="0">
                <a:solidFill>
                  <a:srgbClr val="0070C0"/>
                </a:solidFill>
                <a:latin typeface="Calibri" pitchFamily="34" charset="0"/>
              </a:rPr>
              <a:t>Con expectativas Negativas</a:t>
            </a:r>
          </a:p>
        </p:txBody>
      </p:sp>
      <p:grpSp>
        <p:nvGrpSpPr>
          <p:cNvPr id="7" name="Group 5"/>
          <p:cNvGrpSpPr>
            <a:grpSpLocks/>
          </p:cNvGrpSpPr>
          <p:nvPr/>
        </p:nvGrpSpPr>
        <p:grpSpPr bwMode="auto">
          <a:xfrm>
            <a:off x="3571868" y="1285860"/>
            <a:ext cx="1676400" cy="1600200"/>
            <a:chOff x="2016" y="288"/>
            <a:chExt cx="1056" cy="1008"/>
          </a:xfrm>
        </p:grpSpPr>
        <p:sp>
          <p:nvSpPr>
            <p:cNvPr id="8" name="Oval 6"/>
            <p:cNvSpPr>
              <a:spLocks noChangeArrowheads="1"/>
            </p:cNvSpPr>
            <p:nvPr/>
          </p:nvSpPr>
          <p:spPr bwMode="auto">
            <a:xfrm>
              <a:off x="2016" y="288"/>
              <a:ext cx="1056" cy="1008"/>
            </a:xfrm>
            <a:prstGeom prst="ellipse">
              <a:avLst/>
            </a:prstGeom>
            <a:gradFill rotWithShape="0">
              <a:gsLst>
                <a:gs pos="0">
                  <a:srgbClr val="FFCCFF">
                    <a:gamma/>
                    <a:tint val="0"/>
                    <a:invGamma/>
                  </a:srgbClr>
                </a:gs>
                <a:gs pos="100000">
                  <a:srgbClr val="FFCCFF"/>
                </a:gs>
              </a:gsLst>
              <a:path path="shape">
                <a:fillToRect l="50000" t="50000" r="50000" b="50000"/>
              </a:path>
            </a:gradFill>
            <a:ln w="28575">
              <a:solidFill>
                <a:schemeClr val="tx1"/>
              </a:solidFill>
              <a:round/>
              <a:headEnd/>
              <a:tailEnd/>
            </a:ln>
            <a:effectLst/>
          </p:spPr>
          <p:txBody>
            <a:bodyPr wrap="none" anchor="ctr"/>
            <a:lstStyle/>
            <a:p>
              <a:endParaRPr lang="es-ES" dirty="0">
                <a:latin typeface="Calibri" pitchFamily="34" charset="0"/>
              </a:endParaRPr>
            </a:p>
          </p:txBody>
        </p:sp>
        <p:sp>
          <p:nvSpPr>
            <p:cNvPr id="9" name="Text Box 7"/>
            <p:cNvSpPr txBox="1">
              <a:spLocks noChangeArrowheads="1"/>
            </p:cNvSpPr>
            <p:nvPr/>
          </p:nvSpPr>
          <p:spPr bwMode="auto">
            <a:xfrm>
              <a:off x="2736" y="480"/>
              <a:ext cx="197" cy="252"/>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sp>
          <p:nvSpPr>
            <p:cNvPr id="10" name="Text Box 8"/>
            <p:cNvSpPr txBox="1">
              <a:spLocks noChangeArrowheads="1"/>
            </p:cNvSpPr>
            <p:nvPr/>
          </p:nvSpPr>
          <p:spPr bwMode="auto">
            <a:xfrm>
              <a:off x="2208" y="480"/>
              <a:ext cx="197" cy="252"/>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sp>
          <p:nvSpPr>
            <p:cNvPr id="11" name="Text Box 9"/>
            <p:cNvSpPr txBox="1">
              <a:spLocks noChangeArrowheads="1"/>
            </p:cNvSpPr>
            <p:nvPr/>
          </p:nvSpPr>
          <p:spPr bwMode="auto">
            <a:xfrm>
              <a:off x="2448" y="480"/>
              <a:ext cx="197" cy="252"/>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sp>
          <p:nvSpPr>
            <p:cNvPr id="12" name="Text Box 10"/>
            <p:cNvSpPr txBox="1">
              <a:spLocks noChangeArrowheads="1"/>
            </p:cNvSpPr>
            <p:nvPr/>
          </p:nvSpPr>
          <p:spPr bwMode="auto">
            <a:xfrm>
              <a:off x="2736" y="912"/>
              <a:ext cx="169" cy="250"/>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sp>
          <p:nvSpPr>
            <p:cNvPr id="13" name="Text Box 11"/>
            <p:cNvSpPr txBox="1">
              <a:spLocks noChangeArrowheads="1"/>
            </p:cNvSpPr>
            <p:nvPr/>
          </p:nvSpPr>
          <p:spPr bwMode="auto">
            <a:xfrm>
              <a:off x="2448" y="912"/>
              <a:ext cx="169" cy="250"/>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sp>
          <p:nvSpPr>
            <p:cNvPr id="14" name="Text Box 12"/>
            <p:cNvSpPr txBox="1">
              <a:spLocks noChangeArrowheads="1"/>
            </p:cNvSpPr>
            <p:nvPr/>
          </p:nvSpPr>
          <p:spPr bwMode="auto">
            <a:xfrm>
              <a:off x="2208" y="912"/>
              <a:ext cx="169" cy="250"/>
            </a:xfrm>
            <a:prstGeom prst="rect">
              <a:avLst/>
            </a:prstGeom>
            <a:noFill/>
            <a:ln w="9525">
              <a:noFill/>
              <a:miter lim="800000"/>
              <a:headEnd/>
              <a:tailEnd/>
            </a:ln>
            <a:effectLst/>
          </p:spPr>
          <p:txBody>
            <a:bodyPr wrap="none">
              <a:spAutoFit/>
            </a:bodyPr>
            <a:lstStyle/>
            <a:p>
              <a:r>
                <a:rPr lang="es-ES" dirty="0">
                  <a:latin typeface="Calibri" pitchFamily="34" charset="0"/>
                </a:rPr>
                <a:t>-</a:t>
              </a:r>
            </a:p>
          </p:txBody>
        </p:sp>
      </p:grpSp>
      <p:grpSp>
        <p:nvGrpSpPr>
          <p:cNvPr id="15" name="Group 13"/>
          <p:cNvGrpSpPr>
            <a:grpSpLocks/>
          </p:cNvGrpSpPr>
          <p:nvPr/>
        </p:nvGrpSpPr>
        <p:grpSpPr bwMode="auto">
          <a:xfrm>
            <a:off x="1295400" y="4495800"/>
            <a:ext cx="1676400" cy="1600200"/>
            <a:chOff x="768" y="2592"/>
            <a:chExt cx="1056" cy="1008"/>
          </a:xfrm>
          <a:solidFill>
            <a:schemeClr val="bg1">
              <a:lumMod val="95000"/>
            </a:schemeClr>
          </a:solidFill>
        </p:grpSpPr>
        <p:sp>
          <p:nvSpPr>
            <p:cNvPr id="16" name="Oval 14"/>
            <p:cNvSpPr>
              <a:spLocks noChangeArrowheads="1"/>
            </p:cNvSpPr>
            <p:nvPr/>
          </p:nvSpPr>
          <p:spPr bwMode="auto">
            <a:xfrm>
              <a:off x="768" y="2592"/>
              <a:ext cx="1056" cy="1008"/>
            </a:xfrm>
            <a:prstGeom prst="ellipse">
              <a:avLst/>
            </a:prstGeom>
            <a:grpFill/>
            <a:ln w="28575">
              <a:solidFill>
                <a:schemeClr val="tx1"/>
              </a:solidFill>
              <a:round/>
              <a:headEnd/>
              <a:tailEnd/>
            </a:ln>
            <a:effectLst/>
          </p:spPr>
          <p:txBody>
            <a:bodyPr wrap="none" anchor="ctr"/>
            <a:lstStyle/>
            <a:p>
              <a:endParaRPr lang="es-ES" dirty="0">
                <a:latin typeface="Calibri" pitchFamily="34" charset="0"/>
              </a:endParaRPr>
            </a:p>
          </p:txBody>
        </p:sp>
        <p:sp>
          <p:nvSpPr>
            <p:cNvPr id="17" name="Text Box 15"/>
            <p:cNvSpPr txBox="1">
              <a:spLocks noChangeArrowheads="1"/>
            </p:cNvSpPr>
            <p:nvPr/>
          </p:nvSpPr>
          <p:spPr bwMode="auto">
            <a:xfrm>
              <a:off x="1440" y="2784"/>
              <a:ext cx="246" cy="368"/>
            </a:xfrm>
            <a:prstGeom prst="rect">
              <a:avLst/>
            </a:prstGeom>
            <a:grpFill/>
            <a:ln w="9525">
              <a:noFill/>
              <a:miter lim="800000"/>
              <a:headEnd/>
              <a:tailEnd/>
            </a:ln>
            <a:effectLst/>
          </p:spPr>
          <p:txBody>
            <a:bodyPr wrap="none">
              <a:spAutoFit/>
            </a:bodyPr>
            <a:lstStyle/>
            <a:p>
              <a:r>
                <a:rPr lang="es-ES" sz="3200" dirty="0">
                  <a:latin typeface="Calibri" pitchFamily="34" charset="0"/>
                </a:rPr>
                <a:t>+</a:t>
              </a:r>
            </a:p>
          </p:txBody>
        </p:sp>
        <p:sp>
          <p:nvSpPr>
            <p:cNvPr id="18" name="Text Box 16"/>
            <p:cNvSpPr txBox="1">
              <a:spLocks noChangeArrowheads="1"/>
            </p:cNvSpPr>
            <p:nvPr/>
          </p:nvSpPr>
          <p:spPr bwMode="auto">
            <a:xfrm>
              <a:off x="912" y="2784"/>
              <a:ext cx="246" cy="368"/>
            </a:xfrm>
            <a:prstGeom prst="rect">
              <a:avLst/>
            </a:prstGeom>
            <a:grpFill/>
            <a:ln w="9525">
              <a:noFill/>
              <a:miter lim="800000"/>
              <a:headEnd/>
              <a:tailEnd/>
            </a:ln>
            <a:effectLst/>
          </p:spPr>
          <p:txBody>
            <a:bodyPr wrap="none">
              <a:spAutoFit/>
            </a:bodyPr>
            <a:lstStyle/>
            <a:p>
              <a:r>
                <a:rPr lang="es-ES" sz="3200" dirty="0">
                  <a:latin typeface="Calibri" pitchFamily="34" charset="0"/>
                </a:rPr>
                <a:t>+</a:t>
              </a:r>
            </a:p>
          </p:txBody>
        </p:sp>
        <p:sp>
          <p:nvSpPr>
            <p:cNvPr id="19" name="Text Box 17"/>
            <p:cNvSpPr txBox="1">
              <a:spLocks noChangeArrowheads="1"/>
            </p:cNvSpPr>
            <p:nvPr/>
          </p:nvSpPr>
          <p:spPr bwMode="auto">
            <a:xfrm>
              <a:off x="1152" y="2784"/>
              <a:ext cx="246" cy="368"/>
            </a:xfrm>
            <a:prstGeom prst="rect">
              <a:avLst/>
            </a:prstGeom>
            <a:grpFill/>
            <a:ln w="9525">
              <a:noFill/>
              <a:miter lim="800000"/>
              <a:headEnd/>
              <a:tailEnd/>
            </a:ln>
            <a:effectLst/>
          </p:spPr>
          <p:txBody>
            <a:bodyPr wrap="none">
              <a:spAutoFit/>
            </a:bodyPr>
            <a:lstStyle/>
            <a:p>
              <a:r>
                <a:rPr lang="es-ES" sz="3200" dirty="0">
                  <a:latin typeface="Calibri" pitchFamily="34" charset="0"/>
                </a:rPr>
                <a:t>+</a:t>
              </a:r>
            </a:p>
          </p:txBody>
        </p:sp>
        <p:sp>
          <p:nvSpPr>
            <p:cNvPr id="20" name="Text Box 18"/>
            <p:cNvSpPr txBox="1">
              <a:spLocks noChangeArrowheads="1"/>
            </p:cNvSpPr>
            <p:nvPr/>
          </p:nvSpPr>
          <p:spPr bwMode="auto">
            <a:xfrm>
              <a:off x="1488" y="3264"/>
              <a:ext cx="148" cy="173"/>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sp>
          <p:nvSpPr>
            <p:cNvPr id="21" name="Text Box 19"/>
            <p:cNvSpPr txBox="1">
              <a:spLocks noChangeArrowheads="1"/>
            </p:cNvSpPr>
            <p:nvPr/>
          </p:nvSpPr>
          <p:spPr bwMode="auto">
            <a:xfrm>
              <a:off x="1200" y="3264"/>
              <a:ext cx="148" cy="173"/>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sp>
          <p:nvSpPr>
            <p:cNvPr id="22" name="Text Box 20"/>
            <p:cNvSpPr txBox="1">
              <a:spLocks noChangeArrowheads="1"/>
            </p:cNvSpPr>
            <p:nvPr/>
          </p:nvSpPr>
          <p:spPr bwMode="auto">
            <a:xfrm>
              <a:off x="960" y="3264"/>
              <a:ext cx="148" cy="173"/>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grpSp>
      <p:grpSp>
        <p:nvGrpSpPr>
          <p:cNvPr id="23" name="Group 21"/>
          <p:cNvGrpSpPr>
            <a:grpSpLocks/>
          </p:cNvGrpSpPr>
          <p:nvPr/>
        </p:nvGrpSpPr>
        <p:grpSpPr bwMode="auto">
          <a:xfrm>
            <a:off x="6096000" y="4419600"/>
            <a:ext cx="1676400" cy="1600200"/>
            <a:chOff x="3792" y="2544"/>
            <a:chExt cx="1056" cy="1008"/>
          </a:xfrm>
          <a:solidFill>
            <a:schemeClr val="bg1">
              <a:lumMod val="95000"/>
            </a:schemeClr>
          </a:solidFill>
        </p:grpSpPr>
        <p:sp>
          <p:nvSpPr>
            <p:cNvPr id="24" name="Oval 22"/>
            <p:cNvSpPr>
              <a:spLocks noChangeArrowheads="1"/>
            </p:cNvSpPr>
            <p:nvPr/>
          </p:nvSpPr>
          <p:spPr bwMode="auto">
            <a:xfrm>
              <a:off x="3792" y="2544"/>
              <a:ext cx="1056" cy="1008"/>
            </a:xfrm>
            <a:prstGeom prst="ellipse">
              <a:avLst/>
            </a:prstGeom>
            <a:grpFill/>
            <a:ln w="28575">
              <a:solidFill>
                <a:schemeClr val="tx1"/>
              </a:solidFill>
              <a:round/>
              <a:headEnd/>
              <a:tailEnd/>
            </a:ln>
            <a:effectLst/>
          </p:spPr>
          <p:txBody>
            <a:bodyPr wrap="none" anchor="ctr"/>
            <a:lstStyle/>
            <a:p>
              <a:endParaRPr lang="es-ES" dirty="0">
                <a:latin typeface="Calibri" pitchFamily="34" charset="0"/>
              </a:endParaRPr>
            </a:p>
          </p:txBody>
        </p:sp>
        <p:sp>
          <p:nvSpPr>
            <p:cNvPr id="25" name="Text Box 23"/>
            <p:cNvSpPr txBox="1">
              <a:spLocks noChangeArrowheads="1"/>
            </p:cNvSpPr>
            <p:nvPr/>
          </p:nvSpPr>
          <p:spPr bwMode="auto">
            <a:xfrm>
              <a:off x="4512" y="2736"/>
              <a:ext cx="165" cy="174"/>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sp>
          <p:nvSpPr>
            <p:cNvPr id="26" name="Text Box 24"/>
            <p:cNvSpPr txBox="1">
              <a:spLocks noChangeArrowheads="1"/>
            </p:cNvSpPr>
            <p:nvPr/>
          </p:nvSpPr>
          <p:spPr bwMode="auto">
            <a:xfrm>
              <a:off x="3984" y="2736"/>
              <a:ext cx="165" cy="174"/>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sp>
          <p:nvSpPr>
            <p:cNvPr id="27" name="Text Box 25"/>
            <p:cNvSpPr txBox="1">
              <a:spLocks noChangeArrowheads="1"/>
            </p:cNvSpPr>
            <p:nvPr/>
          </p:nvSpPr>
          <p:spPr bwMode="auto">
            <a:xfrm>
              <a:off x="4224" y="2736"/>
              <a:ext cx="165" cy="174"/>
            </a:xfrm>
            <a:prstGeom prst="rect">
              <a:avLst/>
            </a:prstGeom>
            <a:grpFill/>
            <a:ln w="9525">
              <a:noFill/>
              <a:miter lim="800000"/>
              <a:headEnd/>
              <a:tailEnd/>
            </a:ln>
            <a:effectLst/>
          </p:spPr>
          <p:txBody>
            <a:bodyPr wrap="none">
              <a:spAutoFit/>
            </a:bodyPr>
            <a:lstStyle/>
            <a:p>
              <a:r>
                <a:rPr lang="es-ES" sz="1200" dirty="0">
                  <a:latin typeface="Calibri" pitchFamily="34" charset="0"/>
                </a:rPr>
                <a:t>+</a:t>
              </a:r>
            </a:p>
          </p:txBody>
        </p:sp>
        <p:sp>
          <p:nvSpPr>
            <p:cNvPr id="28" name="Text Box 26"/>
            <p:cNvSpPr txBox="1">
              <a:spLocks noChangeArrowheads="1"/>
            </p:cNvSpPr>
            <p:nvPr/>
          </p:nvSpPr>
          <p:spPr bwMode="auto">
            <a:xfrm>
              <a:off x="4464" y="3024"/>
              <a:ext cx="212" cy="404"/>
            </a:xfrm>
            <a:prstGeom prst="rect">
              <a:avLst/>
            </a:prstGeom>
            <a:noFill/>
            <a:ln w="9525">
              <a:noFill/>
              <a:miter lim="800000"/>
              <a:headEnd/>
              <a:tailEnd/>
            </a:ln>
            <a:effectLst/>
          </p:spPr>
          <p:txBody>
            <a:bodyPr wrap="none">
              <a:spAutoFit/>
            </a:bodyPr>
            <a:lstStyle/>
            <a:p>
              <a:r>
                <a:rPr lang="es-ES" sz="3600" dirty="0">
                  <a:latin typeface="Calibri" pitchFamily="34" charset="0"/>
                </a:rPr>
                <a:t>-</a:t>
              </a:r>
            </a:p>
          </p:txBody>
        </p:sp>
        <p:sp>
          <p:nvSpPr>
            <p:cNvPr id="29" name="Text Box 27"/>
            <p:cNvSpPr txBox="1">
              <a:spLocks noChangeArrowheads="1"/>
            </p:cNvSpPr>
            <p:nvPr/>
          </p:nvSpPr>
          <p:spPr bwMode="auto">
            <a:xfrm>
              <a:off x="4176" y="3024"/>
              <a:ext cx="212" cy="404"/>
            </a:xfrm>
            <a:prstGeom prst="rect">
              <a:avLst/>
            </a:prstGeom>
            <a:grpFill/>
            <a:ln w="9525">
              <a:noFill/>
              <a:miter lim="800000"/>
              <a:headEnd/>
              <a:tailEnd/>
            </a:ln>
            <a:effectLst/>
          </p:spPr>
          <p:txBody>
            <a:bodyPr wrap="none">
              <a:spAutoFit/>
            </a:bodyPr>
            <a:lstStyle/>
            <a:p>
              <a:r>
                <a:rPr lang="es-ES" sz="3600" dirty="0">
                  <a:latin typeface="Calibri" pitchFamily="34" charset="0"/>
                </a:rPr>
                <a:t>-</a:t>
              </a:r>
            </a:p>
          </p:txBody>
        </p:sp>
        <p:sp>
          <p:nvSpPr>
            <p:cNvPr id="30" name="Text Box 28"/>
            <p:cNvSpPr txBox="1">
              <a:spLocks noChangeArrowheads="1"/>
            </p:cNvSpPr>
            <p:nvPr/>
          </p:nvSpPr>
          <p:spPr bwMode="auto">
            <a:xfrm>
              <a:off x="3936" y="3024"/>
              <a:ext cx="212" cy="404"/>
            </a:xfrm>
            <a:prstGeom prst="rect">
              <a:avLst/>
            </a:prstGeom>
            <a:noFill/>
            <a:ln w="9525">
              <a:noFill/>
              <a:miter lim="800000"/>
              <a:headEnd/>
              <a:tailEnd/>
            </a:ln>
            <a:effectLst/>
          </p:spPr>
          <p:txBody>
            <a:bodyPr wrap="none">
              <a:spAutoFit/>
            </a:bodyPr>
            <a:lstStyle/>
            <a:p>
              <a:r>
                <a:rPr lang="es-ES" sz="3600" dirty="0">
                  <a:latin typeface="Calibri" pitchFamily="34" charset="0"/>
                </a:rPr>
                <a:t>-</a:t>
              </a:r>
            </a:p>
          </p:txBody>
        </p:sp>
      </p:grpSp>
      <p:sp>
        <p:nvSpPr>
          <p:cNvPr id="31" name="3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2" name="31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utoUpdateAnimBg="0"/>
      <p:bldP spid="6" grpId="0" autoUpdateAnimBg="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9 Grupo"/>
          <p:cNvGrpSpPr/>
          <p:nvPr/>
        </p:nvGrpSpPr>
        <p:grpSpPr>
          <a:xfrm>
            <a:off x="611188" y="1341438"/>
            <a:ext cx="8032778" cy="2016124"/>
            <a:chOff x="611188" y="1341438"/>
            <a:chExt cx="8032778" cy="2016124"/>
          </a:xfrm>
        </p:grpSpPr>
        <p:sp>
          <p:nvSpPr>
            <p:cNvPr id="14" name="Rectangle 10"/>
            <p:cNvSpPr>
              <a:spLocks noChangeArrowheads="1"/>
            </p:cNvSpPr>
            <p:nvPr/>
          </p:nvSpPr>
          <p:spPr bwMode="auto">
            <a:xfrm>
              <a:off x="611188" y="1572270"/>
              <a:ext cx="8032778" cy="1785292"/>
            </a:xfrm>
            <a:prstGeom prst="rect">
              <a:avLst/>
            </a:prstGeom>
            <a:solidFill>
              <a:srgbClr val="FFB7DB"/>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5" name="14 CuadroTexto"/>
            <p:cNvSpPr txBox="1"/>
            <p:nvPr/>
          </p:nvSpPr>
          <p:spPr>
            <a:xfrm>
              <a:off x="827088" y="1341438"/>
              <a:ext cx="3054682" cy="461665"/>
            </a:xfrm>
            <a:prstGeom prst="rect">
              <a:avLst/>
            </a:prstGeom>
            <a:solidFill>
              <a:schemeClr val="bg1"/>
            </a:solidFill>
          </p:spPr>
          <p:txBody>
            <a:bodyPr wrap="none" rtlCol="0">
              <a:spAutoFit/>
            </a:bodyPr>
            <a:lstStyle/>
            <a:p>
              <a:r>
                <a:rPr lang="es-ES" sz="2400" b="1" dirty="0" smtClean="0">
                  <a:solidFill>
                    <a:srgbClr val="DA0058"/>
                  </a:solidFill>
                </a:rPr>
                <a:t>Profecía </a:t>
              </a:r>
              <a:r>
                <a:rPr lang="es-ES" sz="2400" b="1" dirty="0" err="1" smtClean="0">
                  <a:solidFill>
                    <a:srgbClr val="DA0058"/>
                  </a:solidFill>
                </a:rPr>
                <a:t>autocumplida</a:t>
              </a:r>
              <a:endParaRPr lang="es-ES" sz="2400" b="1" dirty="0">
                <a:solidFill>
                  <a:srgbClr val="DA0058"/>
                </a:solidFill>
              </a:endParaRPr>
            </a:p>
          </p:txBody>
        </p:sp>
        <p:sp>
          <p:nvSpPr>
            <p:cNvPr id="16" name="15 CuadroTexto"/>
            <p:cNvSpPr txBox="1"/>
            <p:nvPr/>
          </p:nvSpPr>
          <p:spPr>
            <a:xfrm>
              <a:off x="1000100" y="1857364"/>
              <a:ext cx="7115999" cy="1323439"/>
            </a:xfrm>
            <a:prstGeom prst="rect">
              <a:avLst/>
            </a:prstGeom>
            <a:noFill/>
          </p:spPr>
          <p:txBody>
            <a:bodyPr wrap="square" rtlCol="0">
              <a:spAutoFit/>
            </a:bodyPr>
            <a:lstStyle/>
            <a:p>
              <a:pPr lvl="0" eaLnBrk="0" fontAlgn="base" hangingPunct="0">
                <a:spcBef>
                  <a:spcPct val="0"/>
                </a:spcBef>
                <a:spcAft>
                  <a:spcPct val="0"/>
                </a:spcAft>
                <a:buFont typeface="Wingdings" pitchFamily="2" charset="2"/>
                <a:buChar char="Ü"/>
              </a:pPr>
              <a:r>
                <a:rPr lang="es-ES" sz="2000" dirty="0" smtClean="0">
                  <a:latin typeface="Calibri" pitchFamily="34" charset="0"/>
                </a:rPr>
                <a:t> Definición falsa situación que evoca </a:t>
              </a:r>
            </a:p>
            <a:p>
              <a:pPr lvl="0" eaLnBrk="0" fontAlgn="base" hangingPunct="0">
                <a:spcBef>
                  <a:spcPct val="0"/>
                </a:spcBef>
                <a:spcAft>
                  <a:spcPct val="0"/>
                </a:spcAft>
              </a:pPr>
              <a:r>
                <a:rPr lang="es-ES" sz="2000" dirty="0" smtClean="0">
                  <a:latin typeface="Calibri" pitchFamily="34" charset="0"/>
                </a:rPr>
                <a:t>comportamiento nuevo que confirma concepción original (</a:t>
              </a:r>
              <a:r>
                <a:rPr lang="es-ES" sz="2000" dirty="0" err="1" smtClean="0">
                  <a:latin typeface="Calibri" pitchFamily="34" charset="0"/>
                </a:rPr>
                <a:t>Merton</a:t>
              </a:r>
              <a:r>
                <a:rPr lang="es-ES" sz="2000" dirty="0" smtClean="0">
                  <a:latin typeface="Calibri" pitchFamily="34" charset="0"/>
                </a:rPr>
                <a:t>. 1948)</a:t>
              </a:r>
            </a:p>
            <a:p>
              <a:pPr lvl="0" eaLnBrk="0" fontAlgn="base" hangingPunct="0">
                <a:spcBef>
                  <a:spcPct val="0"/>
                </a:spcBef>
                <a:spcAft>
                  <a:spcPct val="0"/>
                </a:spcAft>
                <a:buFont typeface="Wingdings" pitchFamily="2" charset="2"/>
                <a:buChar char="Ü"/>
              </a:pPr>
              <a:r>
                <a:rPr lang="es-ES" sz="2000" dirty="0" smtClean="0">
                  <a:latin typeface="Calibri" pitchFamily="34" charset="0"/>
                </a:rPr>
                <a:t> </a:t>
              </a:r>
              <a:r>
                <a:rPr lang="es-ES" sz="2000" dirty="0" err="1" smtClean="0">
                  <a:latin typeface="Calibri" pitchFamily="34" charset="0"/>
                </a:rPr>
                <a:t>Rosenthal</a:t>
              </a:r>
              <a:r>
                <a:rPr lang="es-ES" sz="2000" dirty="0" smtClean="0">
                  <a:latin typeface="Calibri" pitchFamily="34" charset="0"/>
                </a:rPr>
                <a:t> y Jacobson. 1968. Efecto </a:t>
              </a:r>
              <a:r>
                <a:rPr lang="es-ES" sz="2000" dirty="0" err="1" smtClean="0">
                  <a:latin typeface="Calibri" pitchFamily="34" charset="0"/>
                </a:rPr>
                <a:t>Pygmalion</a:t>
              </a:r>
              <a:endParaRPr lang="es-ES" sz="2000" dirty="0" smtClean="0">
                <a:latin typeface="Calibri" pitchFamily="34" charset="0"/>
              </a:endParaRPr>
            </a:p>
          </p:txBody>
        </p:sp>
      </p:grpSp>
      <p:grpSp>
        <p:nvGrpSpPr>
          <p:cNvPr id="4" name="11 Grupo"/>
          <p:cNvGrpSpPr/>
          <p:nvPr/>
        </p:nvGrpSpPr>
        <p:grpSpPr>
          <a:xfrm>
            <a:off x="1428728" y="3786190"/>
            <a:ext cx="6604018" cy="1643074"/>
            <a:chOff x="1428728" y="3786190"/>
            <a:chExt cx="6604018" cy="1643074"/>
          </a:xfrm>
        </p:grpSpPr>
        <p:sp>
          <p:nvSpPr>
            <p:cNvPr id="6" name="Rectangle 7"/>
            <p:cNvSpPr>
              <a:spLocks noChangeArrowheads="1"/>
            </p:cNvSpPr>
            <p:nvPr/>
          </p:nvSpPr>
          <p:spPr bwMode="auto">
            <a:xfrm>
              <a:off x="1428728" y="4000504"/>
              <a:ext cx="6604018" cy="1428760"/>
            </a:xfrm>
            <a:prstGeom prst="rect">
              <a:avLst/>
            </a:prstGeom>
            <a:solidFill>
              <a:schemeClr val="accent5">
                <a:lumMod val="40000"/>
                <a:lumOff val="60000"/>
              </a:schemeClr>
            </a:solidFill>
            <a:ln w="317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1" name="10 CuadroTexto"/>
            <p:cNvSpPr txBox="1"/>
            <p:nvPr/>
          </p:nvSpPr>
          <p:spPr>
            <a:xfrm>
              <a:off x="1644628" y="3786190"/>
              <a:ext cx="2339615" cy="461665"/>
            </a:xfrm>
            <a:prstGeom prst="rect">
              <a:avLst/>
            </a:prstGeom>
            <a:solidFill>
              <a:schemeClr val="bg1"/>
            </a:solidFill>
          </p:spPr>
          <p:txBody>
            <a:bodyPr wrap="none" rtlCol="0">
              <a:spAutoFit/>
            </a:bodyPr>
            <a:lstStyle/>
            <a:p>
              <a:r>
                <a:rPr lang="es-ES" sz="2400" b="1" dirty="0" smtClean="0">
                  <a:solidFill>
                    <a:srgbClr val="005A7A"/>
                  </a:solidFill>
                </a:rPr>
                <a:t>Entrampamiento</a:t>
              </a:r>
              <a:endParaRPr lang="es-ES" sz="2400" b="1" dirty="0">
                <a:solidFill>
                  <a:srgbClr val="005A7A"/>
                </a:solidFill>
              </a:endParaRPr>
            </a:p>
          </p:txBody>
        </p:sp>
        <p:sp>
          <p:nvSpPr>
            <p:cNvPr id="17" name="16 CuadroTexto"/>
            <p:cNvSpPr txBox="1"/>
            <p:nvPr/>
          </p:nvSpPr>
          <p:spPr>
            <a:xfrm>
              <a:off x="3214678" y="4500570"/>
              <a:ext cx="3741089" cy="707886"/>
            </a:xfrm>
            <a:prstGeom prst="rect">
              <a:avLst/>
            </a:prstGeom>
            <a:noFill/>
          </p:spPr>
          <p:txBody>
            <a:bodyPr wrap="none" rtlCol="0">
              <a:spAutoFit/>
            </a:bodyPr>
            <a:lstStyle/>
            <a:p>
              <a:pPr lvl="0" eaLnBrk="0" fontAlgn="base" hangingPunct="0">
                <a:spcBef>
                  <a:spcPct val="0"/>
                </a:spcBef>
                <a:spcAft>
                  <a:spcPct val="0"/>
                </a:spcAft>
                <a:buFont typeface="Wingdings" pitchFamily="2" charset="2"/>
                <a:buChar char="Ü"/>
              </a:pPr>
              <a:r>
                <a:rPr lang="es-ES" sz="2000" dirty="0" smtClean="0">
                  <a:latin typeface="Calibri" pitchFamily="34" charset="0"/>
                </a:rPr>
                <a:t> Escalada irracional del conflicto</a:t>
              </a:r>
            </a:p>
            <a:p>
              <a:pPr lvl="0" eaLnBrk="0" fontAlgn="base" hangingPunct="0">
                <a:spcBef>
                  <a:spcPct val="0"/>
                </a:spcBef>
                <a:spcAft>
                  <a:spcPct val="0"/>
                </a:spcAft>
                <a:buFont typeface="Wingdings" pitchFamily="2" charset="2"/>
                <a:buChar char="Ü"/>
              </a:pPr>
              <a:r>
                <a:rPr lang="es-ES" sz="2000" dirty="0" smtClean="0">
                  <a:latin typeface="Calibri" pitchFamily="34" charset="0"/>
                </a:rPr>
                <a:t> Efecto del coste invertido</a:t>
              </a: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Estancamiento</a:t>
            </a:r>
            <a:endParaRPr lang="es-ES" dirty="0"/>
          </a:p>
        </p:txBody>
      </p:sp>
      <p:grpSp>
        <p:nvGrpSpPr>
          <p:cNvPr id="4" name="10 Grupo"/>
          <p:cNvGrpSpPr/>
          <p:nvPr/>
        </p:nvGrpSpPr>
        <p:grpSpPr>
          <a:xfrm>
            <a:off x="323850" y="1142984"/>
            <a:ext cx="8534430" cy="2071702"/>
            <a:chOff x="323850" y="1142984"/>
            <a:chExt cx="8534430" cy="2071702"/>
          </a:xfrm>
          <a:solidFill>
            <a:schemeClr val="bg1">
              <a:lumMod val="85000"/>
            </a:schemeClr>
          </a:solidFill>
        </p:grpSpPr>
        <p:sp>
          <p:nvSpPr>
            <p:cNvPr id="5" name="Rectangle 9"/>
            <p:cNvSpPr>
              <a:spLocks noChangeArrowheads="1"/>
            </p:cNvSpPr>
            <p:nvPr/>
          </p:nvSpPr>
          <p:spPr bwMode="auto">
            <a:xfrm>
              <a:off x="323850" y="1142984"/>
              <a:ext cx="8534430" cy="2071702"/>
            </a:xfrm>
            <a:prstGeom prst="rect">
              <a:avLst/>
            </a:prstGeom>
            <a:grpFill/>
            <a:ln w="9525">
              <a:noFill/>
              <a:miter lim="800000"/>
              <a:headEnd/>
              <a:tailEnd/>
            </a:ln>
          </p:spPr>
          <p:txBody>
            <a:bodyPr wrap="none" anchor="ctr"/>
            <a:lstStyle/>
            <a:p>
              <a:pPr algn="ctr" eaLnBrk="1" hangingPunct="1"/>
              <a:endParaRPr lang="es-ES" sz="2400" u="none">
                <a:latin typeface="Times New Roman" charset="0"/>
              </a:endParaRPr>
            </a:p>
          </p:txBody>
        </p:sp>
        <p:sp>
          <p:nvSpPr>
            <p:cNvPr id="6" name="5 CuadroTexto"/>
            <p:cNvSpPr txBox="1"/>
            <p:nvPr/>
          </p:nvSpPr>
          <p:spPr>
            <a:xfrm>
              <a:off x="500034" y="1341438"/>
              <a:ext cx="8215370" cy="1631216"/>
            </a:xfrm>
            <a:prstGeom prst="rect">
              <a:avLst/>
            </a:prstGeom>
            <a:grpFill/>
          </p:spPr>
          <p:txBody>
            <a:bodyPr wrap="square" rtlCol="0">
              <a:spAutoFit/>
            </a:bodyPr>
            <a:lstStyle/>
            <a:p>
              <a:pPr eaLnBrk="0" hangingPunct="0">
                <a:buFont typeface="Wingdings" pitchFamily="2" charset="2"/>
                <a:buChar char="Ü"/>
              </a:pPr>
              <a:r>
                <a:rPr lang="es-ES" sz="2000" dirty="0" smtClean="0">
                  <a:latin typeface="Calibri" pitchFamily="34" charset="0"/>
                </a:rPr>
                <a:t> Se llega a un máximo: a partir del cual es difícil que el conflicto vaya a más</a:t>
              </a:r>
            </a:p>
            <a:p>
              <a:pPr eaLnBrk="0" hangingPunct="0"/>
              <a:endParaRPr lang="es-ES" sz="2000" dirty="0" smtClean="0">
                <a:latin typeface="Calibri" pitchFamily="34" charset="0"/>
              </a:endParaRPr>
            </a:p>
            <a:p>
              <a:pPr eaLnBrk="0" hangingPunct="0">
                <a:buFont typeface="Wingdings" pitchFamily="2" charset="2"/>
                <a:buChar char="Ü"/>
              </a:pPr>
              <a:r>
                <a:rPr lang="es-ES" sz="2000" dirty="0" smtClean="0">
                  <a:latin typeface="Calibri" pitchFamily="34" charset="0"/>
                </a:rPr>
                <a:t> Transición desde la determinación de derrotar al otro pero sin recursos, hasta el reconocimiento (aunque sea forzado) de la posibilidad ,e incluso conveniencia, de la Colaboración.</a:t>
              </a:r>
              <a:endParaRPr lang="es-ES" sz="2000" dirty="0">
                <a:latin typeface="Calibri" pitchFamily="34" charset="0"/>
              </a:endParaRPr>
            </a:p>
          </p:txBody>
        </p:sp>
      </p:grpSp>
      <p:grpSp>
        <p:nvGrpSpPr>
          <p:cNvPr id="7" name="11 Grupo"/>
          <p:cNvGrpSpPr/>
          <p:nvPr/>
        </p:nvGrpSpPr>
        <p:grpSpPr>
          <a:xfrm>
            <a:off x="1857356" y="3429000"/>
            <a:ext cx="7143800" cy="2714644"/>
            <a:chOff x="1857356" y="3429000"/>
            <a:chExt cx="7143800" cy="2714644"/>
          </a:xfrm>
          <a:solidFill>
            <a:schemeClr val="accent5">
              <a:lumMod val="40000"/>
              <a:lumOff val="60000"/>
            </a:schemeClr>
          </a:solidFill>
        </p:grpSpPr>
        <p:sp>
          <p:nvSpPr>
            <p:cNvPr id="8" name="Rectangle 7"/>
            <p:cNvSpPr>
              <a:spLocks noChangeArrowheads="1"/>
            </p:cNvSpPr>
            <p:nvPr/>
          </p:nvSpPr>
          <p:spPr bwMode="auto">
            <a:xfrm>
              <a:off x="1857356" y="3429000"/>
              <a:ext cx="7143800" cy="2714644"/>
            </a:xfrm>
            <a:prstGeom prst="rect">
              <a:avLst/>
            </a:prstGeom>
            <a:grpFill/>
            <a:ln w="9525">
              <a:noFill/>
              <a:miter lim="800000"/>
              <a:headEnd/>
              <a:tailEnd/>
            </a:ln>
          </p:spPr>
          <p:txBody>
            <a:bodyPr wrap="none" anchor="ctr"/>
            <a:lstStyle/>
            <a:p>
              <a:pPr algn="ctr" eaLnBrk="1" hangingPunct="1"/>
              <a:endParaRPr lang="es-ES" sz="2400" u="none">
                <a:latin typeface="Times New Roman" charset="0"/>
              </a:endParaRPr>
            </a:p>
          </p:txBody>
        </p:sp>
        <p:sp>
          <p:nvSpPr>
            <p:cNvPr id="9" name="8 CuadroTexto"/>
            <p:cNvSpPr txBox="1"/>
            <p:nvPr/>
          </p:nvSpPr>
          <p:spPr>
            <a:xfrm>
              <a:off x="2000232" y="3643314"/>
              <a:ext cx="6520311" cy="1938992"/>
            </a:xfrm>
            <a:prstGeom prst="rect">
              <a:avLst/>
            </a:prstGeom>
            <a:grpFill/>
          </p:spPr>
          <p:txBody>
            <a:bodyPr wrap="none" rtlCol="0">
              <a:spAutoFit/>
            </a:bodyPr>
            <a:lstStyle/>
            <a:p>
              <a:pPr eaLnBrk="0" hangingPunct="0"/>
              <a:r>
                <a:rPr lang="es-ES" sz="2000" b="1" dirty="0" smtClean="0">
                  <a:solidFill>
                    <a:schemeClr val="accent5">
                      <a:lumMod val="50000"/>
                    </a:schemeClr>
                  </a:solidFill>
                  <a:latin typeface="Calibri" pitchFamily="34" charset="0"/>
                </a:rPr>
                <a:t>Razones (</a:t>
              </a:r>
              <a:r>
                <a:rPr lang="es-ES" sz="2000" b="1" dirty="0" err="1" smtClean="0">
                  <a:solidFill>
                    <a:schemeClr val="accent5">
                      <a:lumMod val="50000"/>
                    </a:schemeClr>
                  </a:solidFill>
                  <a:latin typeface="Calibri" pitchFamily="34" charset="0"/>
                </a:rPr>
                <a:t>Rubin</a:t>
              </a:r>
              <a:r>
                <a:rPr lang="es-ES" sz="2000" b="1" dirty="0" smtClean="0">
                  <a:solidFill>
                    <a:schemeClr val="accent5">
                      <a:lumMod val="50000"/>
                    </a:schemeClr>
                  </a:solidFill>
                  <a:latin typeface="Calibri" pitchFamily="34" charset="0"/>
                </a:rPr>
                <a:t>, </a:t>
              </a:r>
              <a:r>
                <a:rPr lang="es-ES" sz="2000" b="1" dirty="0" err="1" smtClean="0">
                  <a:solidFill>
                    <a:schemeClr val="accent5">
                      <a:lumMod val="50000"/>
                    </a:schemeClr>
                  </a:solidFill>
                  <a:latin typeface="Calibri" pitchFamily="34" charset="0"/>
                </a:rPr>
                <a:t>Pruitt</a:t>
              </a:r>
              <a:r>
                <a:rPr lang="es-ES" sz="2000" b="1" dirty="0" smtClean="0">
                  <a:solidFill>
                    <a:schemeClr val="accent5">
                      <a:lumMod val="50000"/>
                    </a:schemeClr>
                  </a:solidFill>
                  <a:latin typeface="Calibri" pitchFamily="34" charset="0"/>
                </a:rPr>
                <a:t> y Kim. 1994):</a:t>
              </a:r>
            </a:p>
            <a:p>
              <a:pPr eaLnBrk="0" hangingPunct="0"/>
              <a:endParaRPr lang="es-ES" sz="2000" dirty="0" smtClean="0">
                <a:latin typeface="Calibri" pitchFamily="34" charset="0"/>
              </a:endParaRPr>
            </a:p>
            <a:p>
              <a:pPr lvl="1" eaLnBrk="0" hangingPunct="0">
                <a:buFont typeface="Wingdings" pitchFamily="2" charset="2"/>
                <a:buChar char="ü"/>
              </a:pPr>
              <a:r>
                <a:rPr lang="es-ES" sz="2000" dirty="0" smtClean="0">
                  <a:latin typeface="Calibri" pitchFamily="34" charset="0"/>
                </a:rPr>
                <a:t> Tácticas competitivas pierden efectividad (¿costosas?)</a:t>
              </a:r>
            </a:p>
            <a:p>
              <a:pPr lvl="1" eaLnBrk="0" hangingPunct="0">
                <a:buFont typeface="Wingdings" pitchFamily="2" charset="2"/>
                <a:buChar char="ü"/>
              </a:pPr>
              <a:r>
                <a:rPr lang="es-ES" sz="2000" dirty="0" smtClean="0">
                  <a:latin typeface="Calibri" pitchFamily="34" charset="0"/>
                </a:rPr>
                <a:t> Agotamiento de los recursos</a:t>
              </a:r>
            </a:p>
            <a:p>
              <a:pPr lvl="1" eaLnBrk="0" hangingPunct="0">
                <a:buFont typeface="Wingdings" pitchFamily="2" charset="2"/>
                <a:buChar char="ü"/>
              </a:pPr>
              <a:r>
                <a:rPr lang="es-ES" sz="2000" dirty="0" smtClean="0">
                  <a:latin typeface="Calibri" pitchFamily="34" charset="0"/>
                </a:rPr>
                <a:t> Falta de apoyo social</a:t>
              </a:r>
            </a:p>
            <a:p>
              <a:pPr lvl="1" eaLnBrk="0" hangingPunct="0">
                <a:buFont typeface="Wingdings" pitchFamily="2" charset="2"/>
                <a:buChar char="ü"/>
              </a:pPr>
              <a:r>
                <a:rPr lang="es-ES" sz="2000" dirty="0" smtClean="0">
                  <a:latin typeface="Calibri" pitchFamily="34" charset="0"/>
                </a:rPr>
                <a:t> Percepción del coste del conflicto demasiado alta</a:t>
              </a:r>
              <a:endParaRPr lang="es-ES" sz="2000" dirty="0">
                <a:latin typeface="Calibri" pitchFamily="34" charset="0"/>
              </a:endParaRPr>
            </a:p>
          </p:txBody>
        </p:sp>
        <p:sp>
          <p:nvSpPr>
            <p:cNvPr id="10" name="9 CuadroTexto"/>
            <p:cNvSpPr txBox="1"/>
            <p:nvPr/>
          </p:nvSpPr>
          <p:spPr>
            <a:xfrm>
              <a:off x="3571868" y="5643578"/>
              <a:ext cx="4996240" cy="400110"/>
            </a:xfrm>
            <a:prstGeom prst="rect">
              <a:avLst/>
            </a:prstGeom>
            <a:grpFill/>
          </p:spPr>
          <p:txBody>
            <a:bodyPr wrap="none" rtlCol="0">
              <a:spAutoFit/>
            </a:bodyPr>
            <a:lstStyle/>
            <a:p>
              <a:pPr eaLnBrk="0" hangingPunct="0"/>
              <a:r>
                <a:rPr lang="es-ES" sz="2000" b="1" i="1" dirty="0" smtClean="0">
                  <a:solidFill>
                    <a:schemeClr val="accent5">
                      <a:lumMod val="50000"/>
                    </a:schemeClr>
                  </a:solidFill>
                  <a:latin typeface="Calibri" pitchFamily="34" charset="0"/>
                </a:rPr>
                <a:t>Cfr.: Necesidad psicológica de “Salvar la cara”</a:t>
              </a:r>
              <a:endParaRPr lang="es-ES" sz="2000" b="1" i="1" dirty="0">
                <a:solidFill>
                  <a:schemeClr val="accent5">
                    <a:lumMod val="50000"/>
                  </a:schemeClr>
                </a:solidFill>
                <a:latin typeface="Calibri" pitchFamily="34" charset="0"/>
              </a:endParaRPr>
            </a:p>
          </p:txBody>
        </p:sp>
      </p:gr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2" name="1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Desescalada</a:t>
            </a:r>
            <a:endParaRPr lang="es-ES" dirty="0"/>
          </a:p>
        </p:txBody>
      </p:sp>
      <p:grpSp>
        <p:nvGrpSpPr>
          <p:cNvPr id="4" name="9 Grupo"/>
          <p:cNvGrpSpPr/>
          <p:nvPr/>
        </p:nvGrpSpPr>
        <p:grpSpPr>
          <a:xfrm>
            <a:off x="323850" y="1357298"/>
            <a:ext cx="8429684" cy="1714512"/>
            <a:chOff x="323850" y="1357298"/>
            <a:chExt cx="8429684" cy="1714512"/>
          </a:xfrm>
          <a:solidFill>
            <a:schemeClr val="bg1">
              <a:lumMod val="85000"/>
            </a:schemeClr>
          </a:solidFill>
        </p:grpSpPr>
        <p:sp>
          <p:nvSpPr>
            <p:cNvPr id="5" name="Rectangle 9"/>
            <p:cNvSpPr>
              <a:spLocks noChangeArrowheads="1"/>
            </p:cNvSpPr>
            <p:nvPr/>
          </p:nvSpPr>
          <p:spPr bwMode="auto">
            <a:xfrm>
              <a:off x="323850" y="1357298"/>
              <a:ext cx="8429684" cy="1714512"/>
            </a:xfrm>
            <a:prstGeom prst="rect">
              <a:avLst/>
            </a:prstGeom>
            <a:grpFill/>
            <a:ln w="9525">
              <a:noFill/>
              <a:miter lim="800000"/>
              <a:headEnd/>
              <a:tailEnd/>
            </a:ln>
          </p:spPr>
          <p:txBody>
            <a:bodyPr wrap="none" anchor="ctr"/>
            <a:lstStyle/>
            <a:p>
              <a:pPr algn="ctr" eaLnBrk="1" hangingPunct="1"/>
              <a:endParaRPr lang="es-ES" sz="2400" u="none">
                <a:latin typeface="Times New Roman" charset="0"/>
              </a:endParaRPr>
            </a:p>
          </p:txBody>
        </p:sp>
        <p:sp>
          <p:nvSpPr>
            <p:cNvPr id="6" name="5 CuadroTexto"/>
            <p:cNvSpPr txBox="1"/>
            <p:nvPr/>
          </p:nvSpPr>
          <p:spPr>
            <a:xfrm>
              <a:off x="466726" y="1428736"/>
              <a:ext cx="8143932" cy="1631216"/>
            </a:xfrm>
            <a:prstGeom prst="rect">
              <a:avLst/>
            </a:prstGeom>
            <a:grpFill/>
          </p:spPr>
          <p:txBody>
            <a:bodyPr wrap="square" rtlCol="0">
              <a:spAutoFit/>
            </a:bodyPr>
            <a:lstStyle/>
            <a:p>
              <a:pPr eaLnBrk="0" hangingPunct="0">
                <a:buFont typeface="Wingdings" pitchFamily="2" charset="2"/>
                <a:buChar char="Ü"/>
              </a:pPr>
              <a:r>
                <a:rPr lang="es-ES" sz="2000" dirty="0" smtClean="0">
                  <a:latin typeface="Calibri" pitchFamily="34" charset="0"/>
                </a:rPr>
                <a:t> Dilema: ¿Qué hacer para salir del estancamiento y dar una solución “satisfactoria” a la situación?</a:t>
              </a:r>
            </a:p>
            <a:p>
              <a:pPr eaLnBrk="0" hangingPunct="0">
                <a:buFont typeface="Wingdings" pitchFamily="2" charset="2"/>
                <a:buChar char="Ü"/>
              </a:pPr>
              <a:endParaRPr lang="es-ES" sz="2000" dirty="0" smtClean="0">
                <a:latin typeface="Calibri" pitchFamily="34" charset="0"/>
              </a:endParaRPr>
            </a:p>
            <a:p>
              <a:pPr eaLnBrk="0" hangingPunct="0">
                <a:buFont typeface="Wingdings" pitchFamily="2" charset="2"/>
                <a:buChar char="Ü"/>
              </a:pPr>
              <a:r>
                <a:rPr lang="es-ES" sz="2000" dirty="0" smtClean="0">
                  <a:latin typeface="Calibri" pitchFamily="34" charset="0"/>
                </a:rPr>
                <a:t> Conocimiento de que existe una situación de interdependencia con la otra parte, y de que se necesita para conseguir una solución del problema.</a:t>
              </a:r>
              <a:endParaRPr lang="es-ES" sz="2000" dirty="0">
                <a:latin typeface="Calibri" pitchFamily="34" charset="0"/>
              </a:endParaRPr>
            </a:p>
          </p:txBody>
        </p:sp>
      </p:grpSp>
      <p:grpSp>
        <p:nvGrpSpPr>
          <p:cNvPr id="7" name="10 Grupo"/>
          <p:cNvGrpSpPr/>
          <p:nvPr/>
        </p:nvGrpSpPr>
        <p:grpSpPr>
          <a:xfrm>
            <a:off x="2143108" y="3346833"/>
            <a:ext cx="6286544" cy="2939687"/>
            <a:chOff x="2143108" y="3346833"/>
            <a:chExt cx="6286544" cy="2939687"/>
          </a:xfrm>
          <a:solidFill>
            <a:schemeClr val="accent3">
              <a:lumMod val="40000"/>
              <a:lumOff val="60000"/>
            </a:schemeClr>
          </a:solidFill>
        </p:grpSpPr>
        <p:sp>
          <p:nvSpPr>
            <p:cNvPr id="8" name="Rectangle 9"/>
            <p:cNvSpPr>
              <a:spLocks noChangeArrowheads="1"/>
            </p:cNvSpPr>
            <p:nvPr/>
          </p:nvSpPr>
          <p:spPr bwMode="auto">
            <a:xfrm>
              <a:off x="2143108" y="3346833"/>
              <a:ext cx="6072230" cy="2939687"/>
            </a:xfrm>
            <a:prstGeom prst="rect">
              <a:avLst/>
            </a:prstGeom>
            <a:grpFill/>
            <a:ln w="9525">
              <a:noFill/>
              <a:miter lim="800000"/>
              <a:headEnd/>
              <a:tailEnd/>
            </a:ln>
          </p:spPr>
          <p:txBody>
            <a:bodyPr wrap="none" anchor="ctr"/>
            <a:lstStyle/>
            <a:p>
              <a:pPr algn="ctr" eaLnBrk="1" hangingPunct="1"/>
              <a:endParaRPr lang="es-ES" sz="2400" u="none">
                <a:latin typeface="Times New Roman" charset="0"/>
              </a:endParaRPr>
            </a:p>
          </p:txBody>
        </p:sp>
        <p:sp>
          <p:nvSpPr>
            <p:cNvPr id="9" name="8 Rectángulo"/>
            <p:cNvSpPr/>
            <p:nvPr/>
          </p:nvSpPr>
          <p:spPr>
            <a:xfrm>
              <a:off x="2143108" y="3357562"/>
              <a:ext cx="6286544" cy="2923877"/>
            </a:xfrm>
            <a:prstGeom prst="rect">
              <a:avLst/>
            </a:prstGeom>
            <a:grpFill/>
          </p:spPr>
          <p:txBody>
            <a:bodyPr wrap="square">
              <a:spAutoFit/>
            </a:bodyPr>
            <a:lstStyle/>
            <a:p>
              <a:pPr eaLnBrk="0" hangingPunct="0"/>
              <a:r>
                <a:rPr lang="es-ES" sz="2400" b="1" dirty="0" smtClean="0">
                  <a:solidFill>
                    <a:srgbClr val="006000"/>
                  </a:solidFill>
                  <a:latin typeface="Calibri" pitchFamily="34" charset="0"/>
                </a:rPr>
                <a:t>PASOS:</a:t>
              </a:r>
              <a:endParaRPr lang="es-ES" sz="2000" dirty="0" smtClean="0">
                <a:latin typeface="Calibri" pitchFamily="34" charset="0"/>
              </a:endParaRPr>
            </a:p>
            <a:p>
              <a:pPr lvl="1" eaLnBrk="0" hangingPunct="0">
                <a:buFont typeface="Wingdings" pitchFamily="2" charset="2"/>
                <a:buChar char="Ü"/>
              </a:pPr>
              <a:r>
                <a:rPr lang="es-ES" sz="2000" dirty="0" smtClean="0">
                  <a:latin typeface="Calibri" pitchFamily="34" charset="0"/>
                </a:rPr>
                <a:t> Incremento de contactos – comunicación que favorezcan la disminución de conductas defensivas.</a:t>
              </a:r>
            </a:p>
            <a:p>
              <a:pPr lvl="1" eaLnBrk="0" hangingPunct="0"/>
              <a:endParaRPr lang="es-ES" sz="2000" dirty="0" smtClean="0">
                <a:latin typeface="Calibri" pitchFamily="34" charset="0"/>
              </a:endParaRPr>
            </a:p>
            <a:p>
              <a:pPr lvl="1" eaLnBrk="0" hangingPunct="0">
                <a:buFont typeface="Wingdings" pitchFamily="2" charset="2"/>
                <a:buChar char="Ü"/>
              </a:pPr>
              <a:r>
                <a:rPr lang="es-ES" sz="2000" dirty="0" smtClean="0">
                  <a:latin typeface="Calibri" pitchFamily="34" charset="0"/>
                </a:rPr>
                <a:t> </a:t>
              </a:r>
              <a:r>
                <a:rPr lang="es-ES" sz="2000" dirty="0" err="1" smtClean="0">
                  <a:latin typeface="Calibri" pitchFamily="34" charset="0"/>
                </a:rPr>
                <a:t>Rubin</a:t>
              </a:r>
              <a:r>
                <a:rPr lang="es-ES" sz="2000" dirty="0" smtClean="0">
                  <a:latin typeface="Calibri" pitchFamily="34" charset="0"/>
                </a:rPr>
                <a:t> (1993): Construcción de Momentos</a:t>
              </a:r>
            </a:p>
            <a:p>
              <a:pPr lvl="1" eaLnBrk="0" hangingPunct="0">
                <a:buFont typeface="Wingdings" pitchFamily="2" charset="2"/>
                <a:buChar char="Ü"/>
              </a:pPr>
              <a:endParaRPr lang="es-ES" sz="2000" dirty="0" smtClean="0">
                <a:latin typeface="Calibri" pitchFamily="34" charset="0"/>
              </a:endParaRPr>
            </a:p>
            <a:p>
              <a:pPr lvl="1" eaLnBrk="0" hangingPunct="0">
                <a:buFont typeface="Wingdings" pitchFamily="2" charset="2"/>
                <a:buChar char="Ü"/>
              </a:pPr>
              <a:r>
                <a:rPr lang="es-ES" sz="2000" dirty="0" smtClean="0">
                  <a:latin typeface="Calibri" pitchFamily="34" charset="0"/>
                </a:rPr>
                <a:t> </a:t>
              </a:r>
              <a:r>
                <a:rPr lang="es-ES" sz="2000" dirty="0" err="1" smtClean="0">
                  <a:latin typeface="Calibri" pitchFamily="34" charset="0"/>
                </a:rPr>
                <a:t>Sherif</a:t>
              </a:r>
              <a:r>
                <a:rPr lang="es-ES" sz="2000" dirty="0" smtClean="0">
                  <a:latin typeface="Calibri" pitchFamily="34" charset="0"/>
                </a:rPr>
                <a:t> (1969): Metas </a:t>
              </a:r>
              <a:r>
                <a:rPr lang="es-ES" sz="2000" dirty="0" err="1" smtClean="0">
                  <a:latin typeface="Calibri" pitchFamily="34" charset="0"/>
                </a:rPr>
                <a:t>Supraordenadas</a:t>
              </a:r>
              <a:endParaRPr lang="es-ES" sz="2000" dirty="0" smtClean="0">
                <a:latin typeface="Calibri" pitchFamily="34" charset="0"/>
              </a:endParaRPr>
            </a:p>
            <a:p>
              <a:pPr lvl="1" eaLnBrk="0" hangingPunct="0">
                <a:buFont typeface="Wingdings" pitchFamily="2" charset="2"/>
                <a:buChar char="Ü"/>
              </a:pPr>
              <a:endParaRPr lang="es-ES" sz="2000" dirty="0" smtClean="0">
                <a:latin typeface="Calibri" pitchFamily="34" charset="0"/>
              </a:endParaRPr>
            </a:p>
            <a:p>
              <a:pPr lvl="1" eaLnBrk="0" hangingPunct="0">
                <a:buFont typeface="Wingdings" pitchFamily="2" charset="2"/>
                <a:buChar char="Ü"/>
              </a:pPr>
              <a:r>
                <a:rPr lang="es-ES" sz="2000" dirty="0" smtClean="0">
                  <a:latin typeface="Calibri" pitchFamily="34" charset="0"/>
                </a:rPr>
                <a:t> </a:t>
              </a:r>
              <a:r>
                <a:rPr lang="es-ES" sz="2000" dirty="0" err="1" smtClean="0">
                  <a:latin typeface="Calibri" pitchFamily="34" charset="0"/>
                </a:rPr>
                <a:t>Lindskold</a:t>
              </a:r>
              <a:r>
                <a:rPr lang="es-ES" sz="2000" dirty="0" smtClean="0">
                  <a:latin typeface="Calibri" pitchFamily="34" charset="0"/>
                </a:rPr>
                <a:t> (1978): Concesiones Unilaterales</a:t>
              </a:r>
              <a:endParaRPr lang="es-ES" sz="2000" dirty="0">
                <a:latin typeface="Calibri" pitchFamily="34" charset="0"/>
              </a:endParaRPr>
            </a:p>
          </p:txBody>
        </p:sp>
      </p:gr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Movimientos personales</a:t>
            </a:r>
            <a:endParaRPr lang="es-ES" dirty="0"/>
          </a:p>
        </p:txBody>
      </p:sp>
      <p:grpSp>
        <p:nvGrpSpPr>
          <p:cNvPr id="4" name="41 Grupo"/>
          <p:cNvGrpSpPr/>
          <p:nvPr/>
        </p:nvGrpSpPr>
        <p:grpSpPr>
          <a:xfrm>
            <a:off x="371446" y="3719511"/>
            <a:ext cx="3657600" cy="2374900"/>
            <a:chOff x="371446" y="3719511"/>
            <a:chExt cx="3657600" cy="2374900"/>
          </a:xfrm>
        </p:grpSpPr>
        <p:sp>
          <p:nvSpPr>
            <p:cNvPr id="5" name="Rectangle 5"/>
            <p:cNvSpPr>
              <a:spLocks noChangeArrowheads="1"/>
            </p:cNvSpPr>
            <p:nvPr/>
          </p:nvSpPr>
          <p:spPr bwMode="auto">
            <a:xfrm>
              <a:off x="371446" y="4379899"/>
              <a:ext cx="3657600" cy="1714512"/>
            </a:xfrm>
            <a:prstGeom prst="rect">
              <a:avLst/>
            </a:prstGeom>
            <a:solidFill>
              <a:schemeClr val="bg1">
                <a:lumMod val="85000"/>
              </a:schemeClr>
            </a:solidFill>
            <a:ln w="9525">
              <a:solidFill>
                <a:schemeClr val="tx1"/>
              </a:solidFill>
              <a:miter lim="800000"/>
              <a:headEnd/>
              <a:tailEnd/>
            </a:ln>
          </p:spPr>
          <p:txBody>
            <a:bodyPr wrap="none" anchor="ctr"/>
            <a:lstStyle/>
            <a:p>
              <a:pPr marL="457200" indent="-457200" eaLnBrk="0" hangingPunct="0"/>
              <a:endParaRPr lang="es-ES" sz="1800">
                <a:solidFill>
                  <a:schemeClr val="tx2"/>
                </a:solidFill>
                <a:latin typeface="Calibri" pitchFamily="34" charset="0"/>
              </a:endParaRPr>
            </a:p>
          </p:txBody>
        </p:sp>
        <p:sp>
          <p:nvSpPr>
            <p:cNvPr id="6" name="Text Box 14"/>
            <p:cNvSpPr txBox="1">
              <a:spLocks noChangeArrowheads="1"/>
            </p:cNvSpPr>
            <p:nvPr/>
          </p:nvSpPr>
          <p:spPr bwMode="auto">
            <a:xfrm>
              <a:off x="828646" y="4517060"/>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7" name="Text Box 17"/>
            <p:cNvSpPr txBox="1">
              <a:spLocks noChangeArrowheads="1"/>
            </p:cNvSpPr>
            <p:nvPr/>
          </p:nvSpPr>
          <p:spPr bwMode="auto">
            <a:xfrm>
              <a:off x="828646" y="5477187"/>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8" name="Text Box 20"/>
            <p:cNvSpPr txBox="1">
              <a:spLocks noChangeArrowheads="1"/>
            </p:cNvSpPr>
            <p:nvPr/>
          </p:nvSpPr>
          <p:spPr bwMode="auto">
            <a:xfrm>
              <a:off x="3267046" y="4928543"/>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9" name="Text Box 22"/>
            <p:cNvSpPr txBox="1">
              <a:spLocks noChangeArrowheads="1"/>
            </p:cNvSpPr>
            <p:nvPr/>
          </p:nvSpPr>
          <p:spPr bwMode="auto">
            <a:xfrm>
              <a:off x="3267046" y="4517060"/>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dirty="0">
                  <a:latin typeface="Calibri" pitchFamily="34" charset="0"/>
                </a:rPr>
                <a:t> </a:t>
              </a:r>
            </a:p>
          </p:txBody>
        </p:sp>
        <p:sp>
          <p:nvSpPr>
            <p:cNvPr id="10" name="Line 29"/>
            <p:cNvSpPr>
              <a:spLocks noChangeShapeType="1"/>
            </p:cNvSpPr>
            <p:nvPr/>
          </p:nvSpPr>
          <p:spPr bwMode="auto">
            <a:xfrm>
              <a:off x="1133446" y="4722801"/>
              <a:ext cx="2133600" cy="0"/>
            </a:xfrm>
            <a:prstGeom prst="line">
              <a:avLst/>
            </a:prstGeom>
            <a:solidFill>
              <a:schemeClr val="bg1">
                <a:lumMod val="95000"/>
              </a:schemeClr>
            </a:solidFill>
            <a:ln w="38100">
              <a:solidFill>
                <a:schemeClr val="tx1"/>
              </a:solidFill>
              <a:round/>
              <a:headEnd/>
              <a:tailEnd/>
            </a:ln>
          </p:spPr>
          <p:txBody>
            <a:bodyPr/>
            <a:lstStyle/>
            <a:p>
              <a:endParaRPr lang="es-ES"/>
            </a:p>
          </p:txBody>
        </p:sp>
        <p:sp>
          <p:nvSpPr>
            <p:cNvPr id="11" name="Line 30"/>
            <p:cNvSpPr>
              <a:spLocks noChangeShapeType="1"/>
            </p:cNvSpPr>
            <p:nvPr/>
          </p:nvSpPr>
          <p:spPr bwMode="auto">
            <a:xfrm flipV="1">
              <a:off x="1133446" y="5134284"/>
              <a:ext cx="2133600" cy="548644"/>
            </a:xfrm>
            <a:prstGeom prst="line">
              <a:avLst/>
            </a:prstGeom>
            <a:solidFill>
              <a:schemeClr val="bg1">
                <a:lumMod val="95000"/>
              </a:schemeClr>
            </a:solidFill>
            <a:ln w="38100">
              <a:solidFill>
                <a:schemeClr val="tx1"/>
              </a:solidFill>
              <a:round/>
              <a:headEnd/>
              <a:tailEnd/>
            </a:ln>
          </p:spPr>
          <p:txBody>
            <a:bodyPr/>
            <a:lstStyle/>
            <a:p>
              <a:endParaRPr lang="es-ES"/>
            </a:p>
          </p:txBody>
        </p:sp>
        <p:sp>
          <p:nvSpPr>
            <p:cNvPr id="18" name="Rectangle 7"/>
            <p:cNvSpPr>
              <a:spLocks noChangeArrowheads="1"/>
            </p:cNvSpPr>
            <p:nvPr/>
          </p:nvSpPr>
          <p:spPr bwMode="auto">
            <a:xfrm>
              <a:off x="371446" y="3719511"/>
              <a:ext cx="3657600" cy="457200"/>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0" hangingPunct="0"/>
              <a:r>
                <a:rPr lang="es-ES">
                  <a:latin typeface="Calibri" pitchFamily="34" charset="0"/>
                </a:rPr>
                <a:t>PERSUASION</a:t>
              </a:r>
            </a:p>
          </p:txBody>
        </p:sp>
      </p:grpSp>
      <p:grpSp>
        <p:nvGrpSpPr>
          <p:cNvPr id="17" name="42 Grupo"/>
          <p:cNvGrpSpPr/>
          <p:nvPr/>
        </p:nvGrpSpPr>
        <p:grpSpPr>
          <a:xfrm>
            <a:off x="5048224" y="3719511"/>
            <a:ext cx="3662359" cy="2374900"/>
            <a:chOff x="5048224" y="3719511"/>
            <a:chExt cx="3662359" cy="2374900"/>
          </a:xfrm>
        </p:grpSpPr>
        <p:sp>
          <p:nvSpPr>
            <p:cNvPr id="12" name="Rectangle 4"/>
            <p:cNvSpPr>
              <a:spLocks noChangeArrowheads="1"/>
            </p:cNvSpPr>
            <p:nvPr/>
          </p:nvSpPr>
          <p:spPr bwMode="auto">
            <a:xfrm>
              <a:off x="5048224" y="4379899"/>
              <a:ext cx="3657600" cy="1714512"/>
            </a:xfrm>
            <a:prstGeom prst="rect">
              <a:avLst/>
            </a:prstGeom>
            <a:solidFill>
              <a:schemeClr val="bg1">
                <a:lumMod val="85000"/>
              </a:schemeClr>
            </a:solidFill>
            <a:ln w="9525">
              <a:solidFill>
                <a:schemeClr val="tx1"/>
              </a:solidFill>
              <a:miter lim="800000"/>
              <a:headEnd/>
              <a:tailEnd/>
            </a:ln>
          </p:spPr>
          <p:txBody>
            <a:bodyPr wrap="none" anchor="ctr"/>
            <a:lstStyle/>
            <a:p>
              <a:pPr marL="457200" indent="-457200" eaLnBrk="0" hangingPunct="0"/>
              <a:endParaRPr lang="es-ES" sz="1800">
                <a:solidFill>
                  <a:schemeClr val="tx2"/>
                </a:solidFill>
                <a:latin typeface="Calibri" pitchFamily="34" charset="0"/>
              </a:endParaRPr>
            </a:p>
          </p:txBody>
        </p:sp>
        <p:sp>
          <p:nvSpPr>
            <p:cNvPr id="13" name="Text Box 23"/>
            <p:cNvSpPr txBox="1">
              <a:spLocks noChangeArrowheads="1"/>
            </p:cNvSpPr>
            <p:nvPr/>
          </p:nvSpPr>
          <p:spPr bwMode="auto">
            <a:xfrm>
              <a:off x="5529242" y="4509143"/>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14" name="Text Box 25"/>
            <p:cNvSpPr txBox="1">
              <a:spLocks noChangeArrowheads="1"/>
            </p:cNvSpPr>
            <p:nvPr/>
          </p:nvSpPr>
          <p:spPr bwMode="auto">
            <a:xfrm>
              <a:off x="5529242" y="5469270"/>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15" name="Line 33"/>
            <p:cNvSpPr>
              <a:spLocks noChangeShapeType="1"/>
            </p:cNvSpPr>
            <p:nvPr/>
          </p:nvSpPr>
          <p:spPr bwMode="auto">
            <a:xfrm>
              <a:off x="5834042" y="4714884"/>
              <a:ext cx="2209800" cy="342902"/>
            </a:xfrm>
            <a:prstGeom prst="line">
              <a:avLst/>
            </a:prstGeom>
            <a:noFill/>
            <a:ln w="38100">
              <a:solidFill>
                <a:schemeClr val="tx1"/>
              </a:solidFill>
              <a:round/>
              <a:headEnd/>
              <a:tailEnd/>
            </a:ln>
          </p:spPr>
          <p:txBody>
            <a:bodyPr/>
            <a:lstStyle/>
            <a:p>
              <a:endParaRPr lang="es-ES"/>
            </a:p>
          </p:txBody>
        </p:sp>
        <p:sp>
          <p:nvSpPr>
            <p:cNvPr id="16" name="Line 34"/>
            <p:cNvSpPr>
              <a:spLocks noChangeShapeType="1"/>
            </p:cNvSpPr>
            <p:nvPr/>
          </p:nvSpPr>
          <p:spPr bwMode="auto">
            <a:xfrm flipV="1">
              <a:off x="5757842" y="5263528"/>
              <a:ext cx="2286000" cy="411483"/>
            </a:xfrm>
            <a:prstGeom prst="line">
              <a:avLst/>
            </a:prstGeom>
            <a:noFill/>
            <a:ln w="38100">
              <a:solidFill>
                <a:schemeClr val="tx1"/>
              </a:solidFill>
              <a:round/>
              <a:headEnd/>
              <a:tailEnd/>
            </a:ln>
          </p:spPr>
          <p:txBody>
            <a:bodyPr/>
            <a:lstStyle/>
            <a:p>
              <a:endParaRPr lang="es-ES"/>
            </a:p>
          </p:txBody>
        </p:sp>
        <p:sp>
          <p:nvSpPr>
            <p:cNvPr id="19" name="Rectangle 8"/>
            <p:cNvSpPr>
              <a:spLocks noChangeArrowheads="1"/>
            </p:cNvSpPr>
            <p:nvPr/>
          </p:nvSpPr>
          <p:spPr bwMode="auto">
            <a:xfrm>
              <a:off x="5052983" y="3719511"/>
              <a:ext cx="3657600" cy="457200"/>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0" hangingPunct="0"/>
              <a:r>
                <a:rPr lang="es-ES">
                  <a:latin typeface="Calibri" pitchFamily="34" charset="0"/>
                </a:rPr>
                <a:t>COMPROMISO</a:t>
              </a:r>
            </a:p>
          </p:txBody>
        </p:sp>
        <p:sp>
          <p:nvSpPr>
            <p:cNvPr id="22" name="Text Box 26"/>
            <p:cNvSpPr txBox="1">
              <a:spLocks noChangeArrowheads="1"/>
            </p:cNvSpPr>
            <p:nvPr/>
          </p:nvSpPr>
          <p:spPr bwMode="auto">
            <a:xfrm>
              <a:off x="7967642" y="5057787"/>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dirty="0">
                  <a:latin typeface="Calibri" pitchFamily="34" charset="0"/>
                </a:rPr>
                <a:t> </a:t>
              </a:r>
            </a:p>
          </p:txBody>
        </p:sp>
        <p:sp>
          <p:nvSpPr>
            <p:cNvPr id="23" name="Text Box 24"/>
            <p:cNvSpPr txBox="1">
              <a:spLocks noChangeArrowheads="1"/>
            </p:cNvSpPr>
            <p:nvPr/>
          </p:nvSpPr>
          <p:spPr bwMode="auto">
            <a:xfrm>
              <a:off x="7977182" y="4786322"/>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dirty="0">
                  <a:latin typeface="Calibri" pitchFamily="34" charset="0"/>
                </a:rPr>
                <a:t> </a:t>
              </a:r>
            </a:p>
          </p:txBody>
        </p:sp>
      </p:grpSp>
      <p:grpSp>
        <p:nvGrpSpPr>
          <p:cNvPr id="24" name="39 Grupo"/>
          <p:cNvGrpSpPr/>
          <p:nvPr/>
        </p:nvGrpSpPr>
        <p:grpSpPr>
          <a:xfrm>
            <a:off x="357158" y="928686"/>
            <a:ext cx="3671888" cy="2357438"/>
            <a:chOff x="357158" y="928686"/>
            <a:chExt cx="3671888" cy="2357438"/>
          </a:xfrm>
        </p:grpSpPr>
        <p:sp>
          <p:nvSpPr>
            <p:cNvPr id="20" name="Rectangle 10"/>
            <p:cNvSpPr>
              <a:spLocks noChangeArrowheads="1"/>
            </p:cNvSpPr>
            <p:nvPr/>
          </p:nvSpPr>
          <p:spPr bwMode="auto">
            <a:xfrm>
              <a:off x="357158" y="928686"/>
              <a:ext cx="3657600" cy="457200"/>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0" hangingPunct="0"/>
              <a:r>
                <a:rPr lang="es-ES" dirty="0">
                  <a:latin typeface="Calibri" pitchFamily="34" charset="0"/>
                </a:rPr>
                <a:t>POLARIZACION</a:t>
              </a:r>
            </a:p>
          </p:txBody>
        </p:sp>
        <p:sp>
          <p:nvSpPr>
            <p:cNvPr id="25" name="Rectangle 3"/>
            <p:cNvSpPr>
              <a:spLocks noChangeArrowheads="1"/>
            </p:cNvSpPr>
            <p:nvPr/>
          </p:nvSpPr>
          <p:spPr bwMode="auto">
            <a:xfrm>
              <a:off x="371446" y="1571612"/>
              <a:ext cx="3657600" cy="1714512"/>
            </a:xfrm>
            <a:prstGeom prst="rect">
              <a:avLst/>
            </a:prstGeom>
            <a:solidFill>
              <a:schemeClr val="bg1">
                <a:lumMod val="85000"/>
              </a:schemeClr>
            </a:solidFill>
            <a:ln w="9525">
              <a:solidFill>
                <a:schemeClr val="tx1"/>
              </a:solidFill>
              <a:miter lim="800000"/>
              <a:headEnd/>
              <a:tailEnd/>
            </a:ln>
          </p:spPr>
          <p:txBody>
            <a:bodyPr wrap="none" anchor="ctr"/>
            <a:lstStyle/>
            <a:p>
              <a:pPr marL="457200" indent="-457200" eaLnBrk="0" hangingPunct="0"/>
              <a:r>
                <a:rPr lang="es-ES" sz="1800">
                  <a:solidFill>
                    <a:schemeClr val="tx2"/>
                  </a:solidFill>
                  <a:latin typeface="Calibri" pitchFamily="34" charset="0"/>
                </a:rPr>
                <a:t> </a:t>
              </a:r>
            </a:p>
          </p:txBody>
        </p:sp>
        <p:sp>
          <p:nvSpPr>
            <p:cNvPr id="26" name="Text Box 11"/>
            <p:cNvSpPr txBox="1">
              <a:spLocks noChangeArrowheads="1"/>
            </p:cNvSpPr>
            <p:nvPr/>
          </p:nvSpPr>
          <p:spPr bwMode="auto">
            <a:xfrm>
              <a:off x="752446" y="1983095"/>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27" name="Text Box 15"/>
            <p:cNvSpPr txBox="1">
              <a:spLocks noChangeArrowheads="1"/>
            </p:cNvSpPr>
            <p:nvPr/>
          </p:nvSpPr>
          <p:spPr bwMode="auto">
            <a:xfrm>
              <a:off x="752446" y="2394578"/>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28" name="Text Box 16"/>
            <p:cNvSpPr txBox="1">
              <a:spLocks noChangeArrowheads="1"/>
            </p:cNvSpPr>
            <p:nvPr/>
          </p:nvSpPr>
          <p:spPr bwMode="auto">
            <a:xfrm>
              <a:off x="3190846" y="1640192"/>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29" name="Text Box 19"/>
            <p:cNvSpPr txBox="1">
              <a:spLocks noChangeArrowheads="1"/>
            </p:cNvSpPr>
            <p:nvPr/>
          </p:nvSpPr>
          <p:spPr bwMode="auto">
            <a:xfrm>
              <a:off x="3190846" y="2806061"/>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30" name="Line 27"/>
            <p:cNvSpPr>
              <a:spLocks noChangeShapeType="1"/>
            </p:cNvSpPr>
            <p:nvPr/>
          </p:nvSpPr>
          <p:spPr bwMode="auto">
            <a:xfrm flipV="1">
              <a:off x="1057246" y="1845934"/>
              <a:ext cx="2133600" cy="342902"/>
            </a:xfrm>
            <a:prstGeom prst="line">
              <a:avLst/>
            </a:prstGeom>
            <a:solidFill>
              <a:schemeClr val="bg1">
                <a:lumMod val="95000"/>
              </a:schemeClr>
            </a:solidFill>
            <a:ln w="38100">
              <a:solidFill>
                <a:schemeClr val="tx1"/>
              </a:solidFill>
              <a:round/>
              <a:headEnd/>
              <a:tailEnd/>
            </a:ln>
          </p:spPr>
          <p:txBody>
            <a:bodyPr/>
            <a:lstStyle/>
            <a:p>
              <a:endParaRPr lang="es-ES"/>
            </a:p>
          </p:txBody>
        </p:sp>
        <p:sp>
          <p:nvSpPr>
            <p:cNvPr id="31" name="Line 28"/>
            <p:cNvSpPr>
              <a:spLocks noChangeShapeType="1"/>
            </p:cNvSpPr>
            <p:nvPr/>
          </p:nvSpPr>
          <p:spPr bwMode="auto">
            <a:xfrm>
              <a:off x="1057246" y="2600319"/>
              <a:ext cx="2133600" cy="411483"/>
            </a:xfrm>
            <a:prstGeom prst="line">
              <a:avLst/>
            </a:prstGeom>
            <a:solidFill>
              <a:schemeClr val="bg1">
                <a:lumMod val="95000"/>
              </a:schemeClr>
            </a:solidFill>
            <a:ln w="38100">
              <a:solidFill>
                <a:schemeClr val="tx1"/>
              </a:solidFill>
              <a:round/>
              <a:headEnd/>
              <a:tailEnd/>
            </a:ln>
          </p:spPr>
          <p:txBody>
            <a:bodyPr/>
            <a:lstStyle/>
            <a:p>
              <a:endParaRPr lang="es-ES"/>
            </a:p>
          </p:txBody>
        </p:sp>
      </p:grpSp>
      <p:grpSp>
        <p:nvGrpSpPr>
          <p:cNvPr id="32" name="40 Grupo"/>
          <p:cNvGrpSpPr/>
          <p:nvPr/>
        </p:nvGrpSpPr>
        <p:grpSpPr>
          <a:xfrm>
            <a:off x="5048224" y="928670"/>
            <a:ext cx="3662359" cy="2428892"/>
            <a:chOff x="5048224" y="928670"/>
            <a:chExt cx="3662359" cy="2428892"/>
          </a:xfrm>
        </p:grpSpPr>
        <p:sp>
          <p:nvSpPr>
            <p:cNvPr id="21" name="Rectangle 9"/>
            <p:cNvSpPr>
              <a:spLocks noChangeArrowheads="1"/>
            </p:cNvSpPr>
            <p:nvPr/>
          </p:nvSpPr>
          <p:spPr bwMode="auto">
            <a:xfrm>
              <a:off x="5052983" y="928670"/>
              <a:ext cx="3657600" cy="457200"/>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0" hangingPunct="0"/>
              <a:r>
                <a:rPr lang="es-ES">
                  <a:latin typeface="Calibri" pitchFamily="34" charset="0"/>
                </a:rPr>
                <a:t>FIJACION</a:t>
              </a:r>
            </a:p>
          </p:txBody>
        </p:sp>
        <p:sp>
          <p:nvSpPr>
            <p:cNvPr id="33" name="Rectangle 6"/>
            <p:cNvSpPr>
              <a:spLocks noChangeArrowheads="1"/>
            </p:cNvSpPr>
            <p:nvPr/>
          </p:nvSpPr>
          <p:spPr bwMode="auto">
            <a:xfrm>
              <a:off x="5048224" y="1643050"/>
              <a:ext cx="3657600" cy="1714512"/>
            </a:xfrm>
            <a:prstGeom prst="rect">
              <a:avLst/>
            </a:prstGeom>
            <a:solidFill>
              <a:schemeClr val="bg1">
                <a:lumMod val="85000"/>
              </a:schemeClr>
            </a:solidFill>
            <a:ln w="9525">
              <a:solidFill>
                <a:schemeClr val="tx1"/>
              </a:solidFill>
              <a:miter lim="800000"/>
              <a:headEnd/>
              <a:tailEnd/>
            </a:ln>
          </p:spPr>
          <p:txBody>
            <a:bodyPr wrap="none" anchor="ctr"/>
            <a:lstStyle/>
            <a:p>
              <a:pPr marL="457200" indent="-457200" eaLnBrk="0" hangingPunct="0"/>
              <a:endParaRPr lang="es-ES" sz="1800">
                <a:solidFill>
                  <a:schemeClr val="tx2"/>
                </a:solidFill>
                <a:latin typeface="Calibri" pitchFamily="34" charset="0"/>
              </a:endParaRPr>
            </a:p>
          </p:txBody>
        </p:sp>
        <p:sp>
          <p:nvSpPr>
            <p:cNvPr id="34" name="Text Box 12"/>
            <p:cNvSpPr txBox="1">
              <a:spLocks noChangeArrowheads="1"/>
            </p:cNvSpPr>
            <p:nvPr/>
          </p:nvSpPr>
          <p:spPr bwMode="auto">
            <a:xfrm>
              <a:off x="5429224" y="1848791"/>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35" name="Text Box 13"/>
            <p:cNvSpPr txBox="1">
              <a:spLocks noChangeArrowheads="1"/>
            </p:cNvSpPr>
            <p:nvPr/>
          </p:nvSpPr>
          <p:spPr bwMode="auto">
            <a:xfrm>
              <a:off x="5429224" y="2603177"/>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36" name="Text Box 18"/>
            <p:cNvSpPr txBox="1">
              <a:spLocks noChangeArrowheads="1"/>
            </p:cNvSpPr>
            <p:nvPr/>
          </p:nvSpPr>
          <p:spPr bwMode="auto">
            <a:xfrm>
              <a:off x="7943824" y="1848791"/>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37" name="Text Box 21"/>
            <p:cNvSpPr txBox="1">
              <a:spLocks noChangeArrowheads="1"/>
            </p:cNvSpPr>
            <p:nvPr/>
          </p:nvSpPr>
          <p:spPr bwMode="auto">
            <a:xfrm>
              <a:off x="7943824" y="2603177"/>
              <a:ext cx="407988" cy="415769"/>
            </a:xfrm>
            <a:prstGeom prst="rect">
              <a:avLst/>
            </a:prstGeom>
            <a:solidFill>
              <a:schemeClr val="bg1">
                <a:lumMod val="85000"/>
              </a:schemeClr>
            </a:solidFill>
            <a:ln w="9525">
              <a:noFill/>
              <a:miter lim="800000"/>
              <a:headEnd/>
              <a:tailEnd/>
            </a:ln>
          </p:spPr>
          <p:txBody>
            <a:bodyPr wrap="none">
              <a:spAutoFit/>
            </a:bodyPr>
            <a:lstStyle/>
            <a:p>
              <a:pPr algn="l" eaLnBrk="0" hangingPunct="0">
                <a:buFontTx/>
                <a:buChar char="•"/>
              </a:pPr>
              <a:r>
                <a:rPr lang="es-ES" sz="2400">
                  <a:latin typeface="Calibri" pitchFamily="34" charset="0"/>
                </a:rPr>
                <a:t> </a:t>
              </a:r>
            </a:p>
          </p:txBody>
        </p:sp>
        <p:sp>
          <p:nvSpPr>
            <p:cNvPr id="38" name="Line 31"/>
            <p:cNvSpPr>
              <a:spLocks noChangeShapeType="1"/>
            </p:cNvSpPr>
            <p:nvPr/>
          </p:nvSpPr>
          <p:spPr bwMode="auto">
            <a:xfrm>
              <a:off x="5734024" y="2054533"/>
              <a:ext cx="2209800" cy="0"/>
            </a:xfrm>
            <a:prstGeom prst="line">
              <a:avLst/>
            </a:prstGeom>
            <a:solidFill>
              <a:schemeClr val="bg1">
                <a:lumMod val="95000"/>
              </a:schemeClr>
            </a:solidFill>
            <a:ln w="38100">
              <a:solidFill>
                <a:schemeClr val="tx1"/>
              </a:solidFill>
              <a:round/>
              <a:headEnd/>
              <a:tailEnd/>
            </a:ln>
          </p:spPr>
          <p:txBody>
            <a:bodyPr/>
            <a:lstStyle/>
            <a:p>
              <a:endParaRPr lang="es-ES"/>
            </a:p>
          </p:txBody>
        </p:sp>
        <p:sp>
          <p:nvSpPr>
            <p:cNvPr id="39" name="Line 32"/>
            <p:cNvSpPr>
              <a:spLocks noChangeShapeType="1"/>
            </p:cNvSpPr>
            <p:nvPr/>
          </p:nvSpPr>
          <p:spPr bwMode="auto">
            <a:xfrm>
              <a:off x="5734024" y="2808918"/>
              <a:ext cx="2286000" cy="0"/>
            </a:xfrm>
            <a:prstGeom prst="line">
              <a:avLst/>
            </a:prstGeom>
            <a:solidFill>
              <a:schemeClr val="bg1">
                <a:lumMod val="95000"/>
              </a:schemeClr>
            </a:solidFill>
            <a:ln w="38100">
              <a:solidFill>
                <a:schemeClr val="tx1"/>
              </a:solidFill>
              <a:round/>
              <a:headEnd/>
              <a:tailEnd/>
            </a:ln>
          </p:spPr>
          <p:txBody>
            <a:bodyPr/>
            <a:lstStyle/>
            <a:p>
              <a:endParaRPr lang="es-ES"/>
            </a:p>
          </p:txBody>
        </p:sp>
      </p:grpSp>
      <p:sp>
        <p:nvSpPr>
          <p:cNvPr id="40" name="3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41" name="4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checkerboard(across)">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heckerboard(across)">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La Negociación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Aspectos generales</a:t>
            </a:r>
            <a:endParaRPr lang="es-ES" dirty="0"/>
          </a:p>
        </p:txBody>
      </p:sp>
      <p:sp>
        <p:nvSpPr>
          <p:cNvPr id="5" name="Text Box 3"/>
          <p:cNvSpPr txBox="1">
            <a:spLocks noChangeArrowheads="1"/>
          </p:cNvSpPr>
          <p:nvPr/>
        </p:nvSpPr>
        <p:spPr bwMode="auto">
          <a:xfrm>
            <a:off x="395288" y="996937"/>
            <a:ext cx="1603965" cy="523220"/>
          </a:xfrm>
          <a:prstGeom prst="rect">
            <a:avLst/>
          </a:prstGeom>
          <a:noFill/>
          <a:ln w="9525">
            <a:noFill/>
            <a:miter lim="800000"/>
            <a:headEnd/>
            <a:tailEnd/>
          </a:ln>
        </p:spPr>
        <p:txBody>
          <a:bodyPr wrap="none">
            <a:spAutoFit/>
          </a:bodyPr>
          <a:lstStyle/>
          <a:p>
            <a:pPr algn="l" eaLnBrk="0" hangingPunct="0">
              <a:buFont typeface="Wingdings" pitchFamily="2" charset="2"/>
              <a:buNone/>
            </a:pPr>
            <a:r>
              <a:rPr lang="es-ES" sz="2800" b="1" dirty="0" smtClean="0">
                <a:solidFill>
                  <a:schemeClr val="accent5">
                    <a:lumMod val="75000"/>
                  </a:schemeClr>
                </a:solidFill>
                <a:latin typeface="Calibri" pitchFamily="34" charset="0"/>
              </a:rPr>
              <a:t>Objetivos</a:t>
            </a:r>
            <a:endParaRPr lang="es-ES" sz="2800" b="1" dirty="0">
              <a:solidFill>
                <a:schemeClr val="accent5">
                  <a:lumMod val="75000"/>
                </a:schemeClr>
              </a:solidFill>
              <a:latin typeface="Calibri" pitchFamily="34" charset="0"/>
            </a:endParaRPr>
          </a:p>
        </p:txBody>
      </p:sp>
      <p:sp>
        <p:nvSpPr>
          <p:cNvPr id="6" name="Text Box 5"/>
          <p:cNvSpPr txBox="1">
            <a:spLocks noChangeArrowheads="1"/>
          </p:cNvSpPr>
          <p:nvPr/>
        </p:nvSpPr>
        <p:spPr bwMode="auto">
          <a:xfrm>
            <a:off x="395288" y="2728895"/>
            <a:ext cx="2745239" cy="523220"/>
          </a:xfrm>
          <a:prstGeom prst="rect">
            <a:avLst/>
          </a:prstGeom>
          <a:noFill/>
          <a:ln w="9525">
            <a:noFill/>
            <a:miter lim="800000"/>
            <a:headEnd/>
            <a:tailEnd/>
          </a:ln>
        </p:spPr>
        <p:txBody>
          <a:bodyPr wrap="square">
            <a:spAutoFit/>
          </a:bodyPr>
          <a:lstStyle/>
          <a:p>
            <a:pPr algn="l" eaLnBrk="0" hangingPunct="0">
              <a:buFont typeface="Wingdings" pitchFamily="2" charset="2"/>
              <a:buNone/>
            </a:pPr>
            <a:r>
              <a:rPr lang="es-ES" sz="2800" b="1" dirty="0" smtClean="0">
                <a:solidFill>
                  <a:schemeClr val="accent5">
                    <a:lumMod val="75000"/>
                  </a:schemeClr>
                </a:solidFill>
                <a:latin typeface="Calibri" pitchFamily="34" charset="0"/>
              </a:rPr>
              <a:t>Tener en  cuenta</a:t>
            </a:r>
            <a:endParaRPr lang="es-ES" sz="2800" b="1" dirty="0">
              <a:solidFill>
                <a:schemeClr val="accent5">
                  <a:lumMod val="75000"/>
                </a:schemeClr>
              </a:solidFill>
              <a:latin typeface="Calibri" pitchFamily="34" charset="0"/>
            </a:endParaRPr>
          </a:p>
        </p:txBody>
      </p:sp>
      <p:grpSp>
        <p:nvGrpSpPr>
          <p:cNvPr id="8" name="12 Grupo"/>
          <p:cNvGrpSpPr/>
          <p:nvPr/>
        </p:nvGrpSpPr>
        <p:grpSpPr>
          <a:xfrm>
            <a:off x="1000100" y="1571612"/>
            <a:ext cx="7715304" cy="800093"/>
            <a:chOff x="1000100" y="1571612"/>
            <a:chExt cx="7715304" cy="800093"/>
          </a:xfrm>
        </p:grpSpPr>
        <p:sp>
          <p:nvSpPr>
            <p:cNvPr id="4" name="3 Rectángulo"/>
            <p:cNvSpPr/>
            <p:nvPr/>
          </p:nvSpPr>
          <p:spPr>
            <a:xfrm>
              <a:off x="1000100" y="1571612"/>
              <a:ext cx="7715304" cy="800093"/>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1285852" y="1716074"/>
              <a:ext cx="2630528" cy="461665"/>
            </a:xfrm>
            <a:prstGeom prst="rect">
              <a:avLst/>
            </a:prstGeom>
            <a:noFill/>
          </p:spPr>
          <p:txBody>
            <a:bodyPr wrap="none" rtlCol="0">
              <a:spAutoFit/>
            </a:bodyPr>
            <a:lstStyle/>
            <a:p>
              <a:r>
                <a:rPr lang="es-ES" sz="2400" dirty="0" smtClean="0"/>
                <a:t>Llegar a un acuerdo</a:t>
              </a:r>
              <a:endParaRPr lang="es-ES" sz="2400" dirty="0"/>
            </a:p>
          </p:txBody>
        </p:sp>
      </p:grpSp>
      <p:sp>
        <p:nvSpPr>
          <p:cNvPr id="10" name="9 CuadroTexto"/>
          <p:cNvSpPr txBox="1"/>
          <p:nvPr/>
        </p:nvSpPr>
        <p:spPr>
          <a:xfrm>
            <a:off x="3143240" y="2800333"/>
            <a:ext cx="5643602" cy="1631216"/>
          </a:xfrm>
          <a:prstGeom prst="rect">
            <a:avLst/>
          </a:prstGeom>
          <a:solidFill>
            <a:schemeClr val="bg1">
              <a:lumMod val="85000"/>
            </a:schemeClr>
          </a:solidFill>
        </p:spPr>
        <p:txBody>
          <a:bodyPr wrap="square" rtlCol="0">
            <a:spAutoFit/>
          </a:bodyPr>
          <a:lstStyle/>
          <a:p>
            <a:pPr>
              <a:buFont typeface="Courier New" pitchFamily="49" charset="0"/>
              <a:buChar char="o"/>
            </a:pPr>
            <a:r>
              <a:rPr lang="es-ES" sz="2000" dirty="0" smtClean="0">
                <a:latin typeface="Calibri" pitchFamily="34" charset="0"/>
              </a:rPr>
              <a:t> Propio sociedades democráticas</a:t>
            </a:r>
          </a:p>
          <a:p>
            <a:pPr>
              <a:buFont typeface="Courier New" pitchFamily="49" charset="0"/>
              <a:buChar char="o"/>
            </a:pPr>
            <a:r>
              <a:rPr lang="es-ES" sz="2000" dirty="0" smtClean="0">
                <a:latin typeface="Calibri" pitchFamily="34" charset="0"/>
              </a:rPr>
              <a:t> No es una panacea</a:t>
            </a:r>
          </a:p>
          <a:p>
            <a:pPr>
              <a:buFont typeface="Courier New" pitchFamily="49" charset="0"/>
              <a:buChar char="o"/>
            </a:pPr>
            <a:r>
              <a:rPr lang="es-ES" sz="2000" dirty="0" smtClean="0">
                <a:latin typeface="Calibri" pitchFamily="34" charset="0"/>
              </a:rPr>
              <a:t> No todo es negociable</a:t>
            </a:r>
          </a:p>
          <a:p>
            <a:pPr>
              <a:buFont typeface="Courier New" pitchFamily="49" charset="0"/>
              <a:buChar char="o"/>
            </a:pPr>
            <a:r>
              <a:rPr lang="es-ES" sz="2000" dirty="0" smtClean="0">
                <a:latin typeface="Calibri" pitchFamily="34" charset="0"/>
              </a:rPr>
              <a:t> Ojo con medios muy coercitivos: “crean leones dormidos”</a:t>
            </a:r>
            <a:endParaRPr lang="es-ES" sz="2000" dirty="0">
              <a:latin typeface="Calibri" pitchFamily="34" charset="0"/>
            </a:endParaRPr>
          </a:p>
        </p:txBody>
      </p:sp>
      <p:sp>
        <p:nvSpPr>
          <p:cNvPr id="11" name="Text Box 7"/>
          <p:cNvSpPr txBox="1">
            <a:spLocks noChangeArrowheads="1"/>
          </p:cNvSpPr>
          <p:nvPr/>
        </p:nvSpPr>
        <p:spPr bwMode="auto">
          <a:xfrm>
            <a:off x="823916" y="4800597"/>
            <a:ext cx="3319456" cy="523220"/>
          </a:xfrm>
          <a:prstGeom prst="rect">
            <a:avLst/>
          </a:prstGeom>
          <a:noFill/>
          <a:ln w="9525">
            <a:noFill/>
            <a:miter lim="800000"/>
            <a:headEnd/>
            <a:tailEnd/>
          </a:ln>
        </p:spPr>
        <p:txBody>
          <a:bodyPr wrap="square">
            <a:spAutoFit/>
          </a:bodyPr>
          <a:lstStyle/>
          <a:p>
            <a:pPr algn="l" eaLnBrk="0" hangingPunct="0">
              <a:buFont typeface="Wingdings" pitchFamily="2" charset="2"/>
              <a:buNone/>
            </a:pPr>
            <a:r>
              <a:rPr lang="es-ES" sz="2800" b="1" dirty="0" smtClean="0">
                <a:solidFill>
                  <a:schemeClr val="accent5">
                    <a:lumMod val="75000"/>
                  </a:schemeClr>
                </a:solidFill>
                <a:latin typeface="Calibri" pitchFamily="34" charset="0"/>
              </a:rPr>
              <a:t>Un buen negociador</a:t>
            </a:r>
            <a:endParaRPr lang="es-ES" sz="2800" b="1" dirty="0">
              <a:solidFill>
                <a:schemeClr val="accent5">
                  <a:lumMod val="75000"/>
                </a:schemeClr>
              </a:solidFill>
              <a:latin typeface="Calibri" pitchFamily="34" charset="0"/>
            </a:endParaRPr>
          </a:p>
        </p:txBody>
      </p:sp>
      <p:sp>
        <p:nvSpPr>
          <p:cNvPr id="12" name="11 CuadroTexto"/>
          <p:cNvSpPr txBox="1"/>
          <p:nvPr/>
        </p:nvSpPr>
        <p:spPr>
          <a:xfrm>
            <a:off x="4071934" y="4943473"/>
            <a:ext cx="3909019" cy="1323439"/>
          </a:xfrm>
          <a:prstGeom prst="rect">
            <a:avLst/>
          </a:prstGeom>
          <a:solidFill>
            <a:schemeClr val="bg1">
              <a:lumMod val="85000"/>
            </a:schemeClr>
          </a:solidFill>
        </p:spPr>
        <p:txBody>
          <a:bodyPr wrap="none" rtlCol="0">
            <a:spAutoFit/>
          </a:bodyPr>
          <a:lstStyle/>
          <a:p>
            <a:pPr>
              <a:buFont typeface="Courier New" pitchFamily="49" charset="0"/>
              <a:buChar char="o"/>
            </a:pPr>
            <a:r>
              <a:rPr lang="es-ES" sz="2000" dirty="0" smtClean="0">
                <a:latin typeface="Calibri" pitchFamily="34" charset="0"/>
              </a:rPr>
              <a:t> Buena formación</a:t>
            </a:r>
          </a:p>
          <a:p>
            <a:pPr>
              <a:buFont typeface="Courier New" pitchFamily="49" charset="0"/>
              <a:buChar char="o"/>
            </a:pPr>
            <a:r>
              <a:rPr lang="es-ES" sz="2000" dirty="0" smtClean="0">
                <a:latin typeface="Calibri" pitchFamily="34" charset="0"/>
              </a:rPr>
              <a:t> Experiencia</a:t>
            </a:r>
          </a:p>
          <a:p>
            <a:pPr>
              <a:buFont typeface="Courier New" pitchFamily="49" charset="0"/>
              <a:buChar char="o"/>
            </a:pPr>
            <a:r>
              <a:rPr lang="es-ES" sz="2000" dirty="0" smtClean="0">
                <a:latin typeface="Calibri" pitchFamily="34" charset="0"/>
              </a:rPr>
              <a:t> Pericia para adaptarse y transferir</a:t>
            </a:r>
          </a:p>
          <a:p>
            <a:pPr>
              <a:buFont typeface="Courier New" pitchFamily="49" charset="0"/>
              <a:buChar char="o"/>
            </a:pPr>
            <a:r>
              <a:rPr lang="es-ES" sz="2000" dirty="0" smtClean="0">
                <a:latin typeface="Calibri" pitchFamily="34" charset="0"/>
              </a:rPr>
              <a:t> Es una conducta interpersonal</a:t>
            </a:r>
            <a:endParaRPr lang="es-ES" sz="2000" dirty="0">
              <a:latin typeface="Calibri" pitchFamily="34" charset="0"/>
            </a:endParaRPr>
          </a:p>
        </p:txBody>
      </p:sp>
      <p:grpSp>
        <p:nvGrpSpPr>
          <p:cNvPr id="9" name="15 Grupo"/>
          <p:cNvGrpSpPr/>
          <p:nvPr/>
        </p:nvGrpSpPr>
        <p:grpSpPr>
          <a:xfrm>
            <a:off x="4143372" y="1716074"/>
            <a:ext cx="4115640" cy="461665"/>
            <a:chOff x="4143372" y="1716074"/>
            <a:chExt cx="4115640" cy="461665"/>
          </a:xfrm>
        </p:grpSpPr>
        <p:sp>
          <p:nvSpPr>
            <p:cNvPr id="14" name="13 CuadroTexto"/>
            <p:cNvSpPr txBox="1"/>
            <p:nvPr/>
          </p:nvSpPr>
          <p:spPr>
            <a:xfrm>
              <a:off x="4143372" y="1716074"/>
              <a:ext cx="599395" cy="461665"/>
            </a:xfrm>
            <a:prstGeom prst="rect">
              <a:avLst/>
            </a:prstGeom>
            <a:noFill/>
          </p:spPr>
          <p:txBody>
            <a:bodyPr wrap="none" rtlCol="0">
              <a:spAutoFit/>
            </a:bodyPr>
            <a:lstStyle/>
            <a:p>
              <a:r>
                <a:rPr lang="es-ES" sz="2400" dirty="0" smtClean="0"/>
                <a:t>y/o</a:t>
              </a:r>
              <a:endParaRPr lang="es-ES" sz="2400" dirty="0"/>
            </a:p>
          </p:txBody>
        </p:sp>
        <p:sp>
          <p:nvSpPr>
            <p:cNvPr id="15" name="14 CuadroTexto"/>
            <p:cNvSpPr txBox="1"/>
            <p:nvPr/>
          </p:nvSpPr>
          <p:spPr>
            <a:xfrm>
              <a:off x="4929190" y="1716074"/>
              <a:ext cx="3329822" cy="461665"/>
            </a:xfrm>
            <a:prstGeom prst="rect">
              <a:avLst/>
            </a:prstGeom>
            <a:noFill/>
          </p:spPr>
          <p:txBody>
            <a:bodyPr wrap="none" rtlCol="0">
              <a:spAutoFit/>
            </a:bodyPr>
            <a:lstStyle/>
            <a:p>
              <a:r>
                <a:rPr lang="es-ES" sz="2400" b="1" dirty="0" smtClean="0">
                  <a:solidFill>
                    <a:srgbClr val="C00000"/>
                  </a:solidFill>
                </a:rPr>
                <a:t>Poder seguir negociando</a:t>
              </a:r>
              <a:endParaRPr lang="es-ES" sz="2400" b="1" dirty="0">
                <a:solidFill>
                  <a:srgbClr val="C00000"/>
                </a:solidFill>
              </a:endParaRPr>
            </a:p>
          </p:txBody>
        </p:sp>
      </p:grpSp>
      <p:sp>
        <p:nvSpPr>
          <p:cNvPr id="16" name="1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7" name="16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checkerboard(across)">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animBg="1"/>
      <p:bldP spid="11" grpId="0"/>
      <p:bldP spid="12" grpId="0" animBg="1"/>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5" name="Text Box 6"/>
          <p:cNvSpPr txBox="1">
            <a:spLocks noChangeArrowheads="1"/>
          </p:cNvSpPr>
          <p:nvPr/>
        </p:nvSpPr>
        <p:spPr bwMode="auto">
          <a:xfrm>
            <a:off x="3000364" y="642918"/>
            <a:ext cx="5334016" cy="2246769"/>
          </a:xfrm>
          <a:prstGeom prst="rect">
            <a:avLst/>
          </a:prstGeom>
          <a:solidFill>
            <a:schemeClr val="bg1">
              <a:lumMod val="85000"/>
            </a:schemeClr>
          </a:solidFill>
          <a:ln w="9525">
            <a:noFill/>
            <a:miter lim="800000"/>
            <a:headEnd/>
            <a:tailEnd/>
          </a:ln>
        </p:spPr>
        <p:txBody>
          <a:bodyPr wrap="square">
            <a:spAutoFit/>
          </a:bodyPr>
          <a:lstStyle/>
          <a:p>
            <a:pPr algn="ctr" eaLnBrk="0" hangingPunct="0">
              <a:buFont typeface="Courier New" pitchFamily="49" charset="0"/>
              <a:buChar char="o"/>
            </a:pPr>
            <a:r>
              <a:rPr lang="es-ES" sz="2000" dirty="0">
                <a:latin typeface="Calibri" pitchFamily="34" charset="0"/>
              </a:rPr>
              <a:t> Estilo ético</a:t>
            </a:r>
          </a:p>
          <a:p>
            <a:pPr algn="ctr" eaLnBrk="0" hangingPunct="0">
              <a:buFont typeface="Courier New" pitchFamily="49" charset="0"/>
              <a:buChar char="o"/>
            </a:pPr>
            <a:r>
              <a:rPr lang="es-ES" sz="2000" dirty="0">
                <a:latin typeface="Calibri" pitchFamily="34" charset="0"/>
              </a:rPr>
              <a:t> Buen comunicador: escucha NV y asertivos</a:t>
            </a:r>
          </a:p>
          <a:p>
            <a:pPr algn="ctr" eaLnBrk="0" hangingPunct="0">
              <a:buFont typeface="Courier New" pitchFamily="49" charset="0"/>
              <a:buChar char="o"/>
            </a:pPr>
            <a:r>
              <a:rPr lang="es-ES" sz="2000" dirty="0">
                <a:latin typeface="Calibri" pitchFamily="34" charset="0"/>
              </a:rPr>
              <a:t> Inteligencia intuitiva</a:t>
            </a:r>
          </a:p>
          <a:p>
            <a:pPr algn="ctr" eaLnBrk="0" hangingPunct="0">
              <a:buFont typeface="Courier New" pitchFamily="49" charset="0"/>
              <a:buChar char="o"/>
            </a:pPr>
            <a:r>
              <a:rPr lang="es-ES" sz="2000" dirty="0">
                <a:latin typeface="Calibri" pitchFamily="34" charset="0"/>
              </a:rPr>
              <a:t> Competentes en su materia</a:t>
            </a:r>
          </a:p>
          <a:p>
            <a:pPr algn="ctr" eaLnBrk="0" hangingPunct="0">
              <a:buFont typeface="Courier New" pitchFamily="49" charset="0"/>
              <a:buChar char="o"/>
            </a:pPr>
            <a:r>
              <a:rPr lang="es-ES" sz="2000" dirty="0">
                <a:latin typeface="Calibri" pitchFamily="34" charset="0"/>
              </a:rPr>
              <a:t> Seguridad personal: ni amenazados ni amenazantes</a:t>
            </a:r>
          </a:p>
          <a:p>
            <a:pPr algn="ctr" eaLnBrk="0" hangingPunct="0">
              <a:buFont typeface="Courier New" pitchFamily="49" charset="0"/>
              <a:buChar char="o"/>
            </a:pPr>
            <a:r>
              <a:rPr lang="es-ES" sz="2000" dirty="0">
                <a:latin typeface="Calibri" pitchFamily="34" charset="0"/>
              </a:rPr>
              <a:t> Argumentadores lógicos</a:t>
            </a:r>
          </a:p>
        </p:txBody>
      </p:sp>
      <p:sp>
        <p:nvSpPr>
          <p:cNvPr id="578567" name="Text Box 7"/>
          <p:cNvSpPr txBox="1">
            <a:spLocks noChangeArrowheads="1"/>
          </p:cNvSpPr>
          <p:nvPr/>
        </p:nvSpPr>
        <p:spPr bwMode="auto">
          <a:xfrm>
            <a:off x="180974" y="785794"/>
            <a:ext cx="3605208" cy="954107"/>
          </a:xfrm>
          <a:prstGeom prst="rect">
            <a:avLst/>
          </a:prstGeom>
          <a:noFill/>
          <a:ln w="9525">
            <a:noFill/>
            <a:miter lim="800000"/>
            <a:headEnd/>
            <a:tailEnd/>
          </a:ln>
        </p:spPr>
        <p:txBody>
          <a:bodyPr wrap="square">
            <a:spAutoFit/>
          </a:bodyPr>
          <a:lstStyle/>
          <a:p>
            <a:pPr eaLnBrk="0" hangingPunct="0">
              <a:buFont typeface="Wingdings" pitchFamily="2" charset="2"/>
              <a:buNone/>
            </a:pPr>
            <a:r>
              <a:rPr lang="es-ES" sz="2800" b="1" dirty="0" smtClean="0">
                <a:solidFill>
                  <a:schemeClr val="accent5">
                    <a:lumMod val="75000"/>
                  </a:schemeClr>
                </a:solidFill>
                <a:latin typeface="Calibri" pitchFamily="34" charset="0"/>
              </a:rPr>
              <a:t>Personalidad del negociador</a:t>
            </a:r>
            <a:endParaRPr lang="es-ES" sz="2800" b="1" dirty="0">
              <a:solidFill>
                <a:schemeClr val="accent5">
                  <a:lumMod val="75000"/>
                </a:schemeClr>
              </a:solidFill>
              <a:latin typeface="Calibri" pitchFamily="34" charset="0"/>
            </a:endParaRPr>
          </a:p>
        </p:txBody>
      </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
        <p:nvSpPr>
          <p:cNvPr id="10" name="Text Box 2"/>
          <p:cNvSpPr txBox="1">
            <a:spLocks noChangeArrowheads="1"/>
          </p:cNvSpPr>
          <p:nvPr/>
        </p:nvSpPr>
        <p:spPr bwMode="auto">
          <a:xfrm>
            <a:off x="0" y="3071810"/>
            <a:ext cx="3071834" cy="954107"/>
          </a:xfrm>
          <a:prstGeom prst="rect">
            <a:avLst/>
          </a:prstGeom>
          <a:noFill/>
          <a:ln w="9525">
            <a:noFill/>
            <a:miter lim="800000"/>
            <a:headEnd/>
            <a:tailEnd/>
          </a:ln>
        </p:spPr>
        <p:txBody>
          <a:bodyPr wrap="square">
            <a:spAutoFit/>
          </a:bodyPr>
          <a:lstStyle/>
          <a:p>
            <a:pPr algn="l" eaLnBrk="0" hangingPunct="0">
              <a:buFont typeface="Wingdings" pitchFamily="2" charset="2"/>
              <a:buNone/>
            </a:pPr>
            <a:r>
              <a:rPr lang="es-ES" sz="2800" b="1" dirty="0" smtClean="0">
                <a:solidFill>
                  <a:schemeClr val="accent5">
                    <a:lumMod val="75000"/>
                  </a:schemeClr>
                </a:solidFill>
                <a:latin typeface="Calibri" pitchFamily="34" charset="0"/>
              </a:rPr>
              <a:t>Requisitos para poder negociar…  </a:t>
            </a:r>
            <a:endParaRPr lang="es-ES" sz="2800" b="1" dirty="0">
              <a:solidFill>
                <a:schemeClr val="accent5">
                  <a:lumMod val="75000"/>
                </a:schemeClr>
              </a:solidFill>
              <a:latin typeface="Calibri" pitchFamily="34" charset="0"/>
            </a:endParaRPr>
          </a:p>
        </p:txBody>
      </p:sp>
      <p:sp>
        <p:nvSpPr>
          <p:cNvPr id="11" name="Text Box 4"/>
          <p:cNvSpPr txBox="1">
            <a:spLocks noChangeArrowheads="1"/>
          </p:cNvSpPr>
          <p:nvPr/>
        </p:nvSpPr>
        <p:spPr bwMode="auto">
          <a:xfrm>
            <a:off x="3071802" y="3143248"/>
            <a:ext cx="5572164" cy="3139321"/>
          </a:xfrm>
          <a:prstGeom prst="rect">
            <a:avLst/>
          </a:prstGeom>
          <a:solidFill>
            <a:schemeClr val="bg1">
              <a:lumMod val="85000"/>
            </a:schemeClr>
          </a:solidFill>
          <a:ln w="9525">
            <a:noFill/>
            <a:miter lim="800000"/>
            <a:headEnd/>
            <a:tailEnd/>
          </a:ln>
        </p:spPr>
        <p:txBody>
          <a:bodyPr wrap="square">
            <a:spAutoFit/>
          </a:bodyPr>
          <a:lstStyle/>
          <a:p>
            <a:pPr algn="l" eaLnBrk="0" hangingPunct="0">
              <a:buFont typeface="Wingdings" pitchFamily="2" charset="2"/>
              <a:buChar char="ü"/>
            </a:pPr>
            <a:r>
              <a:rPr lang="es-ES" dirty="0">
                <a:latin typeface="Calibri" pitchFamily="34" charset="0"/>
              </a:rPr>
              <a:t> Partes identificables y dispuestas</a:t>
            </a:r>
          </a:p>
          <a:p>
            <a:pPr algn="l" eaLnBrk="0" hangingPunct="0">
              <a:buFont typeface="Wingdings" pitchFamily="2" charset="2"/>
              <a:buChar char="ü"/>
            </a:pPr>
            <a:r>
              <a:rPr lang="es-ES" dirty="0">
                <a:latin typeface="Calibri" pitchFamily="34" charset="0"/>
              </a:rPr>
              <a:t> Interdependencia</a:t>
            </a:r>
          </a:p>
          <a:p>
            <a:pPr algn="l" eaLnBrk="0" hangingPunct="0">
              <a:buFont typeface="Wingdings" pitchFamily="2" charset="2"/>
              <a:buChar char="ü"/>
            </a:pPr>
            <a:r>
              <a:rPr lang="es-ES" dirty="0">
                <a:latin typeface="Calibri" pitchFamily="34" charset="0"/>
              </a:rPr>
              <a:t> Disposición a negociar</a:t>
            </a:r>
          </a:p>
          <a:p>
            <a:pPr algn="l" eaLnBrk="0" hangingPunct="0">
              <a:buFont typeface="Wingdings" pitchFamily="2" charset="2"/>
              <a:buChar char="ü"/>
            </a:pPr>
            <a:r>
              <a:rPr lang="es-ES" dirty="0">
                <a:latin typeface="Calibri" pitchFamily="34" charset="0"/>
              </a:rPr>
              <a:t> Medios de influencia</a:t>
            </a:r>
          </a:p>
          <a:p>
            <a:pPr algn="l" eaLnBrk="0" hangingPunct="0">
              <a:buFont typeface="Wingdings" pitchFamily="2" charset="2"/>
              <a:buChar char="ü"/>
            </a:pPr>
            <a:r>
              <a:rPr lang="es-ES" dirty="0">
                <a:latin typeface="Calibri" pitchFamily="34" charset="0"/>
              </a:rPr>
              <a:t> Intereses en común</a:t>
            </a:r>
          </a:p>
          <a:p>
            <a:pPr algn="l" eaLnBrk="0" hangingPunct="0">
              <a:buFont typeface="Wingdings" pitchFamily="2" charset="2"/>
              <a:buChar char="ü"/>
            </a:pPr>
            <a:r>
              <a:rPr lang="es-ES" dirty="0">
                <a:latin typeface="Calibri" pitchFamily="34" charset="0"/>
              </a:rPr>
              <a:t> Voluntad acuerdo: coste del </a:t>
            </a:r>
            <a:r>
              <a:rPr lang="es-ES" dirty="0" smtClean="0">
                <a:latin typeface="Calibri" pitchFamily="34" charset="0"/>
              </a:rPr>
              <a:t>no acuerdo</a:t>
            </a:r>
          </a:p>
          <a:p>
            <a:pPr eaLnBrk="0" hangingPunct="0">
              <a:buFont typeface="Wingdings" pitchFamily="2" charset="2"/>
              <a:buChar char="ü"/>
            </a:pPr>
            <a:r>
              <a:rPr lang="es-ES" dirty="0" smtClean="0">
                <a:latin typeface="Calibri" pitchFamily="34" charset="0"/>
              </a:rPr>
              <a:t> Explicitar temas a negociar</a:t>
            </a:r>
          </a:p>
          <a:p>
            <a:pPr eaLnBrk="0" hangingPunct="0">
              <a:buFont typeface="Wingdings" pitchFamily="2" charset="2"/>
              <a:buChar char="ü"/>
            </a:pPr>
            <a:r>
              <a:rPr lang="es-ES" dirty="0" smtClean="0">
                <a:latin typeface="Calibri" pitchFamily="34" charset="0"/>
              </a:rPr>
              <a:t> Autoridad y legitimidad</a:t>
            </a:r>
          </a:p>
          <a:p>
            <a:pPr eaLnBrk="0" hangingPunct="0">
              <a:buFont typeface="Wingdings" pitchFamily="2" charset="2"/>
              <a:buChar char="ü"/>
            </a:pPr>
            <a:r>
              <a:rPr lang="es-ES" dirty="0" smtClean="0">
                <a:latin typeface="Calibri" pitchFamily="34" charset="0"/>
              </a:rPr>
              <a:t> Acuerdo razonable y realizable</a:t>
            </a:r>
          </a:p>
          <a:p>
            <a:pPr eaLnBrk="0" hangingPunct="0">
              <a:buFont typeface="Wingdings" pitchFamily="2" charset="2"/>
              <a:buChar char="ü"/>
            </a:pPr>
            <a:r>
              <a:rPr lang="es-ES" dirty="0" smtClean="0">
                <a:latin typeface="Calibri" pitchFamily="34" charset="0"/>
              </a:rPr>
              <a:t> Facilitación por parte de factores externos</a:t>
            </a:r>
          </a:p>
          <a:p>
            <a:pPr eaLnBrk="0" hangingPunct="0">
              <a:buFont typeface="Wingdings" pitchFamily="2" charset="2"/>
              <a:buChar char="ü"/>
            </a:pPr>
            <a:r>
              <a:rPr lang="es-ES" dirty="0" smtClean="0">
                <a:latin typeface="Calibri" pitchFamily="34" charset="0"/>
              </a:rPr>
              <a:t> Recursos para negociar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85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68615"/>
                                        </p:tgtEl>
                                        <p:attrNameLst>
                                          <p:attrName>style.visibility</p:attrName>
                                        </p:attrNameLst>
                                      </p:cBhvr>
                                      <p:to>
                                        <p:strVal val="visible"/>
                                      </p:to>
                                    </p:set>
                                    <p:animEffect transition="in" filter="dissolve">
                                      <p:cBhvr>
                                        <p:cTn id="11" dur="500"/>
                                        <p:tgtEl>
                                          <p:spTgt spid="6861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5" grpId="0" animBg="1"/>
      <p:bldP spid="578567" grpId="0"/>
      <p:bldP spid="10" grpId="0"/>
      <p:bldP spid="11" grpId="0" animBg="1"/>
    </p:bld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Negociar es …</a:t>
            </a:r>
            <a:endParaRPr lang="es-ES" dirty="0"/>
          </a:p>
        </p:txBody>
      </p:sp>
      <p:grpSp>
        <p:nvGrpSpPr>
          <p:cNvPr id="4" name="26 Grupo"/>
          <p:cNvGrpSpPr/>
          <p:nvPr/>
        </p:nvGrpSpPr>
        <p:grpSpPr>
          <a:xfrm>
            <a:off x="107950" y="801655"/>
            <a:ext cx="7000924" cy="1214446"/>
            <a:chOff x="107950" y="801655"/>
            <a:chExt cx="7000924" cy="1214446"/>
          </a:xfrm>
        </p:grpSpPr>
        <p:sp>
          <p:nvSpPr>
            <p:cNvPr id="5" name="Rectangle 10"/>
            <p:cNvSpPr>
              <a:spLocks noChangeArrowheads="1"/>
            </p:cNvSpPr>
            <p:nvPr/>
          </p:nvSpPr>
          <p:spPr bwMode="auto">
            <a:xfrm>
              <a:off x="107950" y="1015969"/>
              <a:ext cx="7000924" cy="1000132"/>
            </a:xfrm>
            <a:prstGeom prst="rect">
              <a:avLst/>
            </a:prstGeom>
            <a:solidFill>
              <a:srgbClr val="FFB7DB"/>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6" name="5 CuadroTexto"/>
            <p:cNvSpPr txBox="1"/>
            <p:nvPr/>
          </p:nvSpPr>
          <p:spPr>
            <a:xfrm>
              <a:off x="252414" y="801655"/>
              <a:ext cx="2141551" cy="830997"/>
            </a:xfrm>
            <a:prstGeom prst="rect">
              <a:avLst/>
            </a:prstGeom>
            <a:solidFill>
              <a:schemeClr val="bg1"/>
            </a:solidFill>
            <a:ln w="28575">
              <a:noFill/>
            </a:ln>
          </p:spPr>
          <p:txBody>
            <a:bodyPr wrap="square" rtlCol="0">
              <a:spAutoFit/>
            </a:bodyPr>
            <a:lstStyle/>
            <a:p>
              <a:r>
                <a:rPr lang="es-ES" sz="2400" b="1" dirty="0" smtClean="0">
                  <a:solidFill>
                    <a:srgbClr val="DA0058"/>
                  </a:solidFill>
                </a:rPr>
                <a:t>Es un PROCESO en el que …</a:t>
              </a:r>
              <a:endParaRPr lang="es-ES" sz="2400" b="1" dirty="0">
                <a:solidFill>
                  <a:srgbClr val="DA0058"/>
                </a:solidFill>
              </a:endParaRPr>
            </a:p>
          </p:txBody>
        </p:sp>
      </p:grpSp>
      <p:grpSp>
        <p:nvGrpSpPr>
          <p:cNvPr id="7" name="31 Grupo"/>
          <p:cNvGrpSpPr/>
          <p:nvPr/>
        </p:nvGrpSpPr>
        <p:grpSpPr>
          <a:xfrm>
            <a:off x="642910" y="2428868"/>
            <a:ext cx="8215370" cy="1428760"/>
            <a:chOff x="642910" y="2428868"/>
            <a:chExt cx="8215370" cy="1428760"/>
          </a:xfrm>
        </p:grpSpPr>
        <p:sp>
          <p:nvSpPr>
            <p:cNvPr id="8" name="Rectangle 7"/>
            <p:cNvSpPr>
              <a:spLocks noChangeArrowheads="1"/>
            </p:cNvSpPr>
            <p:nvPr/>
          </p:nvSpPr>
          <p:spPr bwMode="auto">
            <a:xfrm>
              <a:off x="642910" y="2571744"/>
              <a:ext cx="8215370" cy="1285884"/>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9" name="8 CuadroTexto"/>
            <p:cNvSpPr txBox="1"/>
            <p:nvPr/>
          </p:nvSpPr>
          <p:spPr>
            <a:xfrm>
              <a:off x="928662" y="2428868"/>
              <a:ext cx="2319324" cy="830997"/>
            </a:xfrm>
            <a:prstGeom prst="rect">
              <a:avLst/>
            </a:prstGeom>
            <a:solidFill>
              <a:schemeClr val="bg1"/>
            </a:solidFill>
            <a:ln w="28575">
              <a:noFill/>
            </a:ln>
          </p:spPr>
          <p:txBody>
            <a:bodyPr wrap="square" rtlCol="0">
              <a:spAutoFit/>
            </a:bodyPr>
            <a:lstStyle/>
            <a:p>
              <a:r>
                <a:rPr lang="es-ES" sz="2400" b="1" dirty="0" smtClean="0">
                  <a:solidFill>
                    <a:srgbClr val="005A7A"/>
                  </a:solidFill>
                </a:rPr>
                <a:t>Es una forma de COMUNICACIÓN</a:t>
              </a:r>
              <a:endParaRPr lang="es-ES" sz="2400" b="1" dirty="0">
                <a:solidFill>
                  <a:srgbClr val="005A7A"/>
                </a:solidFill>
              </a:endParaRPr>
            </a:p>
          </p:txBody>
        </p:sp>
      </p:grpSp>
      <p:grpSp>
        <p:nvGrpSpPr>
          <p:cNvPr id="10" name="33 Grupo"/>
          <p:cNvGrpSpPr/>
          <p:nvPr/>
        </p:nvGrpSpPr>
        <p:grpSpPr>
          <a:xfrm>
            <a:off x="395289" y="4643446"/>
            <a:ext cx="3676646" cy="1571636"/>
            <a:chOff x="395289" y="4643446"/>
            <a:chExt cx="3676646" cy="1571636"/>
          </a:xfrm>
        </p:grpSpPr>
        <p:sp>
          <p:nvSpPr>
            <p:cNvPr id="11" name="Rectangle 8"/>
            <p:cNvSpPr>
              <a:spLocks noChangeArrowheads="1"/>
            </p:cNvSpPr>
            <p:nvPr/>
          </p:nvSpPr>
          <p:spPr bwMode="auto">
            <a:xfrm>
              <a:off x="395289" y="4857760"/>
              <a:ext cx="3676646" cy="1357322"/>
            </a:xfrm>
            <a:prstGeom prst="rect">
              <a:avLst/>
            </a:prstGeom>
            <a:solidFill>
              <a:schemeClr val="accent6">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2" name="11 CuadroTexto"/>
            <p:cNvSpPr txBox="1"/>
            <p:nvPr/>
          </p:nvSpPr>
          <p:spPr>
            <a:xfrm>
              <a:off x="768340" y="4643446"/>
              <a:ext cx="3000396" cy="461665"/>
            </a:xfrm>
            <a:prstGeom prst="rect">
              <a:avLst/>
            </a:prstGeom>
            <a:solidFill>
              <a:schemeClr val="bg1"/>
            </a:solidFill>
          </p:spPr>
          <p:txBody>
            <a:bodyPr wrap="square" rtlCol="0">
              <a:spAutoFit/>
            </a:bodyPr>
            <a:lstStyle/>
            <a:p>
              <a:r>
                <a:rPr lang="es-ES" sz="2400" b="1" dirty="0" smtClean="0">
                  <a:solidFill>
                    <a:srgbClr val="D56509"/>
                  </a:solidFill>
                </a:rPr>
                <a:t>Es un JUEGO o DANZA</a:t>
              </a:r>
              <a:endParaRPr lang="es-ES" sz="2400" b="1" dirty="0">
                <a:solidFill>
                  <a:srgbClr val="D56509"/>
                </a:solidFill>
              </a:endParaRPr>
            </a:p>
          </p:txBody>
        </p:sp>
      </p:grpSp>
      <p:grpSp>
        <p:nvGrpSpPr>
          <p:cNvPr id="13" name="36 Grupo"/>
          <p:cNvGrpSpPr/>
          <p:nvPr/>
        </p:nvGrpSpPr>
        <p:grpSpPr>
          <a:xfrm>
            <a:off x="4429124" y="4000504"/>
            <a:ext cx="4429156" cy="2328873"/>
            <a:chOff x="4429124" y="4000504"/>
            <a:chExt cx="4429156" cy="2328873"/>
          </a:xfrm>
        </p:grpSpPr>
        <p:sp>
          <p:nvSpPr>
            <p:cNvPr id="14" name="Rectangle 9"/>
            <p:cNvSpPr>
              <a:spLocks noChangeArrowheads="1"/>
            </p:cNvSpPr>
            <p:nvPr/>
          </p:nvSpPr>
          <p:spPr bwMode="auto">
            <a:xfrm>
              <a:off x="4429124" y="4214818"/>
              <a:ext cx="4429156" cy="2114559"/>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1" hangingPunct="1"/>
              <a:endParaRPr lang="es-ES" sz="2400" u="none">
                <a:latin typeface="Times New Roman" charset="0"/>
              </a:endParaRPr>
            </a:p>
          </p:txBody>
        </p:sp>
        <p:sp>
          <p:nvSpPr>
            <p:cNvPr id="15" name="14 CuadroTexto"/>
            <p:cNvSpPr txBox="1"/>
            <p:nvPr/>
          </p:nvSpPr>
          <p:spPr>
            <a:xfrm>
              <a:off x="4643438" y="4000504"/>
              <a:ext cx="3786214" cy="461665"/>
            </a:xfrm>
            <a:prstGeom prst="rect">
              <a:avLst/>
            </a:prstGeom>
            <a:solidFill>
              <a:schemeClr val="bg1"/>
            </a:solidFill>
          </p:spPr>
          <p:txBody>
            <a:bodyPr wrap="square" rtlCol="0">
              <a:spAutoFit/>
            </a:bodyPr>
            <a:lstStyle/>
            <a:p>
              <a:r>
                <a:rPr lang="es-ES" sz="2400" b="1" dirty="0" smtClean="0">
                  <a:solidFill>
                    <a:srgbClr val="006000"/>
                  </a:solidFill>
                </a:rPr>
                <a:t>En el que se ha de LLEGAR a</a:t>
              </a:r>
              <a:endParaRPr lang="es-ES" sz="2400" b="1" dirty="0">
                <a:solidFill>
                  <a:srgbClr val="006000"/>
                </a:solidFill>
              </a:endParaRPr>
            </a:p>
          </p:txBody>
        </p:sp>
      </p:grpSp>
      <p:grpSp>
        <p:nvGrpSpPr>
          <p:cNvPr id="16" name="27 Grupo"/>
          <p:cNvGrpSpPr/>
          <p:nvPr/>
        </p:nvGrpSpPr>
        <p:grpSpPr>
          <a:xfrm>
            <a:off x="2536841" y="1142984"/>
            <a:ext cx="4286280" cy="830997"/>
            <a:chOff x="2536841" y="1142984"/>
            <a:chExt cx="4286280" cy="830997"/>
          </a:xfrm>
        </p:grpSpPr>
        <p:sp>
          <p:nvSpPr>
            <p:cNvPr id="29" name="28 CuadroTexto"/>
            <p:cNvSpPr txBox="1"/>
            <p:nvPr/>
          </p:nvSpPr>
          <p:spPr>
            <a:xfrm>
              <a:off x="2536841" y="1142984"/>
              <a:ext cx="1857388" cy="830997"/>
            </a:xfrm>
            <a:prstGeom prst="rect">
              <a:avLst/>
            </a:prstGeom>
            <a:noFill/>
          </p:spPr>
          <p:txBody>
            <a:bodyPr wrap="square" rtlCol="0">
              <a:spAutoFit/>
            </a:bodyPr>
            <a:lstStyle/>
            <a:p>
              <a:pPr algn="ctr"/>
              <a:r>
                <a:rPr lang="es-ES" sz="2400" dirty="0" smtClean="0"/>
                <a:t>Yo quiero algo del otro </a:t>
              </a:r>
              <a:endParaRPr lang="es-ES" sz="2400" dirty="0"/>
            </a:p>
          </p:txBody>
        </p:sp>
        <p:sp>
          <p:nvSpPr>
            <p:cNvPr id="30" name="29 CuadroTexto"/>
            <p:cNvSpPr txBox="1"/>
            <p:nvPr/>
          </p:nvSpPr>
          <p:spPr>
            <a:xfrm>
              <a:off x="4394229" y="1301721"/>
              <a:ext cx="300082" cy="400110"/>
            </a:xfrm>
            <a:prstGeom prst="rect">
              <a:avLst/>
            </a:prstGeom>
            <a:noFill/>
          </p:spPr>
          <p:txBody>
            <a:bodyPr wrap="none" rtlCol="0">
              <a:spAutoFit/>
            </a:bodyPr>
            <a:lstStyle/>
            <a:p>
              <a:r>
                <a:rPr lang="es-ES" sz="2000" dirty="0" smtClean="0"/>
                <a:t>y</a:t>
              </a:r>
              <a:endParaRPr lang="es-ES" sz="2000" dirty="0"/>
            </a:p>
          </p:txBody>
        </p:sp>
        <p:sp>
          <p:nvSpPr>
            <p:cNvPr id="31" name="30 CuadroTexto"/>
            <p:cNvSpPr txBox="1"/>
            <p:nvPr/>
          </p:nvSpPr>
          <p:spPr>
            <a:xfrm>
              <a:off x="4822857" y="1142984"/>
              <a:ext cx="2000264" cy="830997"/>
            </a:xfrm>
            <a:prstGeom prst="rect">
              <a:avLst/>
            </a:prstGeom>
            <a:noFill/>
          </p:spPr>
          <p:txBody>
            <a:bodyPr wrap="square" rtlCol="0">
              <a:spAutoFit/>
            </a:bodyPr>
            <a:lstStyle/>
            <a:p>
              <a:pPr algn="ctr"/>
              <a:r>
                <a:rPr lang="es-ES" sz="2400" dirty="0" smtClean="0"/>
                <a:t>El otro quiere algo de mi</a:t>
              </a:r>
              <a:endParaRPr lang="es-ES" sz="2400" dirty="0"/>
            </a:p>
          </p:txBody>
        </p:sp>
      </p:grpSp>
      <p:sp>
        <p:nvSpPr>
          <p:cNvPr id="33" name="32 CuadroTexto"/>
          <p:cNvSpPr txBox="1"/>
          <p:nvPr/>
        </p:nvSpPr>
        <p:spPr>
          <a:xfrm>
            <a:off x="3357554" y="2643182"/>
            <a:ext cx="5357850" cy="1015663"/>
          </a:xfrm>
          <a:prstGeom prst="rect">
            <a:avLst/>
          </a:prstGeom>
          <a:noFill/>
        </p:spPr>
        <p:txBody>
          <a:bodyPr wrap="square" rtlCol="0">
            <a:spAutoFit/>
          </a:bodyPr>
          <a:lstStyle/>
          <a:p>
            <a:r>
              <a:rPr lang="es-ES" sz="2000" dirty="0" smtClean="0"/>
              <a:t>Desde la cooperación total a la competición total</a:t>
            </a:r>
          </a:p>
          <a:p>
            <a:r>
              <a:rPr lang="es-ES" sz="2000" dirty="0" smtClean="0"/>
              <a:t>Se ha de buscar el espacio para negociar</a:t>
            </a:r>
          </a:p>
          <a:p>
            <a:r>
              <a:rPr lang="es-ES" sz="2000" dirty="0" smtClean="0"/>
              <a:t>Con reglas de reciprocidad</a:t>
            </a:r>
            <a:endParaRPr lang="es-ES" sz="2000" dirty="0"/>
          </a:p>
        </p:txBody>
      </p:sp>
      <p:sp>
        <p:nvSpPr>
          <p:cNvPr id="35" name="34 CuadroTexto"/>
          <p:cNvSpPr txBox="1"/>
          <p:nvPr/>
        </p:nvSpPr>
        <p:spPr>
          <a:xfrm>
            <a:off x="785786" y="5286388"/>
            <a:ext cx="2768708" cy="707886"/>
          </a:xfrm>
          <a:prstGeom prst="rect">
            <a:avLst/>
          </a:prstGeom>
          <a:noFill/>
        </p:spPr>
        <p:txBody>
          <a:bodyPr wrap="none" rtlCol="0">
            <a:spAutoFit/>
          </a:bodyPr>
          <a:lstStyle/>
          <a:p>
            <a:pPr algn="ctr">
              <a:buFont typeface="Wingdings" pitchFamily="2" charset="2"/>
              <a:buChar char="ü"/>
            </a:pPr>
            <a:r>
              <a:rPr lang="es-ES" sz="2000" dirty="0" smtClean="0"/>
              <a:t>Con un guión diseñado</a:t>
            </a:r>
          </a:p>
          <a:p>
            <a:pPr algn="ctr">
              <a:buFont typeface="Wingdings" pitchFamily="2" charset="2"/>
              <a:buChar char="ü"/>
            </a:pPr>
            <a:r>
              <a:rPr lang="es-ES" sz="2000" dirty="0" smtClean="0"/>
              <a:t>Con sus reglas</a:t>
            </a:r>
            <a:endParaRPr lang="es-ES" sz="2000" dirty="0"/>
          </a:p>
        </p:txBody>
      </p:sp>
      <p:grpSp>
        <p:nvGrpSpPr>
          <p:cNvPr id="17" name="37 Grupo"/>
          <p:cNvGrpSpPr/>
          <p:nvPr/>
        </p:nvGrpSpPr>
        <p:grpSpPr>
          <a:xfrm>
            <a:off x="4857752" y="4572008"/>
            <a:ext cx="3643338" cy="1543118"/>
            <a:chOff x="4857752" y="4572008"/>
            <a:chExt cx="3643338" cy="1543118"/>
          </a:xfrm>
        </p:grpSpPr>
        <p:sp>
          <p:nvSpPr>
            <p:cNvPr id="39" name="38 CuadroTexto"/>
            <p:cNvSpPr txBox="1"/>
            <p:nvPr/>
          </p:nvSpPr>
          <p:spPr>
            <a:xfrm>
              <a:off x="4857752" y="4572008"/>
              <a:ext cx="3643338" cy="707886"/>
            </a:xfrm>
            <a:prstGeom prst="rect">
              <a:avLst/>
            </a:prstGeom>
            <a:noFill/>
          </p:spPr>
          <p:txBody>
            <a:bodyPr wrap="square" rtlCol="0">
              <a:spAutoFit/>
            </a:bodyPr>
            <a:lstStyle/>
            <a:p>
              <a:pPr algn="ctr"/>
              <a:r>
                <a:rPr lang="es-ES" sz="2000" dirty="0" smtClean="0"/>
                <a:t>Un acuerdo satisfactorio para las dos partes</a:t>
              </a:r>
              <a:endParaRPr lang="es-ES" sz="2000" dirty="0"/>
            </a:p>
          </p:txBody>
        </p:sp>
        <p:sp>
          <p:nvSpPr>
            <p:cNvPr id="40" name="39 CuadroTexto"/>
            <p:cNvSpPr txBox="1"/>
            <p:nvPr/>
          </p:nvSpPr>
          <p:spPr>
            <a:xfrm>
              <a:off x="6357950" y="5072074"/>
              <a:ext cx="465192" cy="646331"/>
            </a:xfrm>
            <a:prstGeom prst="rect">
              <a:avLst/>
            </a:prstGeom>
            <a:noFill/>
          </p:spPr>
          <p:txBody>
            <a:bodyPr wrap="square" rtlCol="0">
              <a:spAutoFit/>
            </a:bodyPr>
            <a:lstStyle/>
            <a:p>
              <a:r>
                <a:rPr lang="es-ES" sz="3600" b="1" dirty="0" smtClean="0"/>
                <a:t>+</a:t>
              </a:r>
              <a:endParaRPr lang="es-ES" sz="3600" b="1" dirty="0"/>
            </a:p>
          </p:txBody>
        </p:sp>
        <p:sp>
          <p:nvSpPr>
            <p:cNvPr id="41" name="40 CuadroTexto"/>
            <p:cNvSpPr txBox="1"/>
            <p:nvPr/>
          </p:nvSpPr>
          <p:spPr>
            <a:xfrm>
              <a:off x="5357818" y="5715016"/>
              <a:ext cx="2327112" cy="400110"/>
            </a:xfrm>
            <a:prstGeom prst="rect">
              <a:avLst/>
            </a:prstGeom>
            <a:noFill/>
          </p:spPr>
          <p:txBody>
            <a:bodyPr wrap="none" rtlCol="0">
              <a:spAutoFit/>
            </a:bodyPr>
            <a:lstStyle/>
            <a:p>
              <a:pPr algn="ctr"/>
              <a:r>
                <a:rPr lang="es-ES" sz="2000" dirty="0" smtClean="0"/>
                <a:t>Ejecutar lo acordado</a:t>
              </a:r>
              <a:endParaRPr lang="es-ES" sz="2000" dirty="0"/>
            </a:p>
          </p:txBody>
        </p:sp>
      </p:grpSp>
      <p:sp>
        <p:nvSpPr>
          <p:cNvPr id="26" name="2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7" name="26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up)">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Dimensiones en la Negociación</a:t>
            </a:r>
            <a:endParaRPr lang="es-ES" dirty="0"/>
          </a:p>
        </p:txBody>
      </p:sp>
      <p:grpSp>
        <p:nvGrpSpPr>
          <p:cNvPr id="4" name="53 Grupo"/>
          <p:cNvGrpSpPr/>
          <p:nvPr/>
        </p:nvGrpSpPr>
        <p:grpSpPr>
          <a:xfrm>
            <a:off x="179388" y="857232"/>
            <a:ext cx="7821636" cy="1428760"/>
            <a:chOff x="-79400" y="476250"/>
            <a:chExt cx="7821636" cy="1428760"/>
          </a:xfrm>
        </p:grpSpPr>
        <p:sp>
          <p:nvSpPr>
            <p:cNvPr id="17" name="16 Rectángulo"/>
            <p:cNvSpPr/>
            <p:nvPr/>
          </p:nvSpPr>
          <p:spPr>
            <a:xfrm>
              <a:off x="-79400" y="690564"/>
              <a:ext cx="7821636" cy="1214446"/>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8" name="Text Box 3"/>
            <p:cNvSpPr txBox="1">
              <a:spLocks noChangeArrowheads="1"/>
            </p:cNvSpPr>
            <p:nvPr/>
          </p:nvSpPr>
          <p:spPr bwMode="auto">
            <a:xfrm>
              <a:off x="209525" y="476250"/>
              <a:ext cx="1874835" cy="461665"/>
            </a:xfrm>
            <a:prstGeom prst="rect">
              <a:avLst/>
            </a:prstGeom>
            <a:solidFill>
              <a:schemeClr val="bg1"/>
            </a:solidFill>
            <a:ln w="9525">
              <a:solidFill>
                <a:schemeClr val="accent6">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6">
                      <a:lumMod val="50000"/>
                    </a:schemeClr>
                  </a:solidFill>
                  <a:latin typeface="Calibri" pitchFamily="34" charset="0"/>
                </a:rPr>
                <a:t>Personas</a:t>
              </a:r>
              <a:endParaRPr lang="es-ES" sz="2400" b="1" dirty="0">
                <a:solidFill>
                  <a:schemeClr val="accent6">
                    <a:lumMod val="50000"/>
                  </a:schemeClr>
                </a:solidFill>
                <a:latin typeface="Calibri" pitchFamily="34" charset="0"/>
              </a:endParaRPr>
            </a:p>
          </p:txBody>
        </p:sp>
      </p:grpSp>
      <p:grpSp>
        <p:nvGrpSpPr>
          <p:cNvPr id="5" name="54 Grupo"/>
          <p:cNvGrpSpPr/>
          <p:nvPr/>
        </p:nvGrpSpPr>
        <p:grpSpPr>
          <a:xfrm>
            <a:off x="571472" y="2571744"/>
            <a:ext cx="7858180" cy="1571636"/>
            <a:chOff x="-255584" y="2071678"/>
            <a:chExt cx="7858180" cy="1571636"/>
          </a:xfrm>
        </p:grpSpPr>
        <p:sp>
          <p:nvSpPr>
            <p:cNvPr id="22" name="21 Rectángulo"/>
            <p:cNvSpPr/>
            <p:nvPr/>
          </p:nvSpPr>
          <p:spPr>
            <a:xfrm>
              <a:off x="-255584" y="2285992"/>
              <a:ext cx="7858180" cy="1357322"/>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3" name="22 CuadroTexto"/>
            <p:cNvSpPr txBox="1"/>
            <p:nvPr/>
          </p:nvSpPr>
          <p:spPr>
            <a:xfrm>
              <a:off x="33341" y="2071678"/>
              <a:ext cx="1803398" cy="461665"/>
            </a:xfrm>
            <a:prstGeom prst="rect">
              <a:avLst/>
            </a:prstGeom>
            <a:solidFill>
              <a:schemeClr val="bg1"/>
            </a:solidFill>
            <a:ln>
              <a:solidFill>
                <a:schemeClr val="bg1">
                  <a:lumMod val="50000"/>
                </a:schemeClr>
              </a:solidFill>
            </a:ln>
          </p:spPr>
          <p:txBody>
            <a:bodyPr wrap="square" rtlCol="0" anchor="ctr">
              <a:spAutoFit/>
            </a:bodyPr>
            <a:lstStyle/>
            <a:p>
              <a:pPr algn="ctr"/>
              <a:r>
                <a:rPr lang="es-ES" sz="2400" b="1" dirty="0" smtClean="0">
                  <a:solidFill>
                    <a:schemeClr val="bg1">
                      <a:lumMod val="50000"/>
                    </a:schemeClr>
                  </a:solidFill>
                </a:rPr>
                <a:t>Problema</a:t>
              </a:r>
            </a:p>
          </p:txBody>
        </p:sp>
      </p:grpSp>
      <p:grpSp>
        <p:nvGrpSpPr>
          <p:cNvPr id="6" name="55 Grupo"/>
          <p:cNvGrpSpPr/>
          <p:nvPr/>
        </p:nvGrpSpPr>
        <p:grpSpPr>
          <a:xfrm>
            <a:off x="857224" y="4429132"/>
            <a:ext cx="7821636" cy="1785950"/>
            <a:chOff x="-255584" y="3646486"/>
            <a:chExt cx="7821636" cy="1785950"/>
          </a:xfrm>
        </p:grpSpPr>
        <p:sp>
          <p:nvSpPr>
            <p:cNvPr id="27" name="26 Rectángulo"/>
            <p:cNvSpPr/>
            <p:nvPr/>
          </p:nvSpPr>
          <p:spPr>
            <a:xfrm>
              <a:off x="-255584" y="3860800"/>
              <a:ext cx="7821636" cy="1571636"/>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8" name="Text Box 3"/>
            <p:cNvSpPr txBox="1">
              <a:spLocks noChangeArrowheads="1"/>
            </p:cNvSpPr>
            <p:nvPr/>
          </p:nvSpPr>
          <p:spPr bwMode="auto">
            <a:xfrm>
              <a:off x="33341" y="3646486"/>
              <a:ext cx="1843114" cy="461665"/>
            </a:xfrm>
            <a:prstGeom prst="rect">
              <a:avLst/>
            </a:prstGeom>
            <a:solidFill>
              <a:schemeClr val="bg1"/>
            </a:solidFill>
            <a:ln w="9525">
              <a:solidFill>
                <a:schemeClr val="accent3">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3">
                      <a:lumMod val="50000"/>
                    </a:schemeClr>
                  </a:solidFill>
                  <a:latin typeface="Calibri" pitchFamily="34" charset="0"/>
                </a:rPr>
                <a:t>Propuestas</a:t>
              </a:r>
              <a:endParaRPr lang="es-ES" sz="2400" b="1" dirty="0">
                <a:solidFill>
                  <a:schemeClr val="accent3">
                    <a:lumMod val="50000"/>
                  </a:schemeClr>
                </a:solidFill>
                <a:latin typeface="Calibri" pitchFamily="34" charset="0"/>
              </a:endParaRPr>
            </a:p>
          </p:txBody>
        </p:sp>
      </p:grpSp>
      <p:sp>
        <p:nvSpPr>
          <p:cNvPr id="29" name="28 CuadroTexto"/>
          <p:cNvSpPr txBox="1"/>
          <p:nvPr/>
        </p:nvSpPr>
        <p:spPr>
          <a:xfrm>
            <a:off x="2571736" y="1142984"/>
            <a:ext cx="4659096" cy="400110"/>
          </a:xfrm>
          <a:prstGeom prst="rect">
            <a:avLst/>
          </a:prstGeom>
          <a:noFill/>
        </p:spPr>
        <p:txBody>
          <a:bodyPr wrap="none" rtlCol="0" anchor="ctr">
            <a:spAutoFit/>
          </a:bodyPr>
          <a:lstStyle/>
          <a:p>
            <a:r>
              <a:rPr lang="es-ES" sz="2000" dirty="0" smtClean="0"/>
              <a:t>Cuidar clima y Relaciones interpersonales</a:t>
            </a:r>
          </a:p>
        </p:txBody>
      </p:sp>
      <p:sp>
        <p:nvSpPr>
          <p:cNvPr id="30" name="29 CuadroTexto"/>
          <p:cNvSpPr txBox="1"/>
          <p:nvPr/>
        </p:nvSpPr>
        <p:spPr>
          <a:xfrm>
            <a:off x="2857488" y="2857496"/>
            <a:ext cx="5616922" cy="400110"/>
          </a:xfrm>
          <a:prstGeom prst="rect">
            <a:avLst/>
          </a:prstGeom>
          <a:noFill/>
        </p:spPr>
        <p:txBody>
          <a:bodyPr wrap="none" rtlCol="0" anchor="ctr">
            <a:spAutoFit/>
          </a:bodyPr>
          <a:lstStyle/>
          <a:p>
            <a:r>
              <a:rPr lang="es-ES" sz="2000" dirty="0" smtClean="0"/>
              <a:t>Clarificar mis necesidades e intereses y las del otro</a:t>
            </a:r>
          </a:p>
        </p:txBody>
      </p:sp>
      <p:sp>
        <p:nvSpPr>
          <p:cNvPr id="31" name="30 CuadroTexto"/>
          <p:cNvSpPr txBox="1"/>
          <p:nvPr/>
        </p:nvSpPr>
        <p:spPr>
          <a:xfrm>
            <a:off x="3678201" y="4714884"/>
            <a:ext cx="5000659" cy="707886"/>
          </a:xfrm>
          <a:prstGeom prst="rect">
            <a:avLst/>
          </a:prstGeom>
          <a:noFill/>
        </p:spPr>
        <p:txBody>
          <a:bodyPr wrap="square" rtlCol="0" anchor="ctr">
            <a:spAutoFit/>
          </a:bodyPr>
          <a:lstStyle/>
          <a:p>
            <a:r>
              <a:rPr lang="es-ES" sz="2000" dirty="0" smtClean="0"/>
              <a:t>Crear alternativas y opciones que nos acerquen … ser creativos</a:t>
            </a:r>
          </a:p>
        </p:txBody>
      </p:sp>
      <p:sp>
        <p:nvSpPr>
          <p:cNvPr id="32" name="31 CuadroTexto"/>
          <p:cNvSpPr txBox="1"/>
          <p:nvPr/>
        </p:nvSpPr>
        <p:spPr>
          <a:xfrm>
            <a:off x="2214547" y="1571612"/>
            <a:ext cx="5643602" cy="646331"/>
          </a:xfrm>
          <a:prstGeom prst="rect">
            <a:avLst/>
          </a:prstGeom>
          <a:noFill/>
        </p:spPr>
        <p:txBody>
          <a:bodyPr wrap="square" rtlCol="0" anchor="ctr">
            <a:spAutoFit/>
          </a:bodyPr>
          <a:lstStyle/>
          <a:p>
            <a:r>
              <a:rPr lang="es-ES" i="1" dirty="0" smtClean="0">
                <a:solidFill>
                  <a:schemeClr val="accent4">
                    <a:lumMod val="50000"/>
                  </a:schemeClr>
                </a:solidFill>
              </a:rPr>
              <a:t>A lo largo del proceso, ser conscientes de las emociones, prejuicios y percepciones de una parte y de la otra</a:t>
            </a:r>
          </a:p>
        </p:txBody>
      </p:sp>
      <p:sp>
        <p:nvSpPr>
          <p:cNvPr id="34" name="33 CuadroTexto"/>
          <p:cNvSpPr txBox="1"/>
          <p:nvPr/>
        </p:nvSpPr>
        <p:spPr>
          <a:xfrm>
            <a:off x="857224" y="3286124"/>
            <a:ext cx="7429552" cy="646331"/>
          </a:xfrm>
          <a:prstGeom prst="rect">
            <a:avLst/>
          </a:prstGeom>
          <a:noFill/>
        </p:spPr>
        <p:txBody>
          <a:bodyPr wrap="square" rtlCol="0" anchor="ctr">
            <a:spAutoFit/>
          </a:bodyPr>
          <a:lstStyle/>
          <a:p>
            <a:r>
              <a:rPr lang="es-ES" i="1" dirty="0" smtClean="0">
                <a:solidFill>
                  <a:schemeClr val="accent4">
                    <a:lumMod val="50000"/>
                  </a:schemeClr>
                </a:solidFill>
              </a:rPr>
              <a:t>Separar los problemas de las personas (Harvard </a:t>
            </a:r>
            <a:r>
              <a:rPr lang="es-ES" i="1" dirty="0" err="1" smtClean="0">
                <a:solidFill>
                  <a:schemeClr val="accent4">
                    <a:lumMod val="50000"/>
                  </a:schemeClr>
                </a:solidFill>
              </a:rPr>
              <a:t>Negotiation</a:t>
            </a:r>
            <a:r>
              <a:rPr lang="es-ES" i="1" dirty="0" smtClean="0">
                <a:solidFill>
                  <a:schemeClr val="accent4">
                    <a:lumMod val="50000"/>
                  </a:schemeClr>
                </a:solidFill>
              </a:rPr>
              <a:t> Project): centrarse en las necesidades e intereses reales del otro (expresados y latentes) </a:t>
            </a:r>
          </a:p>
        </p:txBody>
      </p:sp>
      <p:sp>
        <p:nvSpPr>
          <p:cNvPr id="35" name="34 CuadroTexto"/>
          <p:cNvSpPr txBox="1"/>
          <p:nvPr/>
        </p:nvSpPr>
        <p:spPr>
          <a:xfrm>
            <a:off x="1285852" y="5500702"/>
            <a:ext cx="7358114" cy="646331"/>
          </a:xfrm>
          <a:prstGeom prst="rect">
            <a:avLst/>
          </a:prstGeom>
          <a:noFill/>
        </p:spPr>
        <p:txBody>
          <a:bodyPr wrap="square" rtlCol="0" anchor="ctr">
            <a:spAutoFit/>
          </a:bodyPr>
          <a:lstStyle/>
          <a:p>
            <a:r>
              <a:rPr lang="es-ES" i="1" dirty="0" smtClean="0">
                <a:solidFill>
                  <a:schemeClr val="accent4">
                    <a:lumMod val="50000"/>
                  </a:schemeClr>
                </a:solidFill>
              </a:rPr>
              <a:t>Se debe aprender a ceder: la negociación es un proceso que nos permite conseguir nuestros objetivos en condiciones que no dependen sólo de mi.</a:t>
            </a:r>
          </a:p>
        </p:txBody>
      </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0" name="1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left)">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left)">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dissolve">
                                      <p:cBhvr>
                                        <p:cTn id="30" dur="500"/>
                                        <p:tgtEl>
                                          <p:spTgt spid="34"/>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left)">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dissolve">
                                      <p:cBhvr>
                                        <p:cTn id="4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4" grpId="0"/>
      <p:bldP spid="35" grpId="0"/>
    </p:bld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Tipos de Negociación</a:t>
            </a:r>
            <a:endParaRPr lang="es-ES" dirty="0"/>
          </a:p>
        </p:txBody>
      </p:sp>
      <p:grpSp>
        <p:nvGrpSpPr>
          <p:cNvPr id="6" name="18 Grupo"/>
          <p:cNvGrpSpPr/>
          <p:nvPr/>
        </p:nvGrpSpPr>
        <p:grpSpPr>
          <a:xfrm>
            <a:off x="107950" y="714356"/>
            <a:ext cx="8715436" cy="2857520"/>
            <a:chOff x="107950" y="714356"/>
            <a:chExt cx="8715436" cy="2857520"/>
          </a:xfrm>
        </p:grpSpPr>
        <p:sp>
          <p:nvSpPr>
            <p:cNvPr id="5" name="4 CuadroTexto"/>
            <p:cNvSpPr txBox="1"/>
            <p:nvPr/>
          </p:nvSpPr>
          <p:spPr>
            <a:xfrm>
              <a:off x="107950" y="714356"/>
              <a:ext cx="2253246" cy="400110"/>
            </a:xfrm>
            <a:prstGeom prst="rect">
              <a:avLst/>
            </a:prstGeom>
            <a:noFill/>
          </p:spPr>
          <p:txBody>
            <a:bodyPr wrap="none" rtlCol="0" anchor="ctr">
              <a:spAutoFit/>
            </a:bodyPr>
            <a:lstStyle/>
            <a:p>
              <a:r>
                <a:rPr lang="es-ES" sz="2000" b="1" dirty="0" smtClean="0">
                  <a:solidFill>
                    <a:schemeClr val="accent6">
                      <a:lumMod val="75000"/>
                    </a:schemeClr>
                  </a:solidFill>
                </a:rPr>
                <a:t>Método </a:t>
              </a:r>
              <a:r>
                <a:rPr lang="es-ES" sz="2000" b="1" dirty="0" err="1" smtClean="0">
                  <a:solidFill>
                    <a:schemeClr val="accent6">
                      <a:lumMod val="75000"/>
                    </a:schemeClr>
                  </a:solidFill>
                </a:rPr>
                <a:t>Integrativo</a:t>
              </a:r>
              <a:endParaRPr lang="es-ES" sz="2000" b="1" dirty="0" smtClean="0">
                <a:solidFill>
                  <a:schemeClr val="accent6">
                    <a:lumMod val="75000"/>
                  </a:schemeClr>
                </a:solidFill>
              </a:endParaRPr>
            </a:p>
          </p:txBody>
        </p:sp>
        <p:sp>
          <p:nvSpPr>
            <p:cNvPr id="16" name="15 Rectángulo"/>
            <p:cNvSpPr/>
            <p:nvPr/>
          </p:nvSpPr>
          <p:spPr>
            <a:xfrm>
              <a:off x="107950" y="714356"/>
              <a:ext cx="8715436" cy="285752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grpSp>
        <p:nvGrpSpPr>
          <p:cNvPr id="7" name="25 Grupo"/>
          <p:cNvGrpSpPr/>
          <p:nvPr/>
        </p:nvGrpSpPr>
        <p:grpSpPr>
          <a:xfrm>
            <a:off x="107950" y="3714752"/>
            <a:ext cx="8715436" cy="2571768"/>
            <a:chOff x="107950" y="3714752"/>
            <a:chExt cx="8715436" cy="2571768"/>
          </a:xfrm>
        </p:grpSpPr>
        <p:sp>
          <p:nvSpPr>
            <p:cNvPr id="4" name="3 CuadroTexto"/>
            <p:cNvSpPr txBox="1"/>
            <p:nvPr/>
          </p:nvSpPr>
          <p:spPr>
            <a:xfrm>
              <a:off x="107950" y="3714752"/>
              <a:ext cx="2371162" cy="400110"/>
            </a:xfrm>
            <a:prstGeom prst="rect">
              <a:avLst/>
            </a:prstGeom>
            <a:noFill/>
          </p:spPr>
          <p:txBody>
            <a:bodyPr wrap="none" rtlCol="0" anchor="ctr">
              <a:spAutoFit/>
            </a:bodyPr>
            <a:lstStyle/>
            <a:p>
              <a:r>
                <a:rPr lang="es-ES" sz="2000" b="1" dirty="0" smtClean="0">
                  <a:solidFill>
                    <a:schemeClr val="accent6">
                      <a:lumMod val="75000"/>
                    </a:schemeClr>
                  </a:solidFill>
                </a:rPr>
                <a:t>Método competitivo</a:t>
              </a:r>
            </a:p>
          </p:txBody>
        </p:sp>
        <p:sp>
          <p:nvSpPr>
            <p:cNvPr id="17" name="16 Rectángulo"/>
            <p:cNvSpPr/>
            <p:nvPr/>
          </p:nvSpPr>
          <p:spPr>
            <a:xfrm>
              <a:off x="107950" y="3714752"/>
              <a:ext cx="8715436" cy="257176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20" name="19 CuadroTexto"/>
          <p:cNvSpPr txBox="1"/>
          <p:nvPr/>
        </p:nvSpPr>
        <p:spPr>
          <a:xfrm>
            <a:off x="428596" y="1214422"/>
            <a:ext cx="1778051" cy="369332"/>
          </a:xfrm>
          <a:prstGeom prst="rect">
            <a:avLst/>
          </a:prstGeom>
          <a:noFill/>
        </p:spPr>
        <p:txBody>
          <a:bodyPr wrap="none" rtlCol="0" anchor="ctr">
            <a:spAutoFit/>
          </a:bodyPr>
          <a:lstStyle/>
          <a:p>
            <a:r>
              <a:rPr lang="es-ES" b="1" dirty="0" smtClean="0">
                <a:solidFill>
                  <a:schemeClr val="accent5">
                    <a:lumMod val="75000"/>
                  </a:schemeClr>
                </a:solidFill>
              </a:rPr>
              <a:t>GANAR - GANAR</a:t>
            </a:r>
          </a:p>
        </p:txBody>
      </p:sp>
      <p:sp>
        <p:nvSpPr>
          <p:cNvPr id="21" name="20 CuadroTexto"/>
          <p:cNvSpPr txBox="1"/>
          <p:nvPr/>
        </p:nvSpPr>
        <p:spPr>
          <a:xfrm>
            <a:off x="571472" y="1571612"/>
            <a:ext cx="3500462" cy="1815882"/>
          </a:xfrm>
          <a:prstGeom prst="rect">
            <a:avLst/>
          </a:prstGeom>
          <a:solidFill>
            <a:schemeClr val="accent5">
              <a:lumMod val="20000"/>
              <a:lumOff val="80000"/>
            </a:schemeClr>
          </a:solidFill>
        </p:spPr>
        <p:txBody>
          <a:bodyPr wrap="square" rtlCol="0" anchor="ctr">
            <a:spAutoFit/>
          </a:bodyPr>
          <a:lstStyle/>
          <a:p>
            <a:pPr>
              <a:buFont typeface="Arial" pitchFamily="34" charset="0"/>
              <a:buChar char="•"/>
            </a:pPr>
            <a:r>
              <a:rPr lang="es-ES" sz="1400" dirty="0" smtClean="0"/>
              <a:t> juegos de suma diferente de 0</a:t>
            </a:r>
          </a:p>
          <a:p>
            <a:pPr>
              <a:buFont typeface="Arial" pitchFamily="34" charset="0"/>
              <a:buChar char="•"/>
            </a:pPr>
            <a:r>
              <a:rPr lang="es-ES" sz="1400" dirty="0" smtClean="0"/>
              <a:t> la relación es importante: si no se llega a  un acuerdo, por lo menos mantener, si no mejorar la relación</a:t>
            </a:r>
          </a:p>
          <a:p>
            <a:pPr>
              <a:buFont typeface="Arial" pitchFamily="34" charset="0"/>
              <a:buChar char="•"/>
            </a:pPr>
            <a:r>
              <a:rPr lang="es-ES" sz="1400" dirty="0" smtClean="0"/>
              <a:t> se busca ganar ambos en la negociación</a:t>
            </a:r>
          </a:p>
          <a:p>
            <a:pPr>
              <a:buFont typeface="Arial" pitchFamily="34" charset="0"/>
              <a:buChar char="•"/>
            </a:pPr>
            <a:r>
              <a:rPr lang="es-ES" sz="1400" dirty="0" smtClean="0"/>
              <a:t> centrados en intereses</a:t>
            </a:r>
          </a:p>
          <a:p>
            <a:pPr>
              <a:buFont typeface="Arial" pitchFamily="34" charset="0"/>
              <a:buChar char="•"/>
            </a:pPr>
            <a:r>
              <a:rPr lang="es-ES" sz="1400" dirty="0" smtClean="0"/>
              <a:t> confianza, comunicación, escucha</a:t>
            </a:r>
          </a:p>
          <a:p>
            <a:pPr>
              <a:buFont typeface="Arial" pitchFamily="34" charset="0"/>
              <a:buChar char="•"/>
            </a:pPr>
            <a:r>
              <a:rPr lang="es-ES" sz="1400" dirty="0" smtClean="0"/>
              <a:t> negociador blando</a:t>
            </a:r>
          </a:p>
        </p:txBody>
      </p:sp>
      <p:grpSp>
        <p:nvGrpSpPr>
          <p:cNvPr id="8" name="31 Grupo"/>
          <p:cNvGrpSpPr/>
          <p:nvPr/>
        </p:nvGrpSpPr>
        <p:grpSpPr>
          <a:xfrm>
            <a:off x="4857752" y="857232"/>
            <a:ext cx="3871720" cy="1815882"/>
            <a:chOff x="4857752" y="857232"/>
            <a:chExt cx="3871720" cy="1815882"/>
          </a:xfrm>
        </p:grpSpPr>
        <p:sp>
          <p:nvSpPr>
            <p:cNvPr id="23" name="22 CuadroTexto"/>
            <p:cNvSpPr txBox="1"/>
            <p:nvPr/>
          </p:nvSpPr>
          <p:spPr>
            <a:xfrm>
              <a:off x="6143636" y="857232"/>
              <a:ext cx="2585836" cy="1815882"/>
            </a:xfrm>
            <a:prstGeom prst="rect">
              <a:avLst/>
            </a:prstGeom>
            <a:solidFill>
              <a:schemeClr val="accent4">
                <a:lumMod val="20000"/>
                <a:lumOff val="80000"/>
              </a:schemeClr>
            </a:solidFill>
          </p:spPr>
          <p:txBody>
            <a:bodyPr wrap="none" rtlCol="0" anchor="ctr">
              <a:spAutoFit/>
            </a:bodyPr>
            <a:lstStyle/>
            <a:p>
              <a:pPr>
                <a:buFont typeface="Wingdings" pitchFamily="2" charset="2"/>
                <a:buChar char="ü"/>
              </a:pPr>
              <a:r>
                <a:rPr lang="es-ES" sz="1400" dirty="0" smtClean="0"/>
                <a:t> el otro como “amigo”</a:t>
              </a:r>
            </a:p>
            <a:p>
              <a:pPr>
                <a:buFont typeface="Wingdings" pitchFamily="2" charset="2"/>
                <a:buChar char="ü"/>
              </a:pPr>
              <a:r>
                <a:rPr lang="es-ES" sz="1400" dirty="0" smtClean="0"/>
                <a:t> el objetivo es el acuerdo</a:t>
              </a:r>
            </a:p>
            <a:p>
              <a:pPr>
                <a:buFont typeface="Wingdings" pitchFamily="2" charset="2"/>
                <a:buChar char="ü"/>
              </a:pPr>
              <a:r>
                <a:rPr lang="es-ES" sz="1400" dirty="0" smtClean="0"/>
                <a:t> concesiones bilaterales</a:t>
              </a:r>
            </a:p>
            <a:p>
              <a:pPr>
                <a:buFont typeface="Wingdings" pitchFamily="2" charset="2"/>
                <a:buChar char="ü"/>
              </a:pPr>
              <a:r>
                <a:rPr lang="es-ES" sz="1400" dirty="0" smtClean="0"/>
                <a:t> confía</a:t>
              </a:r>
            </a:p>
            <a:p>
              <a:pPr>
                <a:buFont typeface="Wingdings" pitchFamily="2" charset="2"/>
                <a:buChar char="ü"/>
              </a:pPr>
              <a:r>
                <a:rPr lang="es-ES" sz="1400" dirty="0" smtClean="0"/>
                <a:t> acepta cambio de posición</a:t>
              </a:r>
            </a:p>
            <a:p>
              <a:pPr>
                <a:buFont typeface="Wingdings" pitchFamily="2" charset="2"/>
                <a:buChar char="ü"/>
              </a:pPr>
              <a:r>
                <a:rPr lang="es-ES" sz="1400" dirty="0" smtClean="0"/>
                <a:t> muchas soluciones</a:t>
              </a:r>
            </a:p>
            <a:p>
              <a:pPr>
                <a:buFont typeface="Wingdings" pitchFamily="2" charset="2"/>
                <a:buChar char="ü"/>
              </a:pPr>
              <a:r>
                <a:rPr lang="es-ES" sz="1400" dirty="0" smtClean="0"/>
                <a:t> no enfrentamiento voluntades</a:t>
              </a:r>
            </a:p>
            <a:p>
              <a:pPr>
                <a:buFont typeface="Wingdings" pitchFamily="2" charset="2"/>
                <a:buChar char="ü"/>
              </a:pPr>
              <a:r>
                <a:rPr lang="es-ES" sz="1400" dirty="0" smtClean="0"/>
                <a:t> ventajas bilaterales</a:t>
              </a:r>
            </a:p>
          </p:txBody>
        </p:sp>
        <p:pic>
          <p:nvPicPr>
            <p:cNvPr id="24" name="Picture 7" descr="scooby-doo-01-sm"/>
            <p:cNvPicPr>
              <a:picLocks noChangeAspect="1" noChangeArrowheads="1"/>
            </p:cNvPicPr>
            <p:nvPr/>
          </p:nvPicPr>
          <p:blipFill>
            <a:blip r:embed="rId2"/>
            <a:srcRect/>
            <a:stretch>
              <a:fillRect/>
            </a:stretch>
          </p:blipFill>
          <p:spPr>
            <a:xfrm>
              <a:off x="4857752" y="1571612"/>
              <a:ext cx="785818" cy="1095362"/>
            </a:xfrm>
            <a:prstGeom prst="rect">
              <a:avLst/>
            </a:prstGeom>
            <a:noFill/>
          </p:spPr>
        </p:pic>
      </p:grpSp>
      <p:sp>
        <p:nvSpPr>
          <p:cNvPr id="25" name="24 CuadroTexto"/>
          <p:cNvSpPr txBox="1"/>
          <p:nvPr/>
        </p:nvSpPr>
        <p:spPr>
          <a:xfrm>
            <a:off x="4214810" y="2714620"/>
            <a:ext cx="4357718" cy="738664"/>
          </a:xfrm>
          <a:prstGeom prst="rect">
            <a:avLst/>
          </a:prstGeom>
          <a:noFill/>
        </p:spPr>
        <p:txBody>
          <a:bodyPr wrap="square" rtlCol="0" anchor="ctr">
            <a:spAutoFit/>
          </a:bodyPr>
          <a:lstStyle/>
          <a:p>
            <a:r>
              <a:rPr lang="es-ES" sz="1400" i="1" dirty="0" smtClean="0">
                <a:solidFill>
                  <a:schemeClr val="accent1">
                    <a:lumMod val="75000"/>
                  </a:schemeClr>
                </a:solidFill>
              </a:rPr>
              <a:t>“La estrategia más inteligente en la guerra es aquella que le permite lograr sus objetivos sin tener que luchar” (</a:t>
            </a:r>
            <a:r>
              <a:rPr lang="es-ES" sz="1400" i="1" dirty="0" err="1" smtClean="0">
                <a:solidFill>
                  <a:schemeClr val="accent1">
                    <a:lumMod val="75000"/>
                  </a:schemeClr>
                </a:solidFill>
              </a:rPr>
              <a:t>Sun</a:t>
            </a:r>
            <a:r>
              <a:rPr lang="es-ES" sz="1400" i="1" dirty="0" smtClean="0">
                <a:solidFill>
                  <a:schemeClr val="accent1">
                    <a:lumMod val="75000"/>
                  </a:schemeClr>
                </a:solidFill>
              </a:rPr>
              <a:t> </a:t>
            </a:r>
            <a:r>
              <a:rPr lang="es-ES" sz="1400" i="1" dirty="0" err="1" smtClean="0">
                <a:solidFill>
                  <a:schemeClr val="accent1">
                    <a:lumMod val="75000"/>
                  </a:schemeClr>
                </a:solidFill>
              </a:rPr>
              <a:t>Tzu</a:t>
            </a:r>
            <a:r>
              <a:rPr lang="es-ES" sz="1400" i="1" dirty="0" smtClean="0">
                <a:solidFill>
                  <a:schemeClr val="accent1">
                    <a:lumMod val="75000"/>
                  </a:schemeClr>
                </a:solidFill>
              </a:rPr>
              <a:t>, El arte de la guerra)</a:t>
            </a:r>
          </a:p>
        </p:txBody>
      </p:sp>
      <p:sp>
        <p:nvSpPr>
          <p:cNvPr id="27" name="26 CuadroTexto"/>
          <p:cNvSpPr txBox="1"/>
          <p:nvPr/>
        </p:nvSpPr>
        <p:spPr>
          <a:xfrm>
            <a:off x="642910" y="4500570"/>
            <a:ext cx="2928958" cy="1600438"/>
          </a:xfrm>
          <a:prstGeom prst="rect">
            <a:avLst/>
          </a:prstGeom>
          <a:solidFill>
            <a:schemeClr val="accent5">
              <a:lumMod val="20000"/>
              <a:lumOff val="80000"/>
            </a:schemeClr>
          </a:solidFill>
        </p:spPr>
        <p:txBody>
          <a:bodyPr wrap="square" rtlCol="0" anchor="ctr">
            <a:spAutoFit/>
          </a:bodyPr>
          <a:lstStyle/>
          <a:p>
            <a:pPr>
              <a:buFont typeface="Arial" pitchFamily="34" charset="0"/>
              <a:buChar char="•"/>
            </a:pPr>
            <a:r>
              <a:rPr lang="es-ES" sz="1400" dirty="0" smtClean="0"/>
              <a:t> juegos de suma igual a 0</a:t>
            </a:r>
          </a:p>
          <a:p>
            <a:pPr>
              <a:buFont typeface="Arial" pitchFamily="34" charset="0"/>
              <a:buChar char="•"/>
            </a:pPr>
            <a:r>
              <a:rPr lang="es-ES" sz="1400" dirty="0" smtClean="0"/>
              <a:t> la relación es secundaria, y se ve afectada: A y B como adversarios</a:t>
            </a:r>
          </a:p>
          <a:p>
            <a:pPr>
              <a:buFont typeface="Arial" pitchFamily="34" charset="0"/>
              <a:buChar char="•"/>
            </a:pPr>
            <a:r>
              <a:rPr lang="es-ES" sz="1400" dirty="0" smtClean="0"/>
              <a:t> objetivo: cada parte busca ganar</a:t>
            </a:r>
          </a:p>
          <a:p>
            <a:pPr>
              <a:buFont typeface="Arial" pitchFamily="34" charset="0"/>
              <a:buChar char="•"/>
            </a:pPr>
            <a:r>
              <a:rPr lang="es-ES" sz="1400" dirty="0" smtClean="0"/>
              <a:t> juegos centrados en posiciones</a:t>
            </a:r>
          </a:p>
          <a:p>
            <a:pPr>
              <a:buFont typeface="Arial" pitchFamily="34" charset="0"/>
              <a:buChar char="•"/>
            </a:pPr>
            <a:r>
              <a:rPr lang="es-ES" sz="1400" dirty="0" smtClean="0"/>
              <a:t> presiones, amenazas coacción.</a:t>
            </a:r>
          </a:p>
          <a:p>
            <a:pPr>
              <a:buFont typeface="Arial" pitchFamily="34" charset="0"/>
              <a:buChar char="•"/>
            </a:pPr>
            <a:r>
              <a:rPr lang="es-ES" sz="1400" dirty="0" smtClean="0"/>
              <a:t> negociador duro</a:t>
            </a:r>
          </a:p>
        </p:txBody>
      </p:sp>
      <p:sp>
        <p:nvSpPr>
          <p:cNvPr id="28" name="27 CuadroTexto"/>
          <p:cNvSpPr txBox="1"/>
          <p:nvPr/>
        </p:nvSpPr>
        <p:spPr>
          <a:xfrm>
            <a:off x="428596" y="4143380"/>
            <a:ext cx="1822935" cy="369332"/>
          </a:xfrm>
          <a:prstGeom prst="rect">
            <a:avLst/>
          </a:prstGeom>
          <a:noFill/>
        </p:spPr>
        <p:txBody>
          <a:bodyPr wrap="none" rtlCol="0" anchor="ctr">
            <a:spAutoFit/>
          </a:bodyPr>
          <a:lstStyle/>
          <a:p>
            <a:r>
              <a:rPr lang="es-ES" b="1" dirty="0" smtClean="0">
                <a:solidFill>
                  <a:schemeClr val="accent5">
                    <a:lumMod val="75000"/>
                  </a:schemeClr>
                </a:solidFill>
              </a:rPr>
              <a:t>GANAR - PERDER</a:t>
            </a:r>
          </a:p>
        </p:txBody>
      </p:sp>
      <p:grpSp>
        <p:nvGrpSpPr>
          <p:cNvPr id="9" name="33 Grupo"/>
          <p:cNvGrpSpPr/>
          <p:nvPr/>
        </p:nvGrpSpPr>
        <p:grpSpPr>
          <a:xfrm>
            <a:off x="4071934" y="4000504"/>
            <a:ext cx="4500562" cy="1815882"/>
            <a:chOff x="4071934" y="4000504"/>
            <a:chExt cx="4500562" cy="1815882"/>
          </a:xfrm>
        </p:grpSpPr>
        <p:sp>
          <p:nvSpPr>
            <p:cNvPr id="29" name="28 CuadroTexto"/>
            <p:cNvSpPr txBox="1"/>
            <p:nvPr/>
          </p:nvSpPr>
          <p:spPr>
            <a:xfrm>
              <a:off x="5572132" y="4000504"/>
              <a:ext cx="3000364" cy="1815882"/>
            </a:xfrm>
            <a:prstGeom prst="rect">
              <a:avLst/>
            </a:prstGeom>
            <a:solidFill>
              <a:schemeClr val="accent4">
                <a:lumMod val="20000"/>
                <a:lumOff val="80000"/>
              </a:schemeClr>
            </a:solidFill>
          </p:spPr>
          <p:txBody>
            <a:bodyPr wrap="square" rtlCol="0" anchor="ctr">
              <a:spAutoFit/>
            </a:bodyPr>
            <a:lstStyle/>
            <a:p>
              <a:pPr>
                <a:buFont typeface="Wingdings" pitchFamily="2" charset="2"/>
                <a:buChar char="ü"/>
              </a:pPr>
              <a:r>
                <a:rPr lang="es-ES" sz="1400" dirty="0" smtClean="0"/>
                <a:t> los contrarios son adversarios</a:t>
              </a:r>
            </a:p>
            <a:p>
              <a:pPr>
                <a:buFont typeface="Wingdings" pitchFamily="2" charset="2"/>
                <a:buChar char="ü"/>
              </a:pPr>
              <a:r>
                <a:rPr lang="es-ES" sz="1400" dirty="0" smtClean="0"/>
                <a:t> el objetivo es ganar</a:t>
              </a:r>
            </a:p>
            <a:p>
              <a:pPr>
                <a:buFont typeface="Wingdings" pitchFamily="2" charset="2"/>
                <a:buChar char="ü"/>
              </a:pPr>
              <a:r>
                <a:rPr lang="es-ES" sz="1400" dirty="0" smtClean="0"/>
                <a:t> exige concesiones antes de negociar</a:t>
              </a:r>
            </a:p>
            <a:p>
              <a:pPr>
                <a:buFont typeface="Wingdings" pitchFamily="2" charset="2"/>
                <a:buChar char="ü"/>
              </a:pPr>
              <a:r>
                <a:rPr lang="es-ES" sz="1400" dirty="0" smtClean="0"/>
                <a:t> desconfía, amenaza</a:t>
              </a:r>
            </a:p>
            <a:p>
              <a:pPr>
                <a:buFont typeface="Wingdings" pitchFamily="2" charset="2"/>
                <a:buChar char="ü"/>
              </a:pPr>
              <a:r>
                <a:rPr lang="es-ES" sz="1400" dirty="0" smtClean="0"/>
                <a:t> mantiene su posición</a:t>
              </a:r>
            </a:p>
            <a:p>
              <a:pPr>
                <a:buFont typeface="Wingdings" pitchFamily="2" charset="2"/>
                <a:buChar char="ü"/>
              </a:pPr>
              <a:r>
                <a:rPr lang="es-ES" sz="1400" dirty="0" smtClean="0"/>
                <a:t> sólo una solución: la suya</a:t>
              </a:r>
            </a:p>
            <a:p>
              <a:pPr>
                <a:buFont typeface="Wingdings" pitchFamily="2" charset="2"/>
                <a:buChar char="ü"/>
              </a:pPr>
              <a:r>
                <a:rPr lang="es-ES" sz="1400" dirty="0" smtClean="0"/>
                <a:t> enfrentamiento de voluntades</a:t>
              </a:r>
            </a:p>
            <a:p>
              <a:pPr>
                <a:buFont typeface="Wingdings" pitchFamily="2" charset="2"/>
                <a:buChar char="ü"/>
              </a:pPr>
              <a:r>
                <a:rPr lang="es-ES" sz="1400" dirty="0" smtClean="0"/>
                <a:t> ventajas unilaterales</a:t>
              </a:r>
            </a:p>
          </p:txBody>
        </p:sp>
        <p:pic>
          <p:nvPicPr>
            <p:cNvPr id="31" name="Picture 6" descr="10056427"/>
            <p:cNvPicPr>
              <a:picLocks noChangeAspect="1" noChangeArrowheads="1"/>
            </p:cNvPicPr>
            <p:nvPr/>
          </p:nvPicPr>
          <p:blipFill>
            <a:blip r:embed="rId3" cstate="print">
              <a:lum bright="14000"/>
            </a:blip>
            <a:srcRect/>
            <a:stretch>
              <a:fillRect/>
            </a:stretch>
          </p:blipFill>
          <p:spPr>
            <a:xfrm>
              <a:off x="4071934" y="4643446"/>
              <a:ext cx="1143008" cy="1143008"/>
            </a:xfrm>
            <a:prstGeom prst="rect">
              <a:avLst/>
            </a:prstGeom>
            <a:noFill/>
          </p:spPr>
        </p:pic>
      </p:grpSp>
      <p:sp>
        <p:nvSpPr>
          <p:cNvPr id="33" name="32 CuadroTexto"/>
          <p:cNvSpPr txBox="1"/>
          <p:nvPr/>
        </p:nvSpPr>
        <p:spPr>
          <a:xfrm>
            <a:off x="4572000" y="857232"/>
            <a:ext cx="1857388" cy="646331"/>
          </a:xfrm>
          <a:prstGeom prst="rect">
            <a:avLst/>
          </a:prstGeom>
          <a:noFill/>
        </p:spPr>
        <p:txBody>
          <a:bodyPr wrap="square" rtlCol="0" anchor="ctr">
            <a:spAutoFit/>
          </a:bodyPr>
          <a:lstStyle/>
          <a:p>
            <a:r>
              <a:rPr lang="es-ES" b="1" dirty="0" smtClean="0">
                <a:solidFill>
                  <a:schemeClr val="accent4">
                    <a:lumMod val="75000"/>
                  </a:schemeClr>
                </a:solidFill>
              </a:rPr>
              <a:t>NEGOCIADOR  EMPATICO</a:t>
            </a:r>
          </a:p>
        </p:txBody>
      </p:sp>
      <p:sp>
        <p:nvSpPr>
          <p:cNvPr id="35" name="34 CuadroTexto"/>
          <p:cNvSpPr txBox="1"/>
          <p:nvPr/>
        </p:nvSpPr>
        <p:spPr>
          <a:xfrm>
            <a:off x="3857620" y="3929066"/>
            <a:ext cx="1606530" cy="646331"/>
          </a:xfrm>
          <a:prstGeom prst="rect">
            <a:avLst/>
          </a:prstGeom>
          <a:noFill/>
        </p:spPr>
        <p:txBody>
          <a:bodyPr wrap="square" rtlCol="0" anchor="ctr">
            <a:spAutoFit/>
          </a:bodyPr>
          <a:lstStyle/>
          <a:p>
            <a:r>
              <a:rPr lang="es-ES" b="1" dirty="0" smtClean="0">
                <a:solidFill>
                  <a:schemeClr val="accent4">
                    <a:lumMod val="50000"/>
                  </a:schemeClr>
                </a:solidFill>
              </a:rPr>
              <a:t>NEGOCIADOR DURO</a:t>
            </a:r>
          </a:p>
        </p:txBody>
      </p:sp>
      <p:sp>
        <p:nvSpPr>
          <p:cNvPr id="26" name="2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0" name="2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checkerboard(across)">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ssolv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strVal val="#ppt_w*0.70"/>
                                          </p:val>
                                        </p:tav>
                                        <p:tav tm="100000">
                                          <p:val>
                                            <p:strVal val="#ppt_w"/>
                                          </p:val>
                                        </p:tav>
                                      </p:tavLst>
                                    </p:anim>
                                    <p:anim calcmode="lin" valueType="num">
                                      <p:cBhvr>
                                        <p:cTn id="34" dur="500" fill="hold"/>
                                        <p:tgtEl>
                                          <p:spTgt spid="25"/>
                                        </p:tgtEl>
                                        <p:attrNameLst>
                                          <p:attrName>ppt_h</p:attrName>
                                        </p:attrNameLst>
                                      </p:cBhvr>
                                      <p:tavLst>
                                        <p:tav tm="0">
                                          <p:val>
                                            <p:strVal val="#ppt_h"/>
                                          </p:val>
                                        </p:tav>
                                        <p:tav tm="100000">
                                          <p:val>
                                            <p:strVal val="#ppt_h"/>
                                          </p:val>
                                        </p:tav>
                                      </p:tavLst>
                                    </p:anim>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checkerboard(across)">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dissolve">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5" grpId="0"/>
      <p:bldP spid="27" grpId="0" animBg="1"/>
      <p:bldP spid="28" grpId="0"/>
      <p:bldP spid="33" grpId="0"/>
      <p:bldP spid="3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Atribuciones …</a:t>
            </a:r>
            <a:endParaRPr lang="es-ES" dirty="0"/>
          </a:p>
        </p:txBody>
      </p:sp>
      <p:sp>
        <p:nvSpPr>
          <p:cNvPr id="4" name="Rectangle 2"/>
          <p:cNvSpPr>
            <a:spLocks noChangeArrowheads="1"/>
          </p:cNvSpPr>
          <p:nvPr/>
        </p:nvSpPr>
        <p:spPr bwMode="auto">
          <a:xfrm>
            <a:off x="642910" y="928670"/>
            <a:ext cx="8072494" cy="205740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eaLnBrk="0" hangingPunct="0"/>
            <a:r>
              <a:rPr lang="es-ES_tradnl" sz="2800" dirty="0">
                <a:latin typeface="Calibri" pitchFamily="34" charset="0"/>
              </a:rPr>
              <a:t>Razones que elabora una </a:t>
            </a:r>
          </a:p>
          <a:p>
            <a:pPr algn="ctr" eaLnBrk="0" hangingPunct="0"/>
            <a:r>
              <a:rPr lang="es-ES_tradnl" sz="2800" dirty="0">
                <a:latin typeface="Calibri" pitchFamily="34" charset="0"/>
              </a:rPr>
              <a:t>Persona para explicar y </a:t>
            </a:r>
          </a:p>
          <a:p>
            <a:pPr algn="ctr" eaLnBrk="0" hangingPunct="0"/>
            <a:r>
              <a:rPr lang="es-ES_tradnl" sz="2800" dirty="0">
                <a:latin typeface="Calibri" pitchFamily="34" charset="0"/>
              </a:rPr>
              <a:t>explicarse el por qué de un evento </a:t>
            </a:r>
          </a:p>
          <a:p>
            <a:pPr algn="ctr" eaLnBrk="0" hangingPunct="0"/>
            <a:r>
              <a:rPr lang="es-ES_tradnl" sz="2800" dirty="0">
                <a:latin typeface="Calibri" pitchFamily="34" charset="0"/>
              </a:rPr>
              <a:t>o de su comportamiento</a:t>
            </a:r>
            <a:endParaRPr lang="es-ES" sz="2800" dirty="0">
              <a:latin typeface="Calibri" pitchFamily="34" charset="0"/>
            </a:endParaRPr>
          </a:p>
        </p:txBody>
      </p:sp>
      <p:sp>
        <p:nvSpPr>
          <p:cNvPr id="5" name="Rectangle 3"/>
          <p:cNvSpPr>
            <a:spLocks noChangeArrowheads="1"/>
          </p:cNvSpPr>
          <p:nvPr/>
        </p:nvSpPr>
        <p:spPr bwMode="auto">
          <a:xfrm>
            <a:off x="323850" y="3716338"/>
            <a:ext cx="4114800" cy="2514600"/>
          </a:xfrm>
          <a:prstGeom prst="rect">
            <a:avLst/>
          </a:prstGeom>
          <a:solidFill>
            <a:schemeClr val="bg1">
              <a:lumMod val="95000"/>
            </a:schemeClr>
          </a:solidFill>
          <a:ln w="9525">
            <a:solidFill>
              <a:schemeClr val="tx1"/>
            </a:solidFill>
            <a:miter lim="800000"/>
            <a:headEnd/>
            <a:tailEnd/>
          </a:ln>
          <a:effectLst/>
        </p:spPr>
        <p:txBody>
          <a:bodyPr wrap="none" anchor="ctr"/>
          <a:lstStyle/>
          <a:p>
            <a:pPr algn="ctr" eaLnBrk="0" hangingPunct="0"/>
            <a:r>
              <a:rPr lang="es-ES" sz="2400" b="1" dirty="0">
                <a:solidFill>
                  <a:srgbClr val="C00000"/>
                </a:solidFill>
                <a:latin typeface="Calibri" pitchFamily="34" charset="0"/>
              </a:rPr>
              <a:t>Locus de Control Interno</a:t>
            </a:r>
          </a:p>
          <a:p>
            <a:pPr algn="ctr" eaLnBrk="0" hangingPunct="0"/>
            <a:endParaRPr lang="es-ES" sz="2400" dirty="0">
              <a:latin typeface="Calibri" pitchFamily="34" charset="0"/>
            </a:endParaRPr>
          </a:p>
          <a:p>
            <a:pPr algn="ctr" eaLnBrk="0" hangingPunct="0"/>
            <a:r>
              <a:rPr lang="es-ES" sz="2400" dirty="0">
                <a:latin typeface="Calibri" pitchFamily="34" charset="0"/>
              </a:rPr>
              <a:t>La persona se siente con </a:t>
            </a:r>
          </a:p>
          <a:p>
            <a:pPr algn="ctr" eaLnBrk="0" hangingPunct="0"/>
            <a:r>
              <a:rPr lang="es-ES" sz="2400" dirty="0">
                <a:latin typeface="Calibri" pitchFamily="34" charset="0"/>
              </a:rPr>
              <a:t> el control de la situación </a:t>
            </a:r>
          </a:p>
          <a:p>
            <a:pPr algn="ctr" eaLnBrk="0" hangingPunct="0"/>
            <a:r>
              <a:rPr lang="es-ES" sz="2400" dirty="0">
                <a:latin typeface="Calibri" pitchFamily="34" charset="0"/>
              </a:rPr>
              <a:t> y puede hacer algo por</a:t>
            </a:r>
          </a:p>
          <a:p>
            <a:pPr algn="ctr" eaLnBrk="0" hangingPunct="0"/>
            <a:r>
              <a:rPr lang="es-ES" sz="2400" dirty="0">
                <a:latin typeface="Calibri" pitchFamily="34" charset="0"/>
              </a:rPr>
              <a:t> cambiarla</a:t>
            </a:r>
          </a:p>
        </p:txBody>
      </p:sp>
      <p:sp>
        <p:nvSpPr>
          <p:cNvPr id="6" name="Text Box 4"/>
          <p:cNvSpPr txBox="1">
            <a:spLocks noChangeArrowheads="1"/>
          </p:cNvSpPr>
          <p:nvPr/>
        </p:nvSpPr>
        <p:spPr bwMode="auto">
          <a:xfrm>
            <a:off x="357158" y="3143248"/>
            <a:ext cx="1446614" cy="523220"/>
          </a:xfrm>
          <a:prstGeom prst="rect">
            <a:avLst/>
          </a:prstGeom>
          <a:noFill/>
          <a:ln w="9525">
            <a:noFill/>
            <a:miter lim="800000"/>
            <a:headEnd/>
            <a:tailEnd/>
          </a:ln>
          <a:effectLst/>
        </p:spPr>
        <p:txBody>
          <a:bodyPr wrap="none">
            <a:spAutoFit/>
          </a:bodyPr>
          <a:lstStyle/>
          <a:p>
            <a:r>
              <a:rPr lang="es-ES" sz="2800" dirty="0">
                <a:solidFill>
                  <a:srgbClr val="0000CC"/>
                </a:solidFill>
                <a:latin typeface="Calibri" pitchFamily="34" charset="0"/>
              </a:rPr>
              <a:t>Positivas</a:t>
            </a:r>
          </a:p>
        </p:txBody>
      </p:sp>
      <p:sp>
        <p:nvSpPr>
          <p:cNvPr id="7" name="Text Box 5"/>
          <p:cNvSpPr txBox="1">
            <a:spLocks noChangeArrowheads="1"/>
          </p:cNvSpPr>
          <p:nvPr/>
        </p:nvSpPr>
        <p:spPr bwMode="auto">
          <a:xfrm>
            <a:off x="7286644" y="3143248"/>
            <a:ext cx="1596078" cy="523220"/>
          </a:xfrm>
          <a:prstGeom prst="rect">
            <a:avLst/>
          </a:prstGeom>
          <a:noFill/>
          <a:ln w="9525">
            <a:noFill/>
            <a:miter lim="800000"/>
            <a:headEnd/>
            <a:tailEnd/>
          </a:ln>
          <a:effectLst/>
        </p:spPr>
        <p:txBody>
          <a:bodyPr wrap="none">
            <a:spAutoFit/>
          </a:bodyPr>
          <a:lstStyle/>
          <a:p>
            <a:r>
              <a:rPr lang="es-ES" sz="2800" dirty="0">
                <a:solidFill>
                  <a:srgbClr val="0000CC"/>
                </a:solidFill>
                <a:latin typeface="Calibri" pitchFamily="34" charset="0"/>
              </a:rPr>
              <a:t>Negativas</a:t>
            </a:r>
          </a:p>
        </p:txBody>
      </p:sp>
      <p:sp>
        <p:nvSpPr>
          <p:cNvPr id="8" name="Rectangle 6"/>
          <p:cNvSpPr>
            <a:spLocks noChangeArrowheads="1"/>
          </p:cNvSpPr>
          <p:nvPr/>
        </p:nvSpPr>
        <p:spPr bwMode="auto">
          <a:xfrm>
            <a:off x="4786314" y="3714752"/>
            <a:ext cx="4114800" cy="2514600"/>
          </a:xfrm>
          <a:prstGeom prst="rect">
            <a:avLst/>
          </a:prstGeom>
          <a:solidFill>
            <a:schemeClr val="bg1">
              <a:lumMod val="95000"/>
            </a:schemeClr>
          </a:solidFill>
          <a:ln w="9525">
            <a:solidFill>
              <a:schemeClr val="tx1"/>
            </a:solidFill>
            <a:miter lim="800000"/>
            <a:headEnd/>
            <a:tailEnd/>
          </a:ln>
          <a:effectLst/>
        </p:spPr>
        <p:txBody>
          <a:bodyPr wrap="none" anchor="ctr"/>
          <a:lstStyle/>
          <a:p>
            <a:pPr algn="ctr" eaLnBrk="0" hangingPunct="0"/>
            <a:r>
              <a:rPr lang="es-ES" sz="2400" b="1" dirty="0">
                <a:solidFill>
                  <a:srgbClr val="C00000"/>
                </a:solidFill>
                <a:latin typeface="Calibri" pitchFamily="34" charset="0"/>
              </a:rPr>
              <a:t>Locus de Control Externo</a:t>
            </a:r>
          </a:p>
          <a:p>
            <a:pPr algn="ctr" eaLnBrk="0" hangingPunct="0"/>
            <a:endParaRPr lang="es-ES" sz="2400" dirty="0">
              <a:latin typeface="Calibri" pitchFamily="34" charset="0"/>
            </a:endParaRPr>
          </a:p>
          <a:p>
            <a:pPr algn="ctr" eaLnBrk="0" hangingPunct="0"/>
            <a:r>
              <a:rPr lang="es-ES" sz="2400" dirty="0">
                <a:latin typeface="Calibri" pitchFamily="34" charset="0"/>
              </a:rPr>
              <a:t>La persona no se siente </a:t>
            </a:r>
          </a:p>
          <a:p>
            <a:pPr algn="ctr" eaLnBrk="0" hangingPunct="0"/>
            <a:r>
              <a:rPr lang="es-ES" sz="2400" dirty="0">
                <a:latin typeface="Calibri" pitchFamily="34" charset="0"/>
              </a:rPr>
              <a:t>con el control de la </a:t>
            </a:r>
          </a:p>
          <a:p>
            <a:pPr algn="ctr" eaLnBrk="0" hangingPunct="0"/>
            <a:r>
              <a:rPr lang="es-ES" sz="2400" dirty="0">
                <a:latin typeface="Calibri" pitchFamily="34" charset="0"/>
              </a:rPr>
              <a:t>situación y no hará nada </a:t>
            </a:r>
          </a:p>
          <a:p>
            <a:pPr algn="ctr" eaLnBrk="0" hangingPunct="0"/>
            <a:r>
              <a:rPr lang="es-ES" sz="2400" dirty="0">
                <a:latin typeface="Calibri" pitchFamily="34" charset="0"/>
              </a:rPr>
              <a:t>Por cambiarla</a:t>
            </a:r>
          </a:p>
        </p:txBody>
      </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utoUpdateAnimBg="0"/>
      <p:bldP spid="7" grpId="0" autoUpdateAnimBg="0"/>
      <p:bldP spid="8" grpId="0" animBg="1" autoUpdateAnimBg="0"/>
    </p:bld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Modelo Harvard de Negociación</a:t>
            </a:r>
            <a:endParaRPr lang="es-ES" dirty="0"/>
          </a:p>
        </p:txBody>
      </p:sp>
      <p:sp>
        <p:nvSpPr>
          <p:cNvPr id="4" name="3 CuadroTexto"/>
          <p:cNvSpPr txBox="1"/>
          <p:nvPr/>
        </p:nvSpPr>
        <p:spPr>
          <a:xfrm>
            <a:off x="107950" y="714356"/>
            <a:ext cx="5428409" cy="523220"/>
          </a:xfrm>
          <a:prstGeom prst="rect">
            <a:avLst/>
          </a:prstGeom>
          <a:noFill/>
        </p:spPr>
        <p:txBody>
          <a:bodyPr wrap="none" rtlCol="0" anchor="ctr">
            <a:spAutoFit/>
          </a:bodyPr>
          <a:lstStyle/>
          <a:p>
            <a:r>
              <a:rPr lang="es-ES" sz="2800" b="1" dirty="0" smtClean="0">
                <a:solidFill>
                  <a:schemeClr val="accent5">
                    <a:lumMod val="75000"/>
                  </a:schemeClr>
                </a:solidFill>
              </a:rPr>
              <a:t>Método </a:t>
            </a:r>
            <a:r>
              <a:rPr lang="es-ES" sz="2800" b="1" dirty="0" err="1" smtClean="0">
                <a:solidFill>
                  <a:schemeClr val="accent5">
                    <a:lumMod val="75000"/>
                  </a:schemeClr>
                </a:solidFill>
              </a:rPr>
              <a:t>integrativo</a:t>
            </a:r>
            <a:r>
              <a:rPr lang="es-ES" sz="2800" b="1" dirty="0" smtClean="0">
                <a:solidFill>
                  <a:schemeClr val="accent5">
                    <a:lumMod val="75000"/>
                  </a:schemeClr>
                </a:solidFill>
              </a:rPr>
              <a:t> de Negociación</a:t>
            </a:r>
          </a:p>
        </p:txBody>
      </p:sp>
      <p:sp>
        <p:nvSpPr>
          <p:cNvPr id="5" name="4 CuadroTexto"/>
          <p:cNvSpPr txBox="1"/>
          <p:nvPr/>
        </p:nvSpPr>
        <p:spPr>
          <a:xfrm>
            <a:off x="428596" y="1500174"/>
            <a:ext cx="2031582" cy="461665"/>
          </a:xfrm>
          <a:prstGeom prst="rect">
            <a:avLst/>
          </a:prstGeom>
          <a:noFill/>
        </p:spPr>
        <p:txBody>
          <a:bodyPr wrap="none" rtlCol="0" anchor="ctr">
            <a:spAutoFit/>
          </a:bodyPr>
          <a:lstStyle/>
          <a:p>
            <a:r>
              <a:rPr lang="es-ES" sz="2400" b="1" dirty="0" smtClean="0">
                <a:solidFill>
                  <a:schemeClr val="accent6">
                    <a:lumMod val="75000"/>
                  </a:schemeClr>
                </a:solidFill>
              </a:rPr>
              <a:t>Características</a:t>
            </a:r>
          </a:p>
        </p:txBody>
      </p:sp>
      <p:sp>
        <p:nvSpPr>
          <p:cNvPr id="6" name="5 CuadroTexto"/>
          <p:cNvSpPr txBox="1"/>
          <p:nvPr/>
        </p:nvSpPr>
        <p:spPr>
          <a:xfrm>
            <a:off x="1142976" y="4643446"/>
            <a:ext cx="2071702" cy="830997"/>
          </a:xfrm>
          <a:prstGeom prst="rect">
            <a:avLst/>
          </a:prstGeom>
          <a:noFill/>
        </p:spPr>
        <p:txBody>
          <a:bodyPr wrap="square" rtlCol="0" anchor="ctr">
            <a:spAutoFit/>
          </a:bodyPr>
          <a:lstStyle/>
          <a:p>
            <a:r>
              <a:rPr lang="es-ES" sz="2400" b="1" dirty="0" smtClean="0">
                <a:solidFill>
                  <a:schemeClr val="accent3">
                    <a:lumMod val="50000"/>
                  </a:schemeClr>
                </a:solidFill>
              </a:rPr>
              <a:t>Eficacia en la negociación</a:t>
            </a:r>
          </a:p>
        </p:txBody>
      </p:sp>
      <p:sp>
        <p:nvSpPr>
          <p:cNvPr id="7" name="6 CuadroTexto"/>
          <p:cNvSpPr txBox="1"/>
          <p:nvPr/>
        </p:nvSpPr>
        <p:spPr>
          <a:xfrm>
            <a:off x="2571736" y="1357298"/>
            <a:ext cx="6357982" cy="2554545"/>
          </a:xfrm>
          <a:prstGeom prst="rect">
            <a:avLst/>
          </a:prstGeom>
          <a:solidFill>
            <a:schemeClr val="accent6">
              <a:lumMod val="40000"/>
              <a:lumOff val="60000"/>
            </a:schemeClr>
          </a:solidFill>
        </p:spPr>
        <p:txBody>
          <a:bodyPr wrap="square" rtlCol="0" anchor="ctr">
            <a:spAutoFit/>
          </a:bodyPr>
          <a:lstStyle/>
          <a:p>
            <a:pPr marL="457200" indent="-457200">
              <a:buAutoNum type="arabicPeriod"/>
            </a:pPr>
            <a:r>
              <a:rPr lang="es-ES" sz="2000" dirty="0" smtClean="0"/>
              <a:t>Método de no adversarios</a:t>
            </a:r>
          </a:p>
          <a:p>
            <a:pPr marL="457200" indent="-457200">
              <a:buAutoNum type="arabicPeriod"/>
            </a:pPr>
            <a:r>
              <a:rPr lang="es-ES" sz="2000" dirty="0" smtClean="0"/>
              <a:t>Autónomos</a:t>
            </a:r>
          </a:p>
          <a:p>
            <a:pPr marL="457200" indent="-457200">
              <a:buAutoNum type="arabicPeriod"/>
            </a:pPr>
            <a:r>
              <a:rPr lang="es-ES" sz="2000" dirty="0" smtClean="0"/>
              <a:t>Las partes resuelven el conflicto sin la participación de terceros</a:t>
            </a:r>
          </a:p>
          <a:p>
            <a:pPr marL="457200" indent="-457200">
              <a:buAutoNum type="arabicPeriod"/>
            </a:pPr>
            <a:r>
              <a:rPr lang="es-ES" sz="2000" dirty="0" smtClean="0"/>
              <a:t> Es un proceso y tiene una estructura</a:t>
            </a:r>
          </a:p>
          <a:p>
            <a:pPr marL="457200" indent="-457200">
              <a:buAutoNum type="arabicPeriod"/>
            </a:pPr>
            <a:r>
              <a:rPr lang="es-ES" sz="2000" dirty="0" smtClean="0"/>
              <a:t>Su finalidad: poner fin a un conflicto mediante un acuerdo</a:t>
            </a:r>
          </a:p>
          <a:p>
            <a:pPr marL="457200" indent="-457200">
              <a:buAutoNum type="arabicPeriod"/>
            </a:pPr>
            <a:r>
              <a:rPr lang="es-ES" sz="2000" dirty="0" smtClean="0"/>
              <a:t>Procura mantener las relaciones</a:t>
            </a:r>
          </a:p>
        </p:txBody>
      </p:sp>
      <p:sp>
        <p:nvSpPr>
          <p:cNvPr id="8" name="7 CuadroTexto"/>
          <p:cNvSpPr txBox="1"/>
          <p:nvPr/>
        </p:nvSpPr>
        <p:spPr>
          <a:xfrm>
            <a:off x="3428992" y="4500570"/>
            <a:ext cx="4929222" cy="1631216"/>
          </a:xfrm>
          <a:prstGeom prst="rect">
            <a:avLst/>
          </a:prstGeom>
          <a:solidFill>
            <a:schemeClr val="accent3">
              <a:lumMod val="40000"/>
              <a:lumOff val="60000"/>
            </a:schemeClr>
          </a:solidFill>
        </p:spPr>
        <p:txBody>
          <a:bodyPr wrap="square" rtlCol="0" anchor="ctr">
            <a:spAutoFit/>
          </a:bodyPr>
          <a:lstStyle/>
          <a:p>
            <a:pPr>
              <a:buFont typeface="Wingdings" pitchFamily="2" charset="2"/>
              <a:buChar char="§"/>
            </a:pPr>
            <a:r>
              <a:rPr lang="es-ES" sz="2000" dirty="0" smtClean="0"/>
              <a:t> Caminar hacia un acuerdo sensato</a:t>
            </a:r>
          </a:p>
          <a:p>
            <a:pPr>
              <a:buFont typeface="Wingdings" pitchFamily="2" charset="2"/>
              <a:buChar char="§"/>
            </a:pPr>
            <a:r>
              <a:rPr lang="es-ES" sz="2000" dirty="0" smtClean="0"/>
              <a:t> Debe ser eficaz y eficiente</a:t>
            </a:r>
          </a:p>
          <a:p>
            <a:pPr>
              <a:buFont typeface="Wingdings" pitchFamily="2" charset="2"/>
              <a:buChar char="§"/>
            </a:pPr>
            <a:r>
              <a:rPr lang="es-ES" sz="2000" dirty="0" smtClean="0"/>
              <a:t> Debe mejorar, o al menos no empeorar, la relación entre las partes (Fisher, </a:t>
            </a:r>
            <a:r>
              <a:rPr lang="es-ES" sz="2000" dirty="0" err="1" smtClean="0"/>
              <a:t>Ury</a:t>
            </a:r>
            <a:r>
              <a:rPr lang="es-ES" sz="2000" dirty="0" smtClean="0"/>
              <a:t>, y </a:t>
            </a:r>
            <a:r>
              <a:rPr lang="es-ES" sz="2000" dirty="0" err="1" smtClean="0"/>
              <a:t>Patton</a:t>
            </a:r>
            <a:r>
              <a:rPr lang="es-ES" sz="2000" dirty="0" smtClean="0"/>
              <a:t>)</a:t>
            </a:r>
          </a:p>
        </p:txBody>
      </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8)">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diamond(i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8 Grupo"/>
          <p:cNvGrpSpPr/>
          <p:nvPr/>
        </p:nvGrpSpPr>
        <p:grpSpPr>
          <a:xfrm>
            <a:off x="1000100" y="2214554"/>
            <a:ext cx="7125832" cy="1658605"/>
            <a:chOff x="1000100" y="2214554"/>
            <a:chExt cx="7125832" cy="1658605"/>
          </a:xfrm>
        </p:grpSpPr>
        <p:sp>
          <p:nvSpPr>
            <p:cNvPr id="3" name="2 CuadroTexto"/>
            <p:cNvSpPr txBox="1"/>
            <p:nvPr/>
          </p:nvSpPr>
          <p:spPr>
            <a:xfrm>
              <a:off x="1000100" y="2214554"/>
              <a:ext cx="2383217" cy="461665"/>
            </a:xfrm>
            <a:prstGeom prst="rect">
              <a:avLst/>
            </a:prstGeom>
            <a:noFill/>
          </p:spPr>
          <p:txBody>
            <a:bodyPr wrap="none" rtlCol="0" anchor="ctr">
              <a:spAutoFit/>
            </a:bodyPr>
            <a:lstStyle/>
            <a:p>
              <a:r>
                <a:rPr lang="es-ES" sz="2400" b="1" dirty="0" smtClean="0">
                  <a:solidFill>
                    <a:schemeClr val="accent4">
                      <a:lumMod val="75000"/>
                    </a:schemeClr>
                  </a:solidFill>
                </a:rPr>
                <a:t>Todo negociador:</a:t>
              </a:r>
            </a:p>
          </p:txBody>
        </p:sp>
        <p:sp>
          <p:nvSpPr>
            <p:cNvPr id="4" name="3 CuadroTexto"/>
            <p:cNvSpPr txBox="1"/>
            <p:nvPr/>
          </p:nvSpPr>
          <p:spPr>
            <a:xfrm>
              <a:off x="2428860" y="2857496"/>
              <a:ext cx="5697072" cy="1015663"/>
            </a:xfrm>
            <a:prstGeom prst="rect">
              <a:avLst/>
            </a:prstGeom>
            <a:solidFill>
              <a:schemeClr val="accent4">
                <a:lumMod val="40000"/>
                <a:lumOff val="60000"/>
              </a:schemeClr>
            </a:solidFill>
          </p:spPr>
          <p:txBody>
            <a:bodyPr wrap="none" rtlCol="0" anchor="ctr">
              <a:spAutoFit/>
            </a:bodyPr>
            <a:lstStyle/>
            <a:p>
              <a:pPr>
                <a:buFont typeface="Wingdings" pitchFamily="2" charset="2"/>
                <a:buChar char="ü"/>
              </a:pPr>
              <a:r>
                <a:rPr lang="es-ES" sz="2000" dirty="0" smtClean="0"/>
                <a:t> tiene dos intereses: en la sustancia y en la relación</a:t>
              </a:r>
            </a:p>
            <a:p>
              <a:pPr>
                <a:buFont typeface="Wingdings" pitchFamily="2" charset="2"/>
                <a:buChar char="ü"/>
              </a:pPr>
              <a:r>
                <a:rPr lang="es-ES" sz="2000" dirty="0" smtClean="0"/>
                <a:t> tendemos a unirlos</a:t>
              </a:r>
            </a:p>
            <a:p>
              <a:pPr>
                <a:buFont typeface="Wingdings" pitchFamily="2" charset="2"/>
                <a:buChar char="ü"/>
              </a:pPr>
              <a:r>
                <a:rPr lang="es-ES" sz="2000" dirty="0" smtClean="0"/>
                <a:t> centrarnos en posiciones acrecienta este proceso</a:t>
              </a:r>
            </a:p>
          </p:txBody>
        </p:sp>
      </p:grpSp>
      <p:grpSp>
        <p:nvGrpSpPr>
          <p:cNvPr id="8" name="10 Grupo"/>
          <p:cNvGrpSpPr/>
          <p:nvPr/>
        </p:nvGrpSpPr>
        <p:grpSpPr>
          <a:xfrm>
            <a:off x="1285852" y="4643446"/>
            <a:ext cx="7572428" cy="1428760"/>
            <a:chOff x="1285852" y="4643446"/>
            <a:chExt cx="7572428" cy="1428760"/>
          </a:xfrm>
        </p:grpSpPr>
        <p:sp>
          <p:nvSpPr>
            <p:cNvPr id="10" name="9 Rectángulo"/>
            <p:cNvSpPr/>
            <p:nvPr/>
          </p:nvSpPr>
          <p:spPr>
            <a:xfrm>
              <a:off x="1285852" y="4643446"/>
              <a:ext cx="7572428" cy="1428760"/>
            </a:xfrm>
            <a:prstGeom prst="rect">
              <a:avLst/>
            </a:prstGeom>
            <a:solidFill>
              <a:schemeClr val="accent3">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4 CuadroTexto"/>
            <p:cNvSpPr txBox="1"/>
            <p:nvPr/>
          </p:nvSpPr>
          <p:spPr>
            <a:xfrm>
              <a:off x="1571604" y="4643446"/>
              <a:ext cx="957313" cy="461665"/>
            </a:xfrm>
            <a:prstGeom prst="rect">
              <a:avLst/>
            </a:prstGeom>
            <a:noFill/>
          </p:spPr>
          <p:txBody>
            <a:bodyPr wrap="none" rtlCol="0" anchor="ctr">
              <a:spAutoFit/>
            </a:bodyPr>
            <a:lstStyle/>
            <a:p>
              <a:r>
                <a:rPr lang="es-ES" sz="2400" b="1" dirty="0" smtClean="0"/>
                <a:t>Lema:</a:t>
              </a:r>
            </a:p>
          </p:txBody>
        </p:sp>
      </p:grpSp>
      <p:sp>
        <p:nvSpPr>
          <p:cNvPr id="7" name="6 CuadroTexto"/>
          <p:cNvSpPr txBox="1"/>
          <p:nvPr/>
        </p:nvSpPr>
        <p:spPr>
          <a:xfrm>
            <a:off x="71407" y="571480"/>
            <a:ext cx="8893206" cy="1569660"/>
          </a:xfrm>
          <a:prstGeom prst="rect">
            <a:avLst/>
          </a:prstGeom>
          <a:noFill/>
        </p:spPr>
        <p:txBody>
          <a:bodyPr wrap="square" rtlCol="0" anchor="ctr">
            <a:spAutoFit/>
          </a:bodyPr>
          <a:lstStyle/>
          <a:p>
            <a:r>
              <a:rPr lang="es-ES" sz="2400" b="1" i="1" dirty="0" smtClean="0">
                <a:solidFill>
                  <a:schemeClr val="accent1">
                    <a:lumMod val="75000"/>
                  </a:schemeClr>
                </a:solidFill>
              </a:rPr>
              <a:t>“Cada uno tendemos a ver las acciones de los otros como motivadas por planes internos y estables, mientras que perciben sus propias acciones como respuestas a exigencias situacionales” (Jones y </a:t>
            </a:r>
            <a:r>
              <a:rPr lang="es-ES" sz="2400" b="1" i="1" dirty="0" err="1" smtClean="0">
                <a:solidFill>
                  <a:schemeClr val="accent1">
                    <a:lumMod val="75000"/>
                  </a:schemeClr>
                </a:solidFill>
              </a:rPr>
              <a:t>Nisbett</a:t>
            </a:r>
            <a:r>
              <a:rPr lang="es-ES" sz="2400" b="1" i="1" dirty="0" smtClean="0">
                <a:solidFill>
                  <a:schemeClr val="accent1">
                    <a:lumMod val="75000"/>
                  </a:schemeClr>
                </a:solidFill>
              </a:rPr>
              <a:t>, 1972) </a:t>
            </a:r>
          </a:p>
        </p:txBody>
      </p:sp>
      <p:sp>
        <p:nvSpPr>
          <p:cNvPr id="12" name="11 CuadroTexto"/>
          <p:cNvSpPr txBox="1"/>
          <p:nvPr/>
        </p:nvSpPr>
        <p:spPr>
          <a:xfrm>
            <a:off x="2000232" y="5286388"/>
            <a:ext cx="6376682" cy="400110"/>
          </a:xfrm>
          <a:prstGeom prst="rect">
            <a:avLst/>
          </a:prstGeom>
          <a:noFill/>
        </p:spPr>
        <p:txBody>
          <a:bodyPr wrap="none" rtlCol="0" anchor="ctr">
            <a:spAutoFit/>
          </a:bodyPr>
          <a:lstStyle/>
          <a:p>
            <a:r>
              <a:rPr lang="es-ES" sz="2000" dirty="0" smtClean="0"/>
              <a:t>SEA DURO CON EL PROBLEMA Y SUAVE CON LAS PERSONAS</a:t>
            </a:r>
          </a:p>
        </p:txBody>
      </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61 Grupo"/>
          <p:cNvGrpSpPr/>
          <p:nvPr/>
        </p:nvGrpSpPr>
        <p:grpSpPr>
          <a:xfrm>
            <a:off x="642910" y="3500438"/>
            <a:ext cx="7816878" cy="2786082"/>
            <a:chOff x="642910" y="714356"/>
            <a:chExt cx="7816878" cy="2786082"/>
          </a:xfrm>
        </p:grpSpPr>
        <p:grpSp>
          <p:nvGrpSpPr>
            <p:cNvPr id="4" name="53 Grupo"/>
            <p:cNvGrpSpPr/>
            <p:nvPr/>
          </p:nvGrpSpPr>
          <p:grpSpPr>
            <a:xfrm>
              <a:off x="1258888" y="857232"/>
              <a:ext cx="7200900" cy="2643206"/>
              <a:chOff x="571472" y="476250"/>
              <a:chExt cx="7200900" cy="2643206"/>
            </a:xfrm>
          </p:grpSpPr>
          <p:sp>
            <p:nvSpPr>
              <p:cNvPr id="30" name="29 Rectángulo"/>
              <p:cNvSpPr/>
              <p:nvPr/>
            </p:nvSpPr>
            <p:spPr>
              <a:xfrm>
                <a:off x="571472" y="690564"/>
                <a:ext cx="7200900" cy="2428892"/>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1" name="Text Box 3"/>
              <p:cNvSpPr txBox="1">
                <a:spLocks noChangeArrowheads="1"/>
              </p:cNvSpPr>
              <p:nvPr/>
            </p:nvSpPr>
            <p:spPr bwMode="auto">
              <a:xfrm>
                <a:off x="785786" y="476250"/>
                <a:ext cx="1874835" cy="461665"/>
              </a:xfrm>
              <a:prstGeom prst="rect">
                <a:avLst/>
              </a:prstGeom>
              <a:solidFill>
                <a:schemeClr val="bg1"/>
              </a:solidFill>
              <a:ln w="9525">
                <a:solidFill>
                  <a:schemeClr val="accent6">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6">
                        <a:lumMod val="50000"/>
                      </a:schemeClr>
                    </a:solidFill>
                    <a:latin typeface="Calibri" pitchFamily="34" charset="0"/>
                  </a:rPr>
                  <a:t>INTERESES</a:t>
                </a:r>
                <a:endParaRPr lang="es-ES" sz="2400" b="1" dirty="0">
                  <a:solidFill>
                    <a:schemeClr val="accent6">
                      <a:lumMod val="50000"/>
                    </a:schemeClr>
                  </a:solidFill>
                  <a:latin typeface="Calibri" pitchFamily="34" charset="0"/>
                </a:endParaRPr>
              </a:p>
            </p:txBody>
          </p:sp>
        </p:grpSp>
        <p:sp>
          <p:nvSpPr>
            <p:cNvPr id="29" name="28 Flecha a la derecha con bandas"/>
            <p:cNvSpPr/>
            <p:nvPr/>
          </p:nvSpPr>
          <p:spPr>
            <a:xfrm>
              <a:off x="642910" y="714356"/>
              <a:ext cx="833465" cy="714380"/>
            </a:xfrm>
            <a:prstGeom prst="stripedRightArrow">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grpSp>
        <p:nvGrpSpPr>
          <p:cNvPr id="5" name="64 Grupo"/>
          <p:cNvGrpSpPr/>
          <p:nvPr/>
        </p:nvGrpSpPr>
        <p:grpSpPr>
          <a:xfrm>
            <a:off x="285720" y="642918"/>
            <a:ext cx="7816878" cy="2571768"/>
            <a:chOff x="642910" y="5000636"/>
            <a:chExt cx="7816878" cy="2571768"/>
          </a:xfrm>
        </p:grpSpPr>
        <p:grpSp>
          <p:nvGrpSpPr>
            <p:cNvPr id="6" name="56 Grupo"/>
            <p:cNvGrpSpPr/>
            <p:nvPr/>
          </p:nvGrpSpPr>
          <p:grpSpPr>
            <a:xfrm>
              <a:off x="1258888" y="5143512"/>
              <a:ext cx="7200900" cy="2428892"/>
              <a:chOff x="395288" y="5000636"/>
              <a:chExt cx="7200900" cy="2428892"/>
            </a:xfrm>
          </p:grpSpPr>
          <p:sp>
            <p:nvSpPr>
              <p:cNvPr id="57" name="56 Rectángulo"/>
              <p:cNvSpPr/>
              <p:nvPr/>
            </p:nvSpPr>
            <p:spPr>
              <a:xfrm>
                <a:off x="395288" y="5214950"/>
                <a:ext cx="7200900" cy="221457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2" name="Text Box 3"/>
              <p:cNvSpPr txBox="1">
                <a:spLocks noChangeArrowheads="1"/>
              </p:cNvSpPr>
              <p:nvPr/>
            </p:nvSpPr>
            <p:spPr bwMode="auto">
              <a:xfrm>
                <a:off x="641325" y="5000636"/>
                <a:ext cx="1843113" cy="461665"/>
              </a:xfrm>
              <a:prstGeom prst="rect">
                <a:avLst/>
              </a:prstGeom>
              <a:solidFill>
                <a:schemeClr val="bg1"/>
              </a:solidFill>
              <a:ln w="9525">
                <a:solidFill>
                  <a:schemeClr val="accent5">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5">
                        <a:lumMod val="50000"/>
                      </a:schemeClr>
                    </a:solidFill>
                    <a:latin typeface="Calibri" pitchFamily="34" charset="0"/>
                  </a:rPr>
                  <a:t>POSICIONES</a:t>
                </a:r>
                <a:endParaRPr lang="es-ES" sz="2400" b="1" dirty="0">
                  <a:solidFill>
                    <a:schemeClr val="accent5">
                      <a:lumMod val="50000"/>
                    </a:schemeClr>
                  </a:solidFill>
                  <a:latin typeface="Calibri" pitchFamily="34" charset="0"/>
                </a:endParaRPr>
              </a:p>
            </p:txBody>
          </p:sp>
        </p:grpSp>
        <p:sp>
          <p:nvSpPr>
            <p:cNvPr id="56" name="55 Flecha a la derecha con bandas"/>
            <p:cNvSpPr/>
            <p:nvPr/>
          </p:nvSpPr>
          <p:spPr>
            <a:xfrm>
              <a:off x="642910" y="5000636"/>
              <a:ext cx="833465" cy="714380"/>
            </a:xfrm>
            <a:prstGeom prst="stripedRightArrow">
              <a:avLst/>
            </a:prstGeom>
            <a:solidFill>
              <a:schemeClr val="accent5">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17" name="16 CuadroTexto"/>
          <p:cNvSpPr txBox="1"/>
          <p:nvPr/>
        </p:nvSpPr>
        <p:spPr>
          <a:xfrm>
            <a:off x="3071802" y="1071546"/>
            <a:ext cx="5000660" cy="400110"/>
          </a:xfrm>
          <a:prstGeom prst="rect">
            <a:avLst/>
          </a:prstGeom>
          <a:noFill/>
        </p:spPr>
        <p:txBody>
          <a:bodyPr wrap="square" rtlCol="0" anchor="ctr">
            <a:spAutoFit/>
          </a:bodyPr>
          <a:lstStyle/>
          <a:p>
            <a:r>
              <a:rPr lang="es-ES" sz="2000" dirty="0" smtClean="0"/>
              <a:t>Lo que cada uno dice que quiere: lo declarado</a:t>
            </a:r>
          </a:p>
        </p:txBody>
      </p:sp>
      <p:sp>
        <p:nvSpPr>
          <p:cNvPr id="18" name="17 CuadroTexto"/>
          <p:cNvSpPr txBox="1"/>
          <p:nvPr/>
        </p:nvSpPr>
        <p:spPr>
          <a:xfrm>
            <a:off x="2285984" y="1571612"/>
            <a:ext cx="5572163" cy="1477328"/>
          </a:xfrm>
          <a:prstGeom prst="rect">
            <a:avLst/>
          </a:prstGeom>
          <a:noFill/>
        </p:spPr>
        <p:txBody>
          <a:bodyPr wrap="square" rtlCol="0" anchor="ctr">
            <a:spAutoFit/>
          </a:bodyPr>
          <a:lstStyle/>
          <a:p>
            <a:pPr>
              <a:buFont typeface="Wingdings" pitchFamily="2" charset="2"/>
              <a:buChar char="ü"/>
            </a:pPr>
            <a:r>
              <a:rPr lang="es-ES" i="1" dirty="0" smtClean="0"/>
              <a:t> se suelen oponer</a:t>
            </a:r>
          </a:p>
          <a:p>
            <a:pPr>
              <a:buFont typeface="Wingdings" pitchFamily="2" charset="2"/>
              <a:buChar char="ü"/>
            </a:pPr>
            <a:r>
              <a:rPr lang="es-ES" i="1" dirty="0" smtClean="0"/>
              <a:t> cada uno busca conseguir su posición</a:t>
            </a:r>
          </a:p>
          <a:p>
            <a:pPr>
              <a:buFont typeface="Wingdings" pitchFamily="2" charset="2"/>
              <a:buChar char="ü"/>
            </a:pPr>
            <a:r>
              <a:rPr lang="es-ES" i="1" dirty="0" smtClean="0"/>
              <a:t> idea de someter</a:t>
            </a:r>
          </a:p>
          <a:p>
            <a:pPr>
              <a:buFont typeface="Wingdings" pitchFamily="2" charset="2"/>
              <a:buChar char="ü"/>
            </a:pPr>
            <a:r>
              <a:rPr lang="es-ES" i="1" dirty="0" smtClean="0"/>
              <a:t> tendemos a pensar que si la posición de la otra parte es diferente a la mía, también lo serán sus intereses</a:t>
            </a:r>
          </a:p>
        </p:txBody>
      </p:sp>
      <p:sp>
        <p:nvSpPr>
          <p:cNvPr id="19" name="18 CuadroTexto"/>
          <p:cNvSpPr txBox="1"/>
          <p:nvPr/>
        </p:nvSpPr>
        <p:spPr>
          <a:xfrm>
            <a:off x="3428992" y="3929066"/>
            <a:ext cx="4929222" cy="707886"/>
          </a:xfrm>
          <a:prstGeom prst="rect">
            <a:avLst/>
          </a:prstGeom>
          <a:noFill/>
        </p:spPr>
        <p:txBody>
          <a:bodyPr wrap="square" rtlCol="0" anchor="ctr">
            <a:spAutoFit/>
          </a:bodyPr>
          <a:lstStyle/>
          <a:p>
            <a:r>
              <a:rPr lang="es-ES" sz="2000" dirty="0" smtClean="0"/>
              <a:t>Lo que realmente buscan: inquietudes, motivaciones, necesidades, temores…</a:t>
            </a:r>
          </a:p>
        </p:txBody>
      </p:sp>
      <p:sp>
        <p:nvSpPr>
          <p:cNvPr id="20" name="19 CuadroTexto"/>
          <p:cNvSpPr txBox="1"/>
          <p:nvPr/>
        </p:nvSpPr>
        <p:spPr>
          <a:xfrm>
            <a:off x="2143108" y="4929198"/>
            <a:ext cx="6000792" cy="1200329"/>
          </a:xfrm>
          <a:prstGeom prst="rect">
            <a:avLst/>
          </a:prstGeom>
          <a:noFill/>
        </p:spPr>
        <p:txBody>
          <a:bodyPr wrap="square" rtlCol="0" anchor="ctr">
            <a:spAutoFit/>
          </a:bodyPr>
          <a:lstStyle/>
          <a:p>
            <a:pPr>
              <a:buFont typeface="Wingdings" pitchFamily="2" charset="2"/>
              <a:buChar char="ü"/>
            </a:pPr>
            <a:r>
              <a:rPr lang="es-ES" i="1" dirty="0" smtClean="0"/>
              <a:t> descubrir los intereses que subyacen a las posiciones, facilita redefinir el conflicto y generar más opciones</a:t>
            </a:r>
          </a:p>
          <a:p>
            <a:pPr>
              <a:buFont typeface="Wingdings" pitchFamily="2" charset="2"/>
              <a:buChar char="ü"/>
            </a:pPr>
            <a:r>
              <a:rPr lang="es-ES" i="1" dirty="0" smtClean="0"/>
              <a:t> nos llevará a encontrar coincidencias e unos intereses y divergencias sólo en otros</a:t>
            </a:r>
          </a:p>
        </p:txBody>
      </p:sp>
      <p:sp>
        <p:nvSpPr>
          <p:cNvPr id="21" name="2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2" name="2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dissolve">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Proceso de Negociación</a:t>
            </a:r>
            <a:endParaRPr lang="es-ES" dirty="0"/>
          </a:p>
        </p:txBody>
      </p:sp>
      <p:sp>
        <p:nvSpPr>
          <p:cNvPr id="4" name="Text Box 2"/>
          <p:cNvSpPr txBox="1">
            <a:spLocks noChangeArrowheads="1"/>
          </p:cNvSpPr>
          <p:nvPr/>
        </p:nvSpPr>
        <p:spPr bwMode="auto">
          <a:xfrm>
            <a:off x="357158" y="928670"/>
            <a:ext cx="3030125" cy="523220"/>
          </a:xfrm>
          <a:prstGeom prst="rect">
            <a:avLst/>
          </a:prstGeom>
          <a:noFill/>
          <a:ln w="9525">
            <a:noFill/>
            <a:miter lim="800000"/>
            <a:headEnd/>
            <a:tailEnd/>
          </a:ln>
        </p:spPr>
        <p:txBody>
          <a:bodyPr wrap="none">
            <a:spAutoFit/>
          </a:bodyPr>
          <a:lstStyle/>
          <a:p>
            <a:pPr algn="l"/>
            <a:r>
              <a:rPr lang="es-ES" sz="2800" b="1" dirty="0">
                <a:solidFill>
                  <a:schemeClr val="accent6">
                    <a:lumMod val="75000"/>
                  </a:schemeClr>
                </a:solidFill>
                <a:latin typeface="Calibri" pitchFamily="34" charset="0"/>
              </a:rPr>
              <a:t>La NEGOCIACION...</a:t>
            </a:r>
          </a:p>
        </p:txBody>
      </p:sp>
      <p:sp>
        <p:nvSpPr>
          <p:cNvPr id="5" name="Text Box 4"/>
          <p:cNvSpPr txBox="1">
            <a:spLocks noChangeArrowheads="1"/>
          </p:cNvSpPr>
          <p:nvPr/>
        </p:nvSpPr>
        <p:spPr bwMode="auto">
          <a:xfrm>
            <a:off x="1000100" y="1785926"/>
            <a:ext cx="2555866" cy="461665"/>
          </a:xfrm>
          <a:prstGeom prst="rect">
            <a:avLst/>
          </a:prstGeom>
          <a:noFill/>
          <a:ln w="9525">
            <a:noFill/>
            <a:miter lim="800000"/>
            <a:headEnd/>
            <a:tailEnd/>
          </a:ln>
        </p:spPr>
        <p:txBody>
          <a:bodyPr wrap="square">
            <a:spAutoFit/>
          </a:bodyPr>
          <a:lstStyle/>
          <a:p>
            <a:r>
              <a:rPr lang="es-ES" sz="2400" b="1" dirty="0">
                <a:solidFill>
                  <a:srgbClr val="4274B0"/>
                </a:solidFill>
                <a:latin typeface="Calibri" pitchFamily="34" charset="0"/>
              </a:rPr>
              <a:t>... es un </a:t>
            </a:r>
            <a:r>
              <a:rPr lang="es-ES" sz="2400" b="1" dirty="0" smtClean="0">
                <a:solidFill>
                  <a:srgbClr val="4274B0"/>
                </a:solidFill>
                <a:latin typeface="Calibri" pitchFamily="34" charset="0"/>
              </a:rPr>
              <a:t>BAILE </a:t>
            </a:r>
            <a:r>
              <a:rPr lang="es-ES" sz="2400" b="1" dirty="0">
                <a:solidFill>
                  <a:srgbClr val="4274B0"/>
                </a:solidFill>
                <a:latin typeface="Calibri" pitchFamily="34" charset="0"/>
              </a:rPr>
              <a:t>...</a:t>
            </a:r>
          </a:p>
        </p:txBody>
      </p:sp>
      <p:sp>
        <p:nvSpPr>
          <p:cNvPr id="6" name="Text Box 3"/>
          <p:cNvSpPr txBox="1">
            <a:spLocks noChangeArrowheads="1"/>
          </p:cNvSpPr>
          <p:nvPr/>
        </p:nvSpPr>
        <p:spPr bwMode="auto">
          <a:xfrm>
            <a:off x="1928794" y="2643182"/>
            <a:ext cx="2571768" cy="461665"/>
          </a:xfrm>
          <a:prstGeom prst="rect">
            <a:avLst/>
          </a:prstGeom>
          <a:noFill/>
          <a:ln w="9525">
            <a:noFill/>
            <a:miter lim="800000"/>
            <a:headEnd/>
            <a:tailEnd/>
          </a:ln>
        </p:spPr>
        <p:txBody>
          <a:bodyPr wrap="square">
            <a:spAutoFit/>
          </a:bodyPr>
          <a:lstStyle/>
          <a:p>
            <a:r>
              <a:rPr lang="es-ES" sz="2400" b="1" dirty="0">
                <a:solidFill>
                  <a:srgbClr val="4274B0"/>
                </a:solidFill>
                <a:latin typeface="Calibri" pitchFamily="34" charset="0"/>
              </a:rPr>
              <a:t>... con </a:t>
            </a:r>
            <a:r>
              <a:rPr lang="es-ES" sz="2400" b="1" dirty="0" smtClean="0">
                <a:solidFill>
                  <a:srgbClr val="4274B0"/>
                </a:solidFill>
                <a:latin typeface="Calibri" pitchFamily="34" charset="0"/>
              </a:rPr>
              <a:t>4 PASOS </a:t>
            </a:r>
            <a:r>
              <a:rPr lang="es-ES" sz="2400" b="1" dirty="0">
                <a:solidFill>
                  <a:srgbClr val="4274B0"/>
                </a:solidFill>
                <a:latin typeface="Calibri" pitchFamily="34" charset="0"/>
              </a:rPr>
              <a:t>...</a:t>
            </a:r>
          </a:p>
        </p:txBody>
      </p:sp>
      <p:sp>
        <p:nvSpPr>
          <p:cNvPr id="7" name="Text Box 5"/>
          <p:cNvSpPr txBox="1">
            <a:spLocks noChangeArrowheads="1"/>
          </p:cNvSpPr>
          <p:nvPr/>
        </p:nvSpPr>
        <p:spPr bwMode="auto">
          <a:xfrm>
            <a:off x="2643174" y="3571876"/>
            <a:ext cx="4338638" cy="461665"/>
          </a:xfrm>
          <a:prstGeom prst="rect">
            <a:avLst/>
          </a:prstGeom>
          <a:noFill/>
          <a:ln w="9525">
            <a:noFill/>
            <a:miter lim="800000"/>
            <a:headEnd/>
            <a:tailEnd/>
          </a:ln>
        </p:spPr>
        <p:txBody>
          <a:bodyPr wrap="square">
            <a:spAutoFit/>
          </a:bodyPr>
          <a:lstStyle/>
          <a:p>
            <a:r>
              <a:rPr lang="es-ES" sz="2400" b="1" dirty="0">
                <a:solidFill>
                  <a:srgbClr val="4274B0"/>
                </a:solidFill>
                <a:latin typeface="Calibri" pitchFamily="34" charset="0"/>
              </a:rPr>
              <a:t>...  con </a:t>
            </a:r>
            <a:r>
              <a:rPr lang="es-ES" sz="2400" b="1" dirty="0" smtClean="0">
                <a:solidFill>
                  <a:srgbClr val="4274B0"/>
                </a:solidFill>
                <a:latin typeface="Calibri" pitchFamily="34" charset="0"/>
              </a:rPr>
              <a:t>diferentes ritmos</a:t>
            </a:r>
            <a:r>
              <a:rPr lang="es-ES" sz="2400" b="1" dirty="0">
                <a:solidFill>
                  <a:srgbClr val="4274B0"/>
                </a:solidFill>
                <a:latin typeface="Calibri" pitchFamily="34" charset="0"/>
              </a:rPr>
              <a:t>...</a:t>
            </a:r>
          </a:p>
        </p:txBody>
      </p:sp>
      <p:sp>
        <p:nvSpPr>
          <p:cNvPr id="8" name="Text Box 6"/>
          <p:cNvSpPr txBox="1">
            <a:spLocks noChangeArrowheads="1"/>
          </p:cNvSpPr>
          <p:nvPr/>
        </p:nvSpPr>
        <p:spPr bwMode="auto">
          <a:xfrm>
            <a:off x="5072066" y="5072074"/>
            <a:ext cx="3286148" cy="830997"/>
          </a:xfrm>
          <a:prstGeom prst="rect">
            <a:avLst/>
          </a:prstGeom>
          <a:noFill/>
          <a:ln w="9525">
            <a:noFill/>
            <a:miter lim="800000"/>
            <a:headEnd/>
            <a:tailEnd/>
          </a:ln>
        </p:spPr>
        <p:txBody>
          <a:bodyPr wrap="square">
            <a:spAutoFit/>
          </a:bodyPr>
          <a:lstStyle/>
          <a:p>
            <a:r>
              <a:rPr lang="es-ES" sz="2400" b="1" dirty="0">
                <a:solidFill>
                  <a:srgbClr val="4274B0"/>
                </a:solidFill>
                <a:latin typeface="Calibri" pitchFamily="34" charset="0"/>
              </a:rPr>
              <a:t>... y con </a:t>
            </a:r>
            <a:r>
              <a:rPr lang="es-ES" sz="2400" b="1" dirty="0" smtClean="0">
                <a:solidFill>
                  <a:srgbClr val="4274B0"/>
                </a:solidFill>
                <a:latin typeface="Calibri" pitchFamily="34" charset="0"/>
              </a:rPr>
              <a:t>variaciones culturales</a:t>
            </a:r>
            <a:r>
              <a:rPr lang="es-ES" sz="2400" b="1" dirty="0">
                <a:solidFill>
                  <a:srgbClr val="4274B0"/>
                </a:solidFill>
                <a:latin typeface="Calibri" pitchFamily="34" charset="0"/>
              </a:rPr>
              <a:t>.</a:t>
            </a:r>
          </a:p>
        </p:txBody>
      </p:sp>
      <p:grpSp>
        <p:nvGrpSpPr>
          <p:cNvPr id="9" name="50 Grupo"/>
          <p:cNvGrpSpPr/>
          <p:nvPr/>
        </p:nvGrpSpPr>
        <p:grpSpPr>
          <a:xfrm>
            <a:off x="500034" y="4643446"/>
            <a:ext cx="4267200" cy="1447800"/>
            <a:chOff x="214282" y="4786322"/>
            <a:chExt cx="4267200" cy="1447800"/>
          </a:xfrm>
        </p:grpSpPr>
        <p:sp>
          <p:nvSpPr>
            <p:cNvPr id="10" name="Rectangle 39"/>
            <p:cNvSpPr>
              <a:spLocks noChangeArrowheads="1"/>
            </p:cNvSpPr>
            <p:nvPr/>
          </p:nvSpPr>
          <p:spPr bwMode="auto">
            <a:xfrm>
              <a:off x="214282" y="4786322"/>
              <a:ext cx="4267200" cy="1447800"/>
            </a:xfrm>
            <a:prstGeom prst="rect">
              <a:avLst/>
            </a:prstGeom>
            <a:solidFill>
              <a:schemeClr val="bg1">
                <a:lumMod val="85000"/>
              </a:schemeClr>
            </a:solidFill>
            <a:ln w="28575">
              <a:solidFill>
                <a:schemeClr val="tx1"/>
              </a:solidFill>
              <a:miter lim="800000"/>
              <a:headEnd/>
              <a:tailEnd/>
            </a:ln>
          </p:spPr>
          <p:txBody>
            <a:bodyPr wrap="none" anchor="ctr"/>
            <a:lstStyle/>
            <a:p>
              <a:endParaRPr lang="es-ES">
                <a:latin typeface="Calibri" pitchFamily="34" charset="0"/>
              </a:endParaRPr>
            </a:p>
          </p:txBody>
        </p:sp>
        <p:sp>
          <p:nvSpPr>
            <p:cNvPr id="11" name="Rectangle 12"/>
            <p:cNvSpPr>
              <a:spLocks noChangeArrowheads="1"/>
            </p:cNvSpPr>
            <p:nvPr/>
          </p:nvSpPr>
          <p:spPr bwMode="auto">
            <a:xfrm>
              <a:off x="2881282" y="5091122"/>
              <a:ext cx="8382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C</a:t>
              </a:r>
            </a:p>
          </p:txBody>
        </p:sp>
        <p:sp>
          <p:nvSpPr>
            <p:cNvPr id="12" name="Rectangle 13"/>
            <p:cNvSpPr>
              <a:spLocks noChangeArrowheads="1"/>
            </p:cNvSpPr>
            <p:nvPr/>
          </p:nvSpPr>
          <p:spPr bwMode="auto">
            <a:xfrm>
              <a:off x="3719482" y="5091122"/>
              <a:ext cx="5334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CC</a:t>
              </a:r>
            </a:p>
          </p:txBody>
        </p:sp>
        <p:sp>
          <p:nvSpPr>
            <p:cNvPr id="13" name="Rectangle 14"/>
            <p:cNvSpPr>
              <a:spLocks noChangeArrowheads="1"/>
            </p:cNvSpPr>
            <p:nvPr/>
          </p:nvSpPr>
          <p:spPr bwMode="auto">
            <a:xfrm>
              <a:off x="2500282" y="5091122"/>
              <a:ext cx="3810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I</a:t>
              </a:r>
            </a:p>
          </p:txBody>
        </p:sp>
        <p:sp>
          <p:nvSpPr>
            <p:cNvPr id="14" name="Rectangle 15"/>
            <p:cNvSpPr>
              <a:spLocks noChangeArrowheads="1"/>
            </p:cNvSpPr>
            <p:nvPr/>
          </p:nvSpPr>
          <p:spPr bwMode="auto">
            <a:xfrm>
              <a:off x="1890682" y="5091122"/>
              <a:ext cx="6096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P</a:t>
              </a:r>
            </a:p>
          </p:txBody>
        </p:sp>
        <p:sp>
          <p:nvSpPr>
            <p:cNvPr id="15" name="Line 16"/>
            <p:cNvSpPr>
              <a:spLocks noChangeShapeType="1"/>
            </p:cNvSpPr>
            <p:nvPr/>
          </p:nvSpPr>
          <p:spPr bwMode="auto">
            <a:xfrm>
              <a:off x="1890682" y="5091122"/>
              <a:ext cx="2362200" cy="0"/>
            </a:xfrm>
            <a:prstGeom prst="line">
              <a:avLst/>
            </a:prstGeom>
            <a:noFill/>
            <a:ln w="28575">
              <a:solidFill>
                <a:schemeClr val="tx1"/>
              </a:solidFill>
              <a:round/>
              <a:headEnd/>
              <a:tailEnd/>
            </a:ln>
          </p:spPr>
          <p:txBody>
            <a:bodyPr/>
            <a:lstStyle/>
            <a:p>
              <a:endParaRPr lang="es-ES"/>
            </a:p>
          </p:txBody>
        </p:sp>
        <p:sp>
          <p:nvSpPr>
            <p:cNvPr id="16" name="Line 17"/>
            <p:cNvSpPr>
              <a:spLocks noChangeShapeType="1"/>
            </p:cNvSpPr>
            <p:nvPr/>
          </p:nvSpPr>
          <p:spPr bwMode="auto">
            <a:xfrm>
              <a:off x="1890682" y="5456247"/>
              <a:ext cx="2362200" cy="0"/>
            </a:xfrm>
            <a:prstGeom prst="line">
              <a:avLst/>
            </a:prstGeom>
            <a:noFill/>
            <a:ln w="28575">
              <a:solidFill>
                <a:schemeClr val="tx1"/>
              </a:solidFill>
              <a:round/>
              <a:headEnd/>
              <a:tailEnd/>
            </a:ln>
          </p:spPr>
          <p:txBody>
            <a:bodyPr/>
            <a:lstStyle/>
            <a:p>
              <a:endParaRPr lang="es-ES"/>
            </a:p>
          </p:txBody>
        </p:sp>
        <p:sp>
          <p:nvSpPr>
            <p:cNvPr id="17" name="Line 18"/>
            <p:cNvSpPr>
              <a:spLocks noChangeShapeType="1"/>
            </p:cNvSpPr>
            <p:nvPr/>
          </p:nvSpPr>
          <p:spPr bwMode="auto">
            <a:xfrm>
              <a:off x="1890682" y="5091122"/>
              <a:ext cx="0" cy="365125"/>
            </a:xfrm>
            <a:prstGeom prst="line">
              <a:avLst/>
            </a:prstGeom>
            <a:noFill/>
            <a:ln w="28575">
              <a:solidFill>
                <a:schemeClr val="tx1"/>
              </a:solidFill>
              <a:round/>
              <a:headEnd/>
              <a:tailEnd/>
            </a:ln>
          </p:spPr>
          <p:txBody>
            <a:bodyPr/>
            <a:lstStyle/>
            <a:p>
              <a:endParaRPr lang="es-ES"/>
            </a:p>
          </p:txBody>
        </p:sp>
        <p:sp>
          <p:nvSpPr>
            <p:cNvPr id="18" name="Line 19"/>
            <p:cNvSpPr>
              <a:spLocks noChangeShapeType="1"/>
            </p:cNvSpPr>
            <p:nvPr/>
          </p:nvSpPr>
          <p:spPr bwMode="auto">
            <a:xfrm>
              <a:off x="4252882" y="5091122"/>
              <a:ext cx="0" cy="365125"/>
            </a:xfrm>
            <a:prstGeom prst="line">
              <a:avLst/>
            </a:prstGeom>
            <a:noFill/>
            <a:ln w="28575">
              <a:solidFill>
                <a:schemeClr val="tx1"/>
              </a:solidFill>
              <a:round/>
              <a:headEnd/>
              <a:tailEnd/>
            </a:ln>
          </p:spPr>
          <p:txBody>
            <a:bodyPr/>
            <a:lstStyle/>
            <a:p>
              <a:endParaRPr lang="es-ES"/>
            </a:p>
          </p:txBody>
        </p:sp>
        <p:sp>
          <p:nvSpPr>
            <p:cNvPr id="19" name="Line 20"/>
            <p:cNvSpPr>
              <a:spLocks noChangeShapeType="1"/>
            </p:cNvSpPr>
            <p:nvPr/>
          </p:nvSpPr>
          <p:spPr bwMode="auto">
            <a:xfrm>
              <a:off x="2500282" y="5091122"/>
              <a:ext cx="0" cy="365125"/>
            </a:xfrm>
            <a:prstGeom prst="line">
              <a:avLst/>
            </a:prstGeom>
            <a:noFill/>
            <a:ln w="28575">
              <a:solidFill>
                <a:schemeClr val="tx1"/>
              </a:solidFill>
              <a:round/>
              <a:headEnd/>
              <a:tailEnd/>
            </a:ln>
          </p:spPr>
          <p:txBody>
            <a:bodyPr/>
            <a:lstStyle/>
            <a:p>
              <a:endParaRPr lang="es-ES"/>
            </a:p>
          </p:txBody>
        </p:sp>
        <p:sp>
          <p:nvSpPr>
            <p:cNvPr id="20" name="Line 21"/>
            <p:cNvSpPr>
              <a:spLocks noChangeShapeType="1"/>
            </p:cNvSpPr>
            <p:nvPr/>
          </p:nvSpPr>
          <p:spPr bwMode="auto">
            <a:xfrm>
              <a:off x="3719482" y="5091122"/>
              <a:ext cx="0" cy="365125"/>
            </a:xfrm>
            <a:prstGeom prst="line">
              <a:avLst/>
            </a:prstGeom>
            <a:noFill/>
            <a:ln w="28575">
              <a:solidFill>
                <a:schemeClr val="tx1"/>
              </a:solidFill>
              <a:round/>
              <a:headEnd/>
              <a:tailEnd/>
            </a:ln>
          </p:spPr>
          <p:txBody>
            <a:bodyPr/>
            <a:lstStyle/>
            <a:p>
              <a:endParaRPr lang="es-ES"/>
            </a:p>
          </p:txBody>
        </p:sp>
        <p:sp>
          <p:nvSpPr>
            <p:cNvPr id="21" name="Line 22"/>
            <p:cNvSpPr>
              <a:spLocks noChangeShapeType="1"/>
            </p:cNvSpPr>
            <p:nvPr/>
          </p:nvSpPr>
          <p:spPr bwMode="auto">
            <a:xfrm>
              <a:off x="2881282" y="5091122"/>
              <a:ext cx="0" cy="365125"/>
            </a:xfrm>
            <a:prstGeom prst="line">
              <a:avLst/>
            </a:prstGeom>
            <a:noFill/>
            <a:ln w="28575">
              <a:solidFill>
                <a:schemeClr val="tx1"/>
              </a:solidFill>
              <a:round/>
              <a:headEnd/>
              <a:tailEnd/>
            </a:ln>
          </p:spPr>
          <p:txBody>
            <a:bodyPr/>
            <a:lstStyle/>
            <a:p>
              <a:endParaRPr lang="es-ES"/>
            </a:p>
          </p:txBody>
        </p:sp>
        <p:sp>
          <p:nvSpPr>
            <p:cNvPr id="22" name="Rectangle 26"/>
            <p:cNvSpPr>
              <a:spLocks noChangeArrowheads="1"/>
            </p:cNvSpPr>
            <p:nvPr/>
          </p:nvSpPr>
          <p:spPr bwMode="auto">
            <a:xfrm>
              <a:off x="3338482" y="5624522"/>
              <a:ext cx="3810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C</a:t>
              </a:r>
            </a:p>
          </p:txBody>
        </p:sp>
        <p:sp>
          <p:nvSpPr>
            <p:cNvPr id="23" name="Rectangle 27"/>
            <p:cNvSpPr>
              <a:spLocks noChangeArrowheads="1"/>
            </p:cNvSpPr>
            <p:nvPr/>
          </p:nvSpPr>
          <p:spPr bwMode="auto">
            <a:xfrm>
              <a:off x="3719482" y="5624522"/>
              <a:ext cx="5334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CC</a:t>
              </a:r>
            </a:p>
          </p:txBody>
        </p:sp>
        <p:sp>
          <p:nvSpPr>
            <p:cNvPr id="24" name="Rectangle 28"/>
            <p:cNvSpPr>
              <a:spLocks noChangeArrowheads="1"/>
            </p:cNvSpPr>
            <p:nvPr/>
          </p:nvSpPr>
          <p:spPr bwMode="auto">
            <a:xfrm>
              <a:off x="2500282" y="5624522"/>
              <a:ext cx="8382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I</a:t>
              </a:r>
            </a:p>
          </p:txBody>
        </p:sp>
        <p:sp>
          <p:nvSpPr>
            <p:cNvPr id="25" name="Rectangle 29"/>
            <p:cNvSpPr>
              <a:spLocks noChangeArrowheads="1"/>
            </p:cNvSpPr>
            <p:nvPr/>
          </p:nvSpPr>
          <p:spPr bwMode="auto">
            <a:xfrm>
              <a:off x="1890682" y="5624522"/>
              <a:ext cx="609600" cy="365125"/>
            </a:xfrm>
            <a:prstGeom prst="rect">
              <a:avLst/>
            </a:prstGeom>
            <a:solidFill>
              <a:srgbClr val="FEF2E8"/>
            </a:solidFill>
            <a:ln w="9525">
              <a:solidFill>
                <a:schemeClr val="tx1"/>
              </a:solidFill>
              <a:miter lim="800000"/>
              <a:headEnd/>
              <a:tailEnd/>
            </a:ln>
          </p:spPr>
          <p:txBody>
            <a:bodyPr/>
            <a:lstStyle/>
            <a:p>
              <a:pPr>
                <a:spcBef>
                  <a:spcPct val="20000"/>
                </a:spcBef>
              </a:pPr>
              <a:r>
                <a:rPr lang="es-ES" sz="1800" i="1">
                  <a:latin typeface="Calibri" pitchFamily="34" charset="0"/>
                </a:rPr>
                <a:t>P</a:t>
              </a:r>
            </a:p>
          </p:txBody>
        </p:sp>
        <p:sp>
          <p:nvSpPr>
            <p:cNvPr id="26" name="Line 30"/>
            <p:cNvSpPr>
              <a:spLocks noChangeShapeType="1"/>
            </p:cNvSpPr>
            <p:nvPr/>
          </p:nvSpPr>
          <p:spPr bwMode="auto">
            <a:xfrm>
              <a:off x="1890682" y="5624522"/>
              <a:ext cx="2362200" cy="0"/>
            </a:xfrm>
            <a:prstGeom prst="line">
              <a:avLst/>
            </a:prstGeom>
            <a:noFill/>
            <a:ln w="28575">
              <a:solidFill>
                <a:schemeClr val="tx1"/>
              </a:solidFill>
              <a:round/>
              <a:headEnd/>
              <a:tailEnd/>
            </a:ln>
          </p:spPr>
          <p:txBody>
            <a:bodyPr/>
            <a:lstStyle/>
            <a:p>
              <a:endParaRPr lang="es-ES"/>
            </a:p>
          </p:txBody>
        </p:sp>
        <p:sp>
          <p:nvSpPr>
            <p:cNvPr id="27" name="Line 31"/>
            <p:cNvSpPr>
              <a:spLocks noChangeShapeType="1"/>
            </p:cNvSpPr>
            <p:nvPr/>
          </p:nvSpPr>
          <p:spPr bwMode="auto">
            <a:xfrm>
              <a:off x="1890682" y="5989647"/>
              <a:ext cx="2362200" cy="0"/>
            </a:xfrm>
            <a:prstGeom prst="line">
              <a:avLst/>
            </a:prstGeom>
            <a:noFill/>
            <a:ln w="28575">
              <a:solidFill>
                <a:schemeClr val="tx1"/>
              </a:solidFill>
              <a:round/>
              <a:headEnd/>
              <a:tailEnd/>
            </a:ln>
          </p:spPr>
          <p:txBody>
            <a:bodyPr/>
            <a:lstStyle/>
            <a:p>
              <a:endParaRPr lang="es-ES"/>
            </a:p>
          </p:txBody>
        </p:sp>
        <p:sp>
          <p:nvSpPr>
            <p:cNvPr id="28" name="Line 32"/>
            <p:cNvSpPr>
              <a:spLocks noChangeShapeType="1"/>
            </p:cNvSpPr>
            <p:nvPr/>
          </p:nvSpPr>
          <p:spPr bwMode="auto">
            <a:xfrm>
              <a:off x="1890682" y="5624522"/>
              <a:ext cx="0" cy="365125"/>
            </a:xfrm>
            <a:prstGeom prst="line">
              <a:avLst/>
            </a:prstGeom>
            <a:noFill/>
            <a:ln w="28575">
              <a:solidFill>
                <a:schemeClr val="tx1"/>
              </a:solidFill>
              <a:round/>
              <a:headEnd/>
              <a:tailEnd/>
            </a:ln>
          </p:spPr>
          <p:txBody>
            <a:bodyPr/>
            <a:lstStyle/>
            <a:p>
              <a:endParaRPr lang="es-ES"/>
            </a:p>
          </p:txBody>
        </p:sp>
        <p:sp>
          <p:nvSpPr>
            <p:cNvPr id="29" name="Line 33"/>
            <p:cNvSpPr>
              <a:spLocks noChangeShapeType="1"/>
            </p:cNvSpPr>
            <p:nvPr/>
          </p:nvSpPr>
          <p:spPr bwMode="auto">
            <a:xfrm>
              <a:off x="4252882" y="5624522"/>
              <a:ext cx="0" cy="365125"/>
            </a:xfrm>
            <a:prstGeom prst="line">
              <a:avLst/>
            </a:prstGeom>
            <a:noFill/>
            <a:ln w="28575">
              <a:solidFill>
                <a:schemeClr val="tx1"/>
              </a:solidFill>
              <a:round/>
              <a:headEnd/>
              <a:tailEnd/>
            </a:ln>
          </p:spPr>
          <p:txBody>
            <a:bodyPr/>
            <a:lstStyle/>
            <a:p>
              <a:endParaRPr lang="es-ES"/>
            </a:p>
          </p:txBody>
        </p:sp>
        <p:sp>
          <p:nvSpPr>
            <p:cNvPr id="30" name="Line 34"/>
            <p:cNvSpPr>
              <a:spLocks noChangeShapeType="1"/>
            </p:cNvSpPr>
            <p:nvPr/>
          </p:nvSpPr>
          <p:spPr bwMode="auto">
            <a:xfrm>
              <a:off x="2500282" y="5624522"/>
              <a:ext cx="0" cy="365125"/>
            </a:xfrm>
            <a:prstGeom prst="line">
              <a:avLst/>
            </a:prstGeom>
            <a:noFill/>
            <a:ln w="28575">
              <a:solidFill>
                <a:schemeClr val="tx1"/>
              </a:solidFill>
              <a:round/>
              <a:headEnd/>
              <a:tailEnd/>
            </a:ln>
          </p:spPr>
          <p:txBody>
            <a:bodyPr/>
            <a:lstStyle/>
            <a:p>
              <a:endParaRPr lang="es-ES"/>
            </a:p>
          </p:txBody>
        </p:sp>
        <p:sp>
          <p:nvSpPr>
            <p:cNvPr id="31" name="Line 35"/>
            <p:cNvSpPr>
              <a:spLocks noChangeShapeType="1"/>
            </p:cNvSpPr>
            <p:nvPr/>
          </p:nvSpPr>
          <p:spPr bwMode="auto">
            <a:xfrm>
              <a:off x="3719482" y="5624522"/>
              <a:ext cx="0" cy="365125"/>
            </a:xfrm>
            <a:prstGeom prst="line">
              <a:avLst/>
            </a:prstGeom>
            <a:noFill/>
            <a:ln w="28575">
              <a:solidFill>
                <a:schemeClr val="tx1"/>
              </a:solidFill>
              <a:round/>
              <a:headEnd/>
              <a:tailEnd/>
            </a:ln>
          </p:spPr>
          <p:txBody>
            <a:bodyPr/>
            <a:lstStyle/>
            <a:p>
              <a:endParaRPr lang="es-ES"/>
            </a:p>
          </p:txBody>
        </p:sp>
        <p:sp>
          <p:nvSpPr>
            <p:cNvPr id="32" name="Line 36"/>
            <p:cNvSpPr>
              <a:spLocks noChangeShapeType="1"/>
            </p:cNvSpPr>
            <p:nvPr/>
          </p:nvSpPr>
          <p:spPr bwMode="auto">
            <a:xfrm>
              <a:off x="3338482" y="5624522"/>
              <a:ext cx="0" cy="365125"/>
            </a:xfrm>
            <a:prstGeom prst="line">
              <a:avLst/>
            </a:prstGeom>
            <a:noFill/>
            <a:ln w="28575">
              <a:solidFill>
                <a:schemeClr val="tx1"/>
              </a:solidFill>
              <a:round/>
              <a:headEnd/>
              <a:tailEnd/>
            </a:ln>
          </p:spPr>
          <p:txBody>
            <a:bodyPr/>
            <a:lstStyle/>
            <a:p>
              <a:endParaRPr lang="es-ES"/>
            </a:p>
          </p:txBody>
        </p:sp>
        <p:sp>
          <p:nvSpPr>
            <p:cNvPr id="33" name="Text Box 37"/>
            <p:cNvSpPr txBox="1">
              <a:spLocks noChangeArrowheads="1"/>
            </p:cNvSpPr>
            <p:nvPr/>
          </p:nvSpPr>
          <p:spPr bwMode="auto">
            <a:xfrm>
              <a:off x="366682" y="5091122"/>
              <a:ext cx="1128713" cy="369888"/>
            </a:xfrm>
            <a:prstGeom prst="rect">
              <a:avLst/>
            </a:prstGeom>
            <a:noFill/>
            <a:ln w="9525">
              <a:noFill/>
              <a:miter lim="800000"/>
              <a:headEnd/>
              <a:tailEnd/>
            </a:ln>
          </p:spPr>
          <p:txBody>
            <a:bodyPr wrap="none">
              <a:spAutoFit/>
            </a:bodyPr>
            <a:lstStyle/>
            <a:p>
              <a:r>
                <a:rPr lang="es-ES" sz="1800" i="1" dirty="0">
                  <a:latin typeface="Calibri" pitchFamily="34" charset="0"/>
                </a:rPr>
                <a:t>Occidente</a:t>
              </a:r>
            </a:p>
          </p:txBody>
        </p:sp>
        <p:sp>
          <p:nvSpPr>
            <p:cNvPr id="34" name="Text Box 38"/>
            <p:cNvSpPr txBox="1">
              <a:spLocks noChangeArrowheads="1"/>
            </p:cNvSpPr>
            <p:nvPr/>
          </p:nvSpPr>
          <p:spPr bwMode="auto">
            <a:xfrm>
              <a:off x="595282" y="5624522"/>
              <a:ext cx="901700" cy="369888"/>
            </a:xfrm>
            <a:prstGeom prst="rect">
              <a:avLst/>
            </a:prstGeom>
            <a:noFill/>
            <a:ln w="9525">
              <a:noFill/>
              <a:miter lim="800000"/>
              <a:headEnd/>
              <a:tailEnd/>
            </a:ln>
          </p:spPr>
          <p:txBody>
            <a:bodyPr wrap="none">
              <a:spAutoFit/>
            </a:bodyPr>
            <a:lstStyle/>
            <a:p>
              <a:r>
                <a:rPr lang="es-ES" sz="1800" i="1">
                  <a:latin typeface="Calibri" pitchFamily="34" charset="0"/>
                </a:rPr>
                <a:t>Oriente</a:t>
              </a:r>
            </a:p>
          </p:txBody>
        </p:sp>
        <p:sp>
          <p:nvSpPr>
            <p:cNvPr id="35" name="Line 43"/>
            <p:cNvSpPr>
              <a:spLocks noChangeShapeType="1"/>
            </p:cNvSpPr>
            <p:nvPr/>
          </p:nvSpPr>
          <p:spPr bwMode="auto">
            <a:xfrm>
              <a:off x="1890682" y="5091122"/>
              <a:ext cx="2362200" cy="0"/>
            </a:xfrm>
            <a:prstGeom prst="line">
              <a:avLst/>
            </a:prstGeom>
            <a:noFill/>
            <a:ln w="28575">
              <a:solidFill>
                <a:schemeClr val="tx1"/>
              </a:solidFill>
              <a:round/>
              <a:headEnd/>
              <a:tailEnd/>
            </a:ln>
          </p:spPr>
          <p:txBody>
            <a:bodyPr/>
            <a:lstStyle/>
            <a:p>
              <a:endParaRPr lang="es-ES"/>
            </a:p>
          </p:txBody>
        </p:sp>
        <p:sp>
          <p:nvSpPr>
            <p:cNvPr id="36" name="Line 44"/>
            <p:cNvSpPr>
              <a:spLocks noChangeShapeType="1"/>
            </p:cNvSpPr>
            <p:nvPr/>
          </p:nvSpPr>
          <p:spPr bwMode="auto">
            <a:xfrm>
              <a:off x="1890682" y="5472122"/>
              <a:ext cx="2362200" cy="0"/>
            </a:xfrm>
            <a:prstGeom prst="line">
              <a:avLst/>
            </a:prstGeom>
            <a:noFill/>
            <a:ln w="28575">
              <a:solidFill>
                <a:schemeClr val="tx1"/>
              </a:solidFill>
              <a:round/>
              <a:headEnd/>
              <a:tailEnd/>
            </a:ln>
          </p:spPr>
          <p:txBody>
            <a:bodyPr/>
            <a:lstStyle/>
            <a:p>
              <a:endParaRPr lang="es-ES"/>
            </a:p>
          </p:txBody>
        </p:sp>
        <p:sp>
          <p:nvSpPr>
            <p:cNvPr id="37" name="Line 45"/>
            <p:cNvSpPr>
              <a:spLocks noChangeShapeType="1"/>
            </p:cNvSpPr>
            <p:nvPr/>
          </p:nvSpPr>
          <p:spPr bwMode="auto">
            <a:xfrm>
              <a:off x="1890682" y="5624522"/>
              <a:ext cx="2362200" cy="0"/>
            </a:xfrm>
            <a:prstGeom prst="line">
              <a:avLst/>
            </a:prstGeom>
            <a:noFill/>
            <a:ln w="28575">
              <a:solidFill>
                <a:schemeClr val="tx1"/>
              </a:solidFill>
              <a:round/>
              <a:headEnd/>
              <a:tailEnd/>
            </a:ln>
          </p:spPr>
          <p:txBody>
            <a:bodyPr/>
            <a:lstStyle/>
            <a:p>
              <a:endParaRPr lang="es-ES"/>
            </a:p>
          </p:txBody>
        </p:sp>
        <p:sp>
          <p:nvSpPr>
            <p:cNvPr id="38" name="Line 46"/>
            <p:cNvSpPr>
              <a:spLocks noChangeShapeType="1"/>
            </p:cNvSpPr>
            <p:nvPr/>
          </p:nvSpPr>
          <p:spPr bwMode="auto">
            <a:xfrm>
              <a:off x="1890682" y="6005522"/>
              <a:ext cx="2362200" cy="0"/>
            </a:xfrm>
            <a:prstGeom prst="line">
              <a:avLst/>
            </a:prstGeom>
            <a:noFill/>
            <a:ln w="28575">
              <a:solidFill>
                <a:schemeClr val="tx1"/>
              </a:solidFill>
              <a:round/>
              <a:headEnd/>
              <a:tailEnd/>
            </a:ln>
          </p:spPr>
          <p:txBody>
            <a:bodyPr/>
            <a:lstStyle/>
            <a:p>
              <a:endParaRPr lang="es-ES"/>
            </a:p>
          </p:txBody>
        </p:sp>
        <p:sp>
          <p:nvSpPr>
            <p:cNvPr id="39" name="Line 47"/>
            <p:cNvSpPr>
              <a:spLocks noChangeShapeType="1"/>
            </p:cNvSpPr>
            <p:nvPr/>
          </p:nvSpPr>
          <p:spPr bwMode="auto">
            <a:xfrm flipV="1">
              <a:off x="1890682" y="5091122"/>
              <a:ext cx="0" cy="381000"/>
            </a:xfrm>
            <a:prstGeom prst="line">
              <a:avLst/>
            </a:prstGeom>
            <a:noFill/>
            <a:ln w="28575">
              <a:solidFill>
                <a:schemeClr val="tx1"/>
              </a:solidFill>
              <a:round/>
              <a:headEnd/>
              <a:tailEnd/>
            </a:ln>
          </p:spPr>
          <p:txBody>
            <a:bodyPr/>
            <a:lstStyle/>
            <a:p>
              <a:endParaRPr lang="es-ES"/>
            </a:p>
          </p:txBody>
        </p:sp>
        <p:sp>
          <p:nvSpPr>
            <p:cNvPr id="40" name="Line 48"/>
            <p:cNvSpPr>
              <a:spLocks noChangeShapeType="1"/>
            </p:cNvSpPr>
            <p:nvPr/>
          </p:nvSpPr>
          <p:spPr bwMode="auto">
            <a:xfrm flipV="1">
              <a:off x="2500282" y="5091122"/>
              <a:ext cx="0" cy="381000"/>
            </a:xfrm>
            <a:prstGeom prst="line">
              <a:avLst/>
            </a:prstGeom>
            <a:noFill/>
            <a:ln w="28575">
              <a:solidFill>
                <a:schemeClr val="tx1"/>
              </a:solidFill>
              <a:round/>
              <a:headEnd/>
              <a:tailEnd/>
            </a:ln>
          </p:spPr>
          <p:txBody>
            <a:bodyPr/>
            <a:lstStyle/>
            <a:p>
              <a:endParaRPr lang="es-ES"/>
            </a:p>
          </p:txBody>
        </p:sp>
        <p:sp>
          <p:nvSpPr>
            <p:cNvPr id="41" name="Line 49"/>
            <p:cNvSpPr>
              <a:spLocks noChangeShapeType="1"/>
            </p:cNvSpPr>
            <p:nvPr/>
          </p:nvSpPr>
          <p:spPr bwMode="auto">
            <a:xfrm flipV="1">
              <a:off x="2881282" y="5091122"/>
              <a:ext cx="0" cy="381000"/>
            </a:xfrm>
            <a:prstGeom prst="line">
              <a:avLst/>
            </a:prstGeom>
            <a:noFill/>
            <a:ln w="28575">
              <a:solidFill>
                <a:schemeClr val="tx1"/>
              </a:solidFill>
              <a:round/>
              <a:headEnd/>
              <a:tailEnd/>
            </a:ln>
          </p:spPr>
          <p:txBody>
            <a:bodyPr/>
            <a:lstStyle/>
            <a:p>
              <a:endParaRPr lang="es-ES"/>
            </a:p>
          </p:txBody>
        </p:sp>
        <p:sp>
          <p:nvSpPr>
            <p:cNvPr id="42" name="Line 50"/>
            <p:cNvSpPr>
              <a:spLocks noChangeShapeType="1"/>
            </p:cNvSpPr>
            <p:nvPr/>
          </p:nvSpPr>
          <p:spPr bwMode="auto">
            <a:xfrm flipV="1">
              <a:off x="3719482" y="5091122"/>
              <a:ext cx="0" cy="381000"/>
            </a:xfrm>
            <a:prstGeom prst="line">
              <a:avLst/>
            </a:prstGeom>
            <a:noFill/>
            <a:ln w="28575">
              <a:solidFill>
                <a:schemeClr val="tx1"/>
              </a:solidFill>
              <a:round/>
              <a:headEnd/>
              <a:tailEnd/>
            </a:ln>
          </p:spPr>
          <p:txBody>
            <a:bodyPr/>
            <a:lstStyle/>
            <a:p>
              <a:endParaRPr lang="es-ES"/>
            </a:p>
          </p:txBody>
        </p:sp>
        <p:sp>
          <p:nvSpPr>
            <p:cNvPr id="43" name="Line 51"/>
            <p:cNvSpPr>
              <a:spLocks noChangeShapeType="1"/>
            </p:cNvSpPr>
            <p:nvPr/>
          </p:nvSpPr>
          <p:spPr bwMode="auto">
            <a:xfrm flipV="1">
              <a:off x="2500282" y="5624522"/>
              <a:ext cx="0" cy="381000"/>
            </a:xfrm>
            <a:prstGeom prst="line">
              <a:avLst/>
            </a:prstGeom>
            <a:noFill/>
            <a:ln w="28575">
              <a:solidFill>
                <a:schemeClr val="tx1"/>
              </a:solidFill>
              <a:round/>
              <a:headEnd/>
              <a:tailEnd/>
            </a:ln>
          </p:spPr>
          <p:txBody>
            <a:bodyPr/>
            <a:lstStyle/>
            <a:p>
              <a:endParaRPr lang="es-ES"/>
            </a:p>
          </p:txBody>
        </p:sp>
        <p:sp>
          <p:nvSpPr>
            <p:cNvPr id="44" name="Line 52"/>
            <p:cNvSpPr>
              <a:spLocks noChangeShapeType="1"/>
            </p:cNvSpPr>
            <p:nvPr/>
          </p:nvSpPr>
          <p:spPr bwMode="auto">
            <a:xfrm flipV="1">
              <a:off x="3719482" y="5624522"/>
              <a:ext cx="0" cy="381000"/>
            </a:xfrm>
            <a:prstGeom prst="line">
              <a:avLst/>
            </a:prstGeom>
            <a:noFill/>
            <a:ln w="28575">
              <a:solidFill>
                <a:schemeClr val="tx1"/>
              </a:solidFill>
              <a:round/>
              <a:headEnd/>
              <a:tailEnd/>
            </a:ln>
          </p:spPr>
          <p:txBody>
            <a:bodyPr/>
            <a:lstStyle/>
            <a:p>
              <a:endParaRPr lang="es-ES"/>
            </a:p>
          </p:txBody>
        </p:sp>
        <p:sp>
          <p:nvSpPr>
            <p:cNvPr id="45" name="Line 53"/>
            <p:cNvSpPr>
              <a:spLocks noChangeShapeType="1"/>
            </p:cNvSpPr>
            <p:nvPr/>
          </p:nvSpPr>
          <p:spPr bwMode="auto">
            <a:xfrm flipV="1">
              <a:off x="3338482" y="5624522"/>
              <a:ext cx="0" cy="381000"/>
            </a:xfrm>
            <a:prstGeom prst="line">
              <a:avLst/>
            </a:prstGeom>
            <a:noFill/>
            <a:ln w="28575">
              <a:solidFill>
                <a:schemeClr val="tx1"/>
              </a:solidFill>
              <a:round/>
              <a:headEnd/>
              <a:tailEnd/>
            </a:ln>
          </p:spPr>
          <p:txBody>
            <a:bodyPr/>
            <a:lstStyle/>
            <a:p>
              <a:endParaRPr lang="es-ES"/>
            </a:p>
          </p:txBody>
        </p:sp>
        <p:sp>
          <p:nvSpPr>
            <p:cNvPr id="46" name="Line 54"/>
            <p:cNvSpPr>
              <a:spLocks noChangeShapeType="1"/>
            </p:cNvSpPr>
            <p:nvPr/>
          </p:nvSpPr>
          <p:spPr bwMode="auto">
            <a:xfrm flipV="1">
              <a:off x="1890682" y="5624522"/>
              <a:ext cx="0" cy="381000"/>
            </a:xfrm>
            <a:prstGeom prst="line">
              <a:avLst/>
            </a:prstGeom>
            <a:noFill/>
            <a:ln w="28575">
              <a:solidFill>
                <a:schemeClr val="tx1"/>
              </a:solidFill>
              <a:round/>
              <a:headEnd/>
              <a:tailEnd/>
            </a:ln>
          </p:spPr>
          <p:txBody>
            <a:bodyPr/>
            <a:lstStyle/>
            <a:p>
              <a:endParaRPr lang="es-ES"/>
            </a:p>
          </p:txBody>
        </p:sp>
        <p:sp>
          <p:nvSpPr>
            <p:cNvPr id="47" name="Line 55"/>
            <p:cNvSpPr>
              <a:spLocks noChangeShapeType="1"/>
            </p:cNvSpPr>
            <p:nvPr/>
          </p:nvSpPr>
          <p:spPr bwMode="auto">
            <a:xfrm flipV="1">
              <a:off x="4252882" y="5624522"/>
              <a:ext cx="0" cy="381000"/>
            </a:xfrm>
            <a:prstGeom prst="line">
              <a:avLst/>
            </a:prstGeom>
            <a:noFill/>
            <a:ln w="28575">
              <a:solidFill>
                <a:schemeClr val="tx1"/>
              </a:solidFill>
              <a:round/>
              <a:headEnd/>
              <a:tailEnd/>
            </a:ln>
          </p:spPr>
          <p:txBody>
            <a:bodyPr/>
            <a:lstStyle/>
            <a:p>
              <a:endParaRPr lang="es-ES"/>
            </a:p>
          </p:txBody>
        </p:sp>
        <p:sp>
          <p:nvSpPr>
            <p:cNvPr id="48" name="Line 56"/>
            <p:cNvSpPr>
              <a:spLocks noChangeShapeType="1"/>
            </p:cNvSpPr>
            <p:nvPr/>
          </p:nvSpPr>
          <p:spPr bwMode="auto">
            <a:xfrm flipV="1">
              <a:off x="4252882" y="5091122"/>
              <a:ext cx="0" cy="381000"/>
            </a:xfrm>
            <a:prstGeom prst="line">
              <a:avLst/>
            </a:prstGeom>
            <a:noFill/>
            <a:ln w="28575">
              <a:solidFill>
                <a:schemeClr val="tx1"/>
              </a:solidFill>
              <a:round/>
              <a:headEnd/>
              <a:tailEnd/>
            </a:ln>
          </p:spPr>
          <p:txBody>
            <a:bodyPr/>
            <a:lstStyle/>
            <a:p>
              <a:endParaRPr lang="es-ES"/>
            </a:p>
          </p:txBody>
        </p:sp>
      </p:grpSp>
      <p:sp>
        <p:nvSpPr>
          <p:cNvPr id="49" name="48 CuadroTexto"/>
          <p:cNvSpPr txBox="1"/>
          <p:nvPr/>
        </p:nvSpPr>
        <p:spPr>
          <a:xfrm>
            <a:off x="4286248" y="1928802"/>
            <a:ext cx="3108543" cy="1323439"/>
          </a:xfrm>
          <a:prstGeom prst="rect">
            <a:avLst/>
          </a:prstGeom>
          <a:solidFill>
            <a:schemeClr val="accent1">
              <a:lumMod val="40000"/>
              <a:lumOff val="60000"/>
            </a:schemeClr>
          </a:solidFill>
        </p:spPr>
        <p:txBody>
          <a:bodyPr wrap="none" rtlCol="0">
            <a:spAutoFit/>
          </a:bodyPr>
          <a:lstStyle/>
          <a:p>
            <a:pPr>
              <a:buFont typeface="Wingdings" pitchFamily="2" charset="2"/>
              <a:buChar char="ü"/>
            </a:pPr>
            <a:r>
              <a:rPr lang="es-ES" sz="2000" i="1" dirty="0" smtClean="0">
                <a:latin typeface="Calibri" pitchFamily="34" charset="0"/>
              </a:rPr>
              <a:t> Preparación</a:t>
            </a:r>
          </a:p>
          <a:p>
            <a:pPr>
              <a:buFont typeface="Wingdings" pitchFamily="2" charset="2"/>
              <a:buChar char="ü"/>
            </a:pPr>
            <a:r>
              <a:rPr lang="es-ES" sz="2000" i="1" dirty="0" smtClean="0">
                <a:latin typeface="Calibri" pitchFamily="34" charset="0"/>
              </a:rPr>
              <a:t> Información</a:t>
            </a:r>
          </a:p>
          <a:p>
            <a:pPr>
              <a:buFont typeface="Wingdings" pitchFamily="2" charset="2"/>
              <a:buChar char="ü"/>
            </a:pPr>
            <a:r>
              <a:rPr lang="es-ES" sz="2000" i="1" dirty="0" smtClean="0">
                <a:latin typeface="Calibri" pitchFamily="34" charset="0"/>
              </a:rPr>
              <a:t> Concesiones</a:t>
            </a:r>
          </a:p>
          <a:p>
            <a:pPr>
              <a:buFont typeface="Wingdings" pitchFamily="2" charset="2"/>
              <a:buChar char="ü"/>
            </a:pPr>
            <a:r>
              <a:rPr lang="es-ES" sz="2000" i="1" dirty="0" smtClean="0">
                <a:latin typeface="Calibri" pitchFamily="34" charset="0"/>
              </a:rPr>
              <a:t> Conclusión y Compromiso</a:t>
            </a:r>
            <a:endParaRPr lang="es-ES" sz="2000" i="1" dirty="0">
              <a:latin typeface="Calibri" pitchFamily="34" charset="0"/>
            </a:endParaRPr>
          </a:p>
        </p:txBody>
      </p:sp>
      <p:sp>
        <p:nvSpPr>
          <p:cNvPr id="50" name="4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1" name="5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dissolve">
                                      <p:cBhvr>
                                        <p:cTn id="21" dur="500"/>
                                        <p:tgtEl>
                                          <p:spTgt spid="4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49" grpId="0" animBg="1"/>
    </p:bld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Paso 1: Preparación</a:t>
            </a:r>
            <a:endParaRPr lang="es-ES" dirty="0"/>
          </a:p>
        </p:txBody>
      </p:sp>
      <p:sp>
        <p:nvSpPr>
          <p:cNvPr id="4" name="Text Box 3"/>
          <p:cNvSpPr txBox="1">
            <a:spLocks noChangeArrowheads="1"/>
          </p:cNvSpPr>
          <p:nvPr/>
        </p:nvSpPr>
        <p:spPr bwMode="auto">
          <a:xfrm>
            <a:off x="288925" y="1214422"/>
            <a:ext cx="8640793" cy="830997"/>
          </a:xfrm>
          <a:prstGeom prst="rect">
            <a:avLst/>
          </a:prstGeom>
          <a:noFill/>
          <a:ln w="9525">
            <a:noFill/>
            <a:miter lim="800000"/>
            <a:headEnd/>
            <a:tailEnd/>
          </a:ln>
        </p:spPr>
        <p:txBody>
          <a:bodyPr wrap="square">
            <a:spAutoFit/>
          </a:bodyPr>
          <a:lstStyle/>
          <a:p>
            <a:pPr algn="l"/>
            <a:r>
              <a:rPr lang="es-ES" sz="2400" b="1" dirty="0" smtClean="0">
                <a:solidFill>
                  <a:srgbClr val="4274B0"/>
                </a:solidFill>
                <a:latin typeface="Calibri" pitchFamily="34" charset="0"/>
              </a:rPr>
              <a:t>Habrá que tener </a:t>
            </a:r>
            <a:r>
              <a:rPr lang="es-ES" sz="2400" b="1" dirty="0">
                <a:solidFill>
                  <a:srgbClr val="4274B0"/>
                </a:solidFill>
                <a:latin typeface="Calibri" pitchFamily="34" charset="0"/>
              </a:rPr>
              <a:t>en cuenta la importancia </a:t>
            </a:r>
            <a:r>
              <a:rPr lang="es-ES" sz="2400" b="1" dirty="0" smtClean="0">
                <a:solidFill>
                  <a:srgbClr val="4274B0"/>
                </a:solidFill>
                <a:latin typeface="Calibri" pitchFamily="34" charset="0"/>
              </a:rPr>
              <a:t>que se de a la </a:t>
            </a:r>
            <a:r>
              <a:rPr lang="es-ES" sz="2400" b="1" u="sng" dirty="0">
                <a:solidFill>
                  <a:srgbClr val="4274B0"/>
                </a:solidFill>
                <a:latin typeface="Calibri" pitchFamily="34" charset="0"/>
              </a:rPr>
              <a:t>Relación</a:t>
            </a:r>
            <a:r>
              <a:rPr lang="es-ES" sz="2400" b="1" dirty="0">
                <a:solidFill>
                  <a:srgbClr val="4274B0"/>
                </a:solidFill>
                <a:latin typeface="Calibri" pitchFamily="34" charset="0"/>
              </a:rPr>
              <a:t>  y </a:t>
            </a:r>
            <a:r>
              <a:rPr lang="es-ES" sz="2400" b="1" dirty="0" smtClean="0">
                <a:solidFill>
                  <a:srgbClr val="4274B0"/>
                </a:solidFill>
                <a:latin typeface="Calibri" pitchFamily="34" charset="0"/>
              </a:rPr>
              <a:t>a </a:t>
            </a:r>
            <a:r>
              <a:rPr lang="es-ES" sz="2400" b="1" dirty="0">
                <a:solidFill>
                  <a:srgbClr val="4274B0"/>
                </a:solidFill>
                <a:latin typeface="Calibri" pitchFamily="34" charset="0"/>
              </a:rPr>
              <a:t>los </a:t>
            </a:r>
            <a:r>
              <a:rPr lang="es-ES" sz="2400" b="1" u="sng" dirty="0">
                <a:solidFill>
                  <a:srgbClr val="4274B0"/>
                </a:solidFill>
                <a:latin typeface="Calibri" pitchFamily="34" charset="0"/>
              </a:rPr>
              <a:t>Objetivos</a:t>
            </a:r>
            <a:r>
              <a:rPr lang="es-ES" sz="2400" b="1" dirty="0">
                <a:solidFill>
                  <a:srgbClr val="4274B0"/>
                </a:solidFill>
                <a:latin typeface="Calibri" pitchFamily="34" charset="0"/>
              </a:rPr>
              <a:t> en juego</a:t>
            </a:r>
            <a:r>
              <a:rPr lang="es-ES" sz="2400" b="1" dirty="0" smtClean="0">
                <a:solidFill>
                  <a:srgbClr val="4274B0"/>
                </a:solidFill>
                <a:latin typeface="Calibri" pitchFamily="34" charset="0"/>
              </a:rPr>
              <a:t>: 4 posibilidades … </a:t>
            </a:r>
            <a:endParaRPr lang="es-ES" sz="2400" b="1" dirty="0">
              <a:solidFill>
                <a:srgbClr val="4274B0"/>
              </a:solidFill>
              <a:latin typeface="Calibri" pitchFamily="34" charset="0"/>
            </a:endParaRPr>
          </a:p>
        </p:txBody>
      </p:sp>
      <p:grpSp>
        <p:nvGrpSpPr>
          <p:cNvPr id="5" name="34 Grupo"/>
          <p:cNvGrpSpPr/>
          <p:nvPr/>
        </p:nvGrpSpPr>
        <p:grpSpPr>
          <a:xfrm>
            <a:off x="1821628" y="2143116"/>
            <a:ext cx="5807897" cy="4086230"/>
            <a:chOff x="1821628" y="2143116"/>
            <a:chExt cx="5807897" cy="4086230"/>
          </a:xfrm>
        </p:grpSpPr>
        <p:sp>
          <p:nvSpPr>
            <p:cNvPr id="6" name="Text Box 27"/>
            <p:cNvSpPr txBox="1">
              <a:spLocks noChangeArrowheads="1"/>
            </p:cNvSpPr>
            <p:nvPr/>
          </p:nvSpPr>
          <p:spPr bwMode="auto">
            <a:xfrm>
              <a:off x="4529137" y="2143116"/>
              <a:ext cx="1200072" cy="400110"/>
            </a:xfrm>
            <a:prstGeom prst="rect">
              <a:avLst/>
            </a:prstGeom>
            <a:noFill/>
            <a:ln w="9525">
              <a:noFill/>
              <a:miter lim="800000"/>
              <a:headEnd/>
              <a:tailEnd/>
            </a:ln>
          </p:spPr>
          <p:txBody>
            <a:bodyPr wrap="none">
              <a:spAutoFit/>
            </a:bodyPr>
            <a:lstStyle/>
            <a:p>
              <a:r>
                <a:rPr lang="es-ES" sz="2000" b="1" dirty="0">
                  <a:solidFill>
                    <a:schemeClr val="accent6">
                      <a:lumMod val="75000"/>
                    </a:schemeClr>
                  </a:solidFill>
                  <a:latin typeface="Calibri" pitchFamily="34" charset="0"/>
                </a:rPr>
                <a:t>Objetivos</a:t>
              </a:r>
            </a:p>
          </p:txBody>
        </p:sp>
        <p:sp>
          <p:nvSpPr>
            <p:cNvPr id="7" name="Text Box 28"/>
            <p:cNvSpPr txBox="1">
              <a:spLocks noChangeArrowheads="1"/>
            </p:cNvSpPr>
            <p:nvPr/>
          </p:nvSpPr>
          <p:spPr bwMode="auto">
            <a:xfrm rot="16200000">
              <a:off x="1360572" y="4418773"/>
              <a:ext cx="1322221" cy="400110"/>
            </a:xfrm>
            <a:prstGeom prst="rect">
              <a:avLst/>
            </a:prstGeom>
            <a:noFill/>
            <a:ln w="9525">
              <a:noFill/>
              <a:miter lim="800000"/>
              <a:headEnd/>
              <a:tailEnd/>
            </a:ln>
          </p:spPr>
          <p:txBody>
            <a:bodyPr wrap="none">
              <a:spAutoFit/>
            </a:bodyPr>
            <a:lstStyle/>
            <a:p>
              <a:r>
                <a:rPr lang="es-ES" sz="2000" b="1">
                  <a:solidFill>
                    <a:schemeClr val="accent6">
                      <a:lumMod val="75000"/>
                    </a:schemeClr>
                  </a:solidFill>
                  <a:latin typeface="Calibri" pitchFamily="34" charset="0"/>
                </a:rPr>
                <a:t>Relaciones</a:t>
              </a:r>
            </a:p>
          </p:txBody>
        </p:sp>
        <p:sp>
          <p:nvSpPr>
            <p:cNvPr id="8" name="Text Box 29"/>
            <p:cNvSpPr txBox="1">
              <a:spLocks noChangeArrowheads="1"/>
            </p:cNvSpPr>
            <p:nvPr/>
          </p:nvSpPr>
          <p:spPr bwMode="auto">
            <a:xfrm>
              <a:off x="3362325" y="2476496"/>
              <a:ext cx="626197" cy="400110"/>
            </a:xfrm>
            <a:prstGeom prst="rect">
              <a:avLst/>
            </a:prstGeom>
            <a:noFill/>
            <a:ln w="9525">
              <a:noFill/>
              <a:miter lim="800000"/>
              <a:headEnd/>
              <a:tailEnd/>
            </a:ln>
          </p:spPr>
          <p:txBody>
            <a:bodyPr wrap="none">
              <a:spAutoFit/>
            </a:bodyPr>
            <a:lstStyle/>
            <a:p>
              <a:r>
                <a:rPr lang="es-ES" sz="2000" b="1">
                  <a:solidFill>
                    <a:schemeClr val="accent6">
                      <a:lumMod val="75000"/>
                    </a:schemeClr>
                  </a:solidFill>
                  <a:latin typeface="Calibri" pitchFamily="34" charset="0"/>
                </a:rPr>
                <a:t>Alto</a:t>
              </a:r>
            </a:p>
          </p:txBody>
        </p:sp>
        <p:sp>
          <p:nvSpPr>
            <p:cNvPr id="9" name="Text Box 30"/>
            <p:cNvSpPr txBox="1">
              <a:spLocks noChangeArrowheads="1"/>
            </p:cNvSpPr>
            <p:nvPr/>
          </p:nvSpPr>
          <p:spPr bwMode="auto">
            <a:xfrm rot="16200000">
              <a:off x="2014177" y="3428173"/>
              <a:ext cx="626197" cy="400110"/>
            </a:xfrm>
            <a:prstGeom prst="rect">
              <a:avLst/>
            </a:prstGeom>
            <a:noFill/>
            <a:ln w="9525">
              <a:noFill/>
              <a:miter lim="800000"/>
              <a:headEnd/>
              <a:tailEnd/>
            </a:ln>
          </p:spPr>
          <p:txBody>
            <a:bodyPr wrap="none">
              <a:spAutoFit/>
            </a:bodyPr>
            <a:lstStyle/>
            <a:p>
              <a:r>
                <a:rPr lang="es-ES" sz="2000" b="1" dirty="0">
                  <a:solidFill>
                    <a:schemeClr val="accent6">
                      <a:lumMod val="75000"/>
                    </a:schemeClr>
                  </a:solidFill>
                  <a:latin typeface="Calibri" pitchFamily="34" charset="0"/>
                </a:rPr>
                <a:t>Alto</a:t>
              </a:r>
            </a:p>
          </p:txBody>
        </p:sp>
        <p:sp>
          <p:nvSpPr>
            <p:cNvPr id="10" name="Text Box 31"/>
            <p:cNvSpPr txBox="1">
              <a:spLocks noChangeArrowheads="1"/>
            </p:cNvSpPr>
            <p:nvPr/>
          </p:nvSpPr>
          <p:spPr bwMode="auto">
            <a:xfrm rot="16200000">
              <a:off x="1998492" y="5434773"/>
              <a:ext cx="659155" cy="400110"/>
            </a:xfrm>
            <a:prstGeom prst="rect">
              <a:avLst/>
            </a:prstGeom>
            <a:noFill/>
            <a:ln w="9525">
              <a:noFill/>
              <a:miter lim="800000"/>
              <a:headEnd/>
              <a:tailEnd/>
            </a:ln>
          </p:spPr>
          <p:txBody>
            <a:bodyPr wrap="none">
              <a:spAutoFit/>
            </a:bodyPr>
            <a:lstStyle/>
            <a:p>
              <a:r>
                <a:rPr lang="es-ES" sz="2000" b="1">
                  <a:solidFill>
                    <a:schemeClr val="accent6">
                      <a:lumMod val="75000"/>
                    </a:schemeClr>
                  </a:solidFill>
                  <a:latin typeface="Calibri" pitchFamily="34" charset="0"/>
                </a:rPr>
                <a:t>Bajo</a:t>
              </a:r>
            </a:p>
          </p:txBody>
        </p:sp>
        <p:sp>
          <p:nvSpPr>
            <p:cNvPr id="11" name="Text Box 32"/>
            <p:cNvSpPr txBox="1">
              <a:spLocks noChangeArrowheads="1"/>
            </p:cNvSpPr>
            <p:nvPr/>
          </p:nvSpPr>
          <p:spPr bwMode="auto">
            <a:xfrm>
              <a:off x="6029325" y="2476496"/>
              <a:ext cx="659155" cy="400110"/>
            </a:xfrm>
            <a:prstGeom prst="rect">
              <a:avLst/>
            </a:prstGeom>
            <a:noFill/>
            <a:ln w="9525">
              <a:noFill/>
              <a:miter lim="800000"/>
              <a:headEnd/>
              <a:tailEnd/>
            </a:ln>
          </p:spPr>
          <p:txBody>
            <a:bodyPr wrap="none">
              <a:spAutoFit/>
            </a:bodyPr>
            <a:lstStyle/>
            <a:p>
              <a:r>
                <a:rPr lang="es-ES" sz="2000" b="1">
                  <a:solidFill>
                    <a:schemeClr val="accent6">
                      <a:lumMod val="75000"/>
                    </a:schemeClr>
                  </a:solidFill>
                  <a:latin typeface="Calibri" pitchFamily="34" charset="0"/>
                </a:rPr>
                <a:t>Bajo</a:t>
              </a:r>
            </a:p>
          </p:txBody>
        </p:sp>
        <p:grpSp>
          <p:nvGrpSpPr>
            <p:cNvPr id="12" name="Group 55"/>
            <p:cNvGrpSpPr>
              <a:grpSpLocks/>
            </p:cNvGrpSpPr>
            <p:nvPr/>
          </p:nvGrpSpPr>
          <p:grpSpPr bwMode="auto">
            <a:xfrm>
              <a:off x="2524125" y="2857496"/>
              <a:ext cx="5105400" cy="3371850"/>
              <a:chOff x="2400" y="1344"/>
              <a:chExt cx="3216" cy="2124"/>
            </a:xfrm>
            <a:solidFill>
              <a:schemeClr val="bg1">
                <a:lumMod val="95000"/>
              </a:schemeClr>
            </a:solidFill>
          </p:grpSpPr>
          <p:sp>
            <p:nvSpPr>
              <p:cNvPr id="21" name="Rectangle 34"/>
              <p:cNvSpPr>
                <a:spLocks noChangeArrowheads="1"/>
              </p:cNvSpPr>
              <p:nvPr/>
            </p:nvSpPr>
            <p:spPr bwMode="auto">
              <a:xfrm>
                <a:off x="4008" y="2406"/>
                <a:ext cx="1608" cy="1062"/>
              </a:xfrm>
              <a:prstGeom prst="rect">
                <a:avLst/>
              </a:prstGeom>
              <a:grpFill/>
              <a:ln w="9525">
                <a:noFill/>
                <a:miter lim="800000"/>
                <a:headEnd/>
                <a:tailEnd/>
              </a:ln>
              <a:effectLst/>
            </p:spPr>
            <p:txBody>
              <a:bodyPr/>
              <a:lstStyle/>
              <a:p>
                <a:pPr algn="l">
                  <a:spcBef>
                    <a:spcPct val="20000"/>
                  </a:spcBef>
                  <a:defRPr/>
                </a:pPr>
                <a:endParaRPr lang="es-ES" sz="1800" dirty="0">
                  <a:latin typeface="Calibri" pitchFamily="34" charset="0"/>
                </a:endParaRPr>
              </a:p>
            </p:txBody>
          </p:sp>
          <p:sp>
            <p:nvSpPr>
              <p:cNvPr id="22" name="Rectangle 35"/>
              <p:cNvSpPr>
                <a:spLocks noChangeArrowheads="1"/>
              </p:cNvSpPr>
              <p:nvPr/>
            </p:nvSpPr>
            <p:spPr bwMode="auto">
              <a:xfrm>
                <a:off x="2400" y="2406"/>
                <a:ext cx="1608" cy="1062"/>
              </a:xfrm>
              <a:prstGeom prst="rect">
                <a:avLst/>
              </a:prstGeom>
              <a:grpFill/>
              <a:ln w="9525">
                <a:noFill/>
                <a:miter lim="800000"/>
                <a:headEnd/>
                <a:tailEnd/>
              </a:ln>
              <a:effectLst/>
            </p:spPr>
            <p:txBody>
              <a:bodyPr/>
              <a:lstStyle/>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p:txBody>
          </p:sp>
          <p:sp>
            <p:nvSpPr>
              <p:cNvPr id="23" name="Rectangle 36"/>
              <p:cNvSpPr>
                <a:spLocks noChangeArrowheads="1"/>
              </p:cNvSpPr>
              <p:nvPr/>
            </p:nvSpPr>
            <p:spPr bwMode="auto">
              <a:xfrm>
                <a:off x="4008" y="1344"/>
                <a:ext cx="1608" cy="1062"/>
              </a:xfrm>
              <a:prstGeom prst="rect">
                <a:avLst/>
              </a:prstGeom>
              <a:grpFill/>
              <a:ln w="9525">
                <a:noFill/>
                <a:miter lim="800000"/>
                <a:headEnd/>
                <a:tailEnd/>
              </a:ln>
              <a:effectLst/>
            </p:spPr>
            <p:txBody>
              <a:bodyPr/>
              <a:lstStyle/>
              <a:p>
                <a:pPr algn="l">
                  <a:spcBef>
                    <a:spcPct val="20000"/>
                  </a:spcBef>
                  <a:defRPr/>
                </a:pPr>
                <a:endParaRPr lang="es-ES" sz="1800" dirty="0">
                  <a:latin typeface="Calibri" pitchFamily="34" charset="0"/>
                </a:endParaRPr>
              </a:p>
            </p:txBody>
          </p:sp>
          <p:sp>
            <p:nvSpPr>
              <p:cNvPr id="24" name="Rectangle 37"/>
              <p:cNvSpPr>
                <a:spLocks noChangeArrowheads="1"/>
              </p:cNvSpPr>
              <p:nvPr/>
            </p:nvSpPr>
            <p:spPr bwMode="auto">
              <a:xfrm>
                <a:off x="2400" y="1344"/>
                <a:ext cx="1608" cy="1062"/>
              </a:xfrm>
              <a:prstGeom prst="rect">
                <a:avLst/>
              </a:prstGeom>
              <a:grpFill/>
              <a:ln w="9525">
                <a:noFill/>
                <a:miter lim="800000"/>
                <a:headEnd/>
                <a:tailEnd/>
              </a:ln>
              <a:effectLst/>
            </p:spPr>
            <p:txBody>
              <a:bodyPr/>
              <a:lstStyle/>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a:p>
                <a:pPr algn="l">
                  <a:spcBef>
                    <a:spcPct val="20000"/>
                  </a:spcBef>
                  <a:defRPr/>
                </a:pPr>
                <a:endParaRPr lang="es-ES" sz="1800" dirty="0">
                  <a:latin typeface="Calibri" pitchFamily="34" charset="0"/>
                </a:endParaRPr>
              </a:p>
            </p:txBody>
          </p:sp>
          <p:sp>
            <p:nvSpPr>
              <p:cNvPr id="25" name="Line 38"/>
              <p:cNvSpPr>
                <a:spLocks noChangeShapeType="1"/>
              </p:cNvSpPr>
              <p:nvPr/>
            </p:nvSpPr>
            <p:spPr bwMode="auto">
              <a:xfrm>
                <a:off x="2400" y="1344"/>
                <a:ext cx="3216" cy="0"/>
              </a:xfrm>
              <a:prstGeom prst="line">
                <a:avLst/>
              </a:prstGeom>
              <a:grpFill/>
              <a:ln w="28575" cap="sq">
                <a:solidFill>
                  <a:schemeClr val="tx1"/>
                </a:solidFill>
                <a:round/>
                <a:headEnd/>
                <a:tailEnd/>
              </a:ln>
            </p:spPr>
            <p:txBody>
              <a:bodyPr/>
              <a:lstStyle/>
              <a:p>
                <a:endParaRPr lang="es-ES"/>
              </a:p>
            </p:txBody>
          </p:sp>
          <p:sp>
            <p:nvSpPr>
              <p:cNvPr id="26" name="Line 39"/>
              <p:cNvSpPr>
                <a:spLocks noChangeShapeType="1"/>
              </p:cNvSpPr>
              <p:nvPr/>
            </p:nvSpPr>
            <p:spPr bwMode="auto">
              <a:xfrm>
                <a:off x="2400" y="2406"/>
                <a:ext cx="3216" cy="0"/>
              </a:xfrm>
              <a:prstGeom prst="line">
                <a:avLst/>
              </a:prstGeom>
              <a:grpFill/>
              <a:ln w="28575">
                <a:solidFill>
                  <a:schemeClr val="tx1"/>
                </a:solidFill>
                <a:round/>
                <a:headEnd/>
                <a:tailEnd/>
              </a:ln>
            </p:spPr>
            <p:txBody>
              <a:bodyPr/>
              <a:lstStyle/>
              <a:p>
                <a:endParaRPr lang="es-ES"/>
              </a:p>
            </p:txBody>
          </p:sp>
          <p:sp>
            <p:nvSpPr>
              <p:cNvPr id="27" name="Line 40"/>
              <p:cNvSpPr>
                <a:spLocks noChangeShapeType="1"/>
              </p:cNvSpPr>
              <p:nvPr/>
            </p:nvSpPr>
            <p:spPr bwMode="auto">
              <a:xfrm>
                <a:off x="2400" y="3468"/>
                <a:ext cx="3216" cy="0"/>
              </a:xfrm>
              <a:prstGeom prst="line">
                <a:avLst/>
              </a:prstGeom>
              <a:grpFill/>
              <a:ln w="28575" cap="sq">
                <a:solidFill>
                  <a:schemeClr val="tx1"/>
                </a:solidFill>
                <a:round/>
                <a:headEnd/>
                <a:tailEnd/>
              </a:ln>
            </p:spPr>
            <p:txBody>
              <a:bodyPr/>
              <a:lstStyle/>
              <a:p>
                <a:endParaRPr lang="es-ES"/>
              </a:p>
            </p:txBody>
          </p:sp>
          <p:sp>
            <p:nvSpPr>
              <p:cNvPr id="28" name="Line 41"/>
              <p:cNvSpPr>
                <a:spLocks noChangeShapeType="1"/>
              </p:cNvSpPr>
              <p:nvPr/>
            </p:nvSpPr>
            <p:spPr bwMode="auto">
              <a:xfrm>
                <a:off x="2400" y="1344"/>
                <a:ext cx="0" cy="2124"/>
              </a:xfrm>
              <a:prstGeom prst="line">
                <a:avLst/>
              </a:prstGeom>
              <a:grpFill/>
              <a:ln w="28575" cap="sq">
                <a:solidFill>
                  <a:schemeClr val="tx1"/>
                </a:solidFill>
                <a:round/>
                <a:headEnd/>
                <a:tailEnd/>
              </a:ln>
            </p:spPr>
            <p:txBody>
              <a:bodyPr/>
              <a:lstStyle/>
              <a:p>
                <a:endParaRPr lang="es-ES"/>
              </a:p>
            </p:txBody>
          </p:sp>
          <p:sp>
            <p:nvSpPr>
              <p:cNvPr id="29" name="Line 42"/>
              <p:cNvSpPr>
                <a:spLocks noChangeShapeType="1"/>
              </p:cNvSpPr>
              <p:nvPr/>
            </p:nvSpPr>
            <p:spPr bwMode="auto">
              <a:xfrm>
                <a:off x="4008" y="1344"/>
                <a:ext cx="0" cy="2124"/>
              </a:xfrm>
              <a:prstGeom prst="line">
                <a:avLst/>
              </a:prstGeom>
              <a:grpFill/>
              <a:ln w="28575">
                <a:solidFill>
                  <a:schemeClr val="tx1"/>
                </a:solidFill>
                <a:round/>
                <a:headEnd/>
                <a:tailEnd/>
              </a:ln>
            </p:spPr>
            <p:txBody>
              <a:bodyPr/>
              <a:lstStyle/>
              <a:p>
                <a:endParaRPr lang="es-ES"/>
              </a:p>
            </p:txBody>
          </p:sp>
          <p:sp>
            <p:nvSpPr>
              <p:cNvPr id="30" name="Line 43"/>
              <p:cNvSpPr>
                <a:spLocks noChangeShapeType="1"/>
              </p:cNvSpPr>
              <p:nvPr/>
            </p:nvSpPr>
            <p:spPr bwMode="auto">
              <a:xfrm>
                <a:off x="5616" y="1344"/>
                <a:ext cx="0" cy="2124"/>
              </a:xfrm>
              <a:prstGeom prst="line">
                <a:avLst/>
              </a:prstGeom>
              <a:grpFill/>
              <a:ln w="28575" cap="sq">
                <a:solidFill>
                  <a:schemeClr val="tx1"/>
                </a:solidFill>
                <a:round/>
                <a:headEnd/>
                <a:tailEnd/>
              </a:ln>
            </p:spPr>
            <p:txBody>
              <a:bodyPr/>
              <a:lstStyle/>
              <a:p>
                <a:endParaRPr lang="es-ES"/>
              </a:p>
            </p:txBody>
          </p:sp>
        </p:grpSp>
        <p:sp>
          <p:nvSpPr>
            <p:cNvPr id="13" name="Text Box 58"/>
            <p:cNvSpPr txBox="1">
              <a:spLocks noChangeArrowheads="1"/>
            </p:cNvSpPr>
            <p:nvPr/>
          </p:nvSpPr>
          <p:spPr bwMode="auto">
            <a:xfrm>
              <a:off x="3286116" y="3500438"/>
              <a:ext cx="881075" cy="400110"/>
            </a:xfrm>
            <a:prstGeom prst="rect">
              <a:avLst/>
            </a:prstGeom>
            <a:solidFill>
              <a:schemeClr val="bg1">
                <a:lumMod val="95000"/>
              </a:schemeClr>
            </a:solidFill>
            <a:ln w="9525">
              <a:noFill/>
              <a:miter lim="800000"/>
              <a:headEnd/>
              <a:tailEnd/>
            </a:ln>
          </p:spPr>
          <p:txBody>
            <a:bodyPr wrap="none">
              <a:spAutoFit/>
            </a:bodyPr>
            <a:lstStyle/>
            <a:p>
              <a:r>
                <a:rPr lang="es-ES" sz="2000" b="1" dirty="0" smtClean="0">
                  <a:solidFill>
                    <a:srgbClr val="990033"/>
                  </a:solidFill>
                  <a:latin typeface="Calibri" pitchFamily="34" charset="0"/>
                </a:rPr>
                <a:t>MIXTA</a:t>
              </a:r>
              <a:endParaRPr lang="es-ES" sz="2000" b="1" dirty="0">
                <a:solidFill>
                  <a:srgbClr val="990033"/>
                </a:solidFill>
                <a:latin typeface="Calibri" pitchFamily="34" charset="0"/>
              </a:endParaRPr>
            </a:p>
          </p:txBody>
        </p:sp>
        <p:sp>
          <p:nvSpPr>
            <p:cNvPr id="14" name="Text Box 59"/>
            <p:cNvSpPr txBox="1">
              <a:spLocks noChangeArrowheads="1"/>
            </p:cNvSpPr>
            <p:nvPr/>
          </p:nvSpPr>
          <p:spPr bwMode="auto">
            <a:xfrm>
              <a:off x="5500694" y="5072074"/>
              <a:ext cx="1732013" cy="646331"/>
            </a:xfrm>
            <a:prstGeom prst="rect">
              <a:avLst/>
            </a:prstGeom>
            <a:solidFill>
              <a:schemeClr val="bg1">
                <a:lumMod val="95000"/>
              </a:schemeClr>
            </a:solidFill>
            <a:ln w="9525">
              <a:noFill/>
              <a:miter lim="800000"/>
              <a:headEnd/>
              <a:tailEnd/>
            </a:ln>
          </p:spPr>
          <p:txBody>
            <a:bodyPr wrap="none">
              <a:spAutoFit/>
            </a:bodyPr>
            <a:lstStyle/>
            <a:p>
              <a:pPr algn="ctr"/>
              <a:r>
                <a:rPr lang="es-ES" sz="1800" b="1" dirty="0" smtClean="0">
                  <a:solidFill>
                    <a:srgbClr val="990033"/>
                  </a:solidFill>
                  <a:latin typeface="Calibri" pitchFamily="34" charset="0"/>
                </a:rPr>
                <a:t>COORDINACION</a:t>
              </a:r>
              <a:endParaRPr lang="es-ES" sz="1800" b="1" dirty="0">
                <a:solidFill>
                  <a:srgbClr val="990033"/>
                </a:solidFill>
                <a:latin typeface="Calibri" pitchFamily="34" charset="0"/>
              </a:endParaRPr>
            </a:p>
            <a:p>
              <a:pPr algn="ctr"/>
              <a:r>
                <a:rPr lang="es-ES" sz="1800" b="1" dirty="0">
                  <a:solidFill>
                    <a:srgbClr val="990033"/>
                  </a:solidFill>
                  <a:latin typeface="Calibri" pitchFamily="34" charset="0"/>
                </a:rPr>
                <a:t>TACITA</a:t>
              </a:r>
            </a:p>
          </p:txBody>
        </p:sp>
        <p:sp>
          <p:nvSpPr>
            <p:cNvPr id="15" name="Text Box 60"/>
            <p:cNvSpPr txBox="1">
              <a:spLocks noChangeArrowheads="1"/>
            </p:cNvSpPr>
            <p:nvPr/>
          </p:nvSpPr>
          <p:spPr bwMode="auto">
            <a:xfrm>
              <a:off x="2928926" y="5072074"/>
              <a:ext cx="1794337" cy="369332"/>
            </a:xfrm>
            <a:prstGeom prst="rect">
              <a:avLst/>
            </a:prstGeom>
            <a:solidFill>
              <a:schemeClr val="bg1">
                <a:lumMod val="95000"/>
              </a:schemeClr>
            </a:solidFill>
            <a:ln w="9525">
              <a:noFill/>
              <a:miter lim="800000"/>
              <a:headEnd/>
              <a:tailEnd/>
            </a:ln>
          </p:spPr>
          <p:txBody>
            <a:bodyPr wrap="none">
              <a:spAutoFit/>
            </a:bodyPr>
            <a:lstStyle/>
            <a:p>
              <a:r>
                <a:rPr lang="es-ES" sz="1800" b="1" dirty="0" smtClean="0">
                  <a:solidFill>
                    <a:srgbClr val="990033"/>
                  </a:solidFill>
                  <a:latin typeface="Calibri" pitchFamily="34" charset="0"/>
                </a:rPr>
                <a:t>TRANSACCIONES</a:t>
              </a:r>
              <a:endParaRPr lang="es-ES" sz="1800" b="1" dirty="0">
                <a:solidFill>
                  <a:srgbClr val="990033"/>
                </a:solidFill>
                <a:latin typeface="Calibri" pitchFamily="34" charset="0"/>
              </a:endParaRPr>
            </a:p>
          </p:txBody>
        </p:sp>
        <p:sp>
          <p:nvSpPr>
            <p:cNvPr id="16" name="Text Box 61"/>
            <p:cNvSpPr txBox="1">
              <a:spLocks noChangeArrowheads="1"/>
            </p:cNvSpPr>
            <p:nvPr/>
          </p:nvSpPr>
          <p:spPr bwMode="auto">
            <a:xfrm>
              <a:off x="5643570" y="3500438"/>
              <a:ext cx="1506438" cy="400110"/>
            </a:xfrm>
            <a:prstGeom prst="rect">
              <a:avLst/>
            </a:prstGeom>
            <a:solidFill>
              <a:schemeClr val="bg1">
                <a:lumMod val="95000"/>
              </a:schemeClr>
            </a:solidFill>
            <a:ln w="9525">
              <a:noFill/>
              <a:miter lim="800000"/>
              <a:headEnd/>
              <a:tailEnd/>
            </a:ln>
          </p:spPr>
          <p:txBody>
            <a:bodyPr wrap="none">
              <a:spAutoFit/>
            </a:bodyPr>
            <a:lstStyle/>
            <a:p>
              <a:r>
                <a:rPr lang="es-ES" sz="2000" b="1" dirty="0" smtClean="0">
                  <a:solidFill>
                    <a:srgbClr val="990033"/>
                  </a:solidFill>
                  <a:latin typeface="Calibri" pitchFamily="34" charset="0"/>
                </a:rPr>
                <a:t>RELACIONES</a:t>
              </a:r>
              <a:endParaRPr lang="es-ES" sz="2000" b="1" dirty="0">
                <a:solidFill>
                  <a:srgbClr val="990033"/>
                </a:solidFill>
                <a:latin typeface="Calibri" pitchFamily="34" charset="0"/>
              </a:endParaRPr>
            </a:p>
          </p:txBody>
        </p:sp>
      </p:grpSp>
      <p:sp>
        <p:nvSpPr>
          <p:cNvPr id="31" name="3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2" name="3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8"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8)">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solidFill>
            <a:schemeClr val="bg1">
              <a:lumMod val="85000"/>
            </a:schemeClr>
          </a:solidFill>
        </p:spPr>
        <p:txBody>
          <a:bodyPr/>
          <a:lstStyle/>
          <a:p>
            <a:r>
              <a:rPr lang="es-ES" dirty="0" smtClean="0"/>
              <a:t>Elementos a tener en cuenta …</a:t>
            </a:r>
            <a:endParaRPr lang="es-ES" dirty="0"/>
          </a:p>
        </p:txBody>
      </p:sp>
      <p:sp>
        <p:nvSpPr>
          <p:cNvPr id="4" name="Text Box 2"/>
          <p:cNvSpPr txBox="1">
            <a:spLocks noChangeArrowheads="1"/>
          </p:cNvSpPr>
          <p:nvPr/>
        </p:nvSpPr>
        <p:spPr bwMode="auto">
          <a:xfrm>
            <a:off x="785786" y="1500174"/>
            <a:ext cx="7572428" cy="4031873"/>
          </a:xfrm>
          <a:prstGeom prst="rect">
            <a:avLst/>
          </a:prstGeom>
          <a:solidFill>
            <a:schemeClr val="accent5">
              <a:lumMod val="40000"/>
              <a:lumOff val="60000"/>
            </a:schemeClr>
          </a:solidFill>
          <a:ln w="9525">
            <a:noFill/>
            <a:miter lim="800000"/>
            <a:headEnd/>
            <a:tailEnd/>
          </a:ln>
        </p:spPr>
        <p:txBody>
          <a:bodyPr wrap="square">
            <a:spAutoFit/>
          </a:bodyPr>
          <a:lstStyle/>
          <a:p>
            <a:pPr marL="457200" indent="-457200" algn="ctr">
              <a:buFont typeface="+mj-lt"/>
              <a:buAutoNum type="arabicPeriod"/>
            </a:pPr>
            <a:r>
              <a:rPr lang="es-ES" sz="3200" dirty="0" smtClean="0">
                <a:latin typeface="Calibri" pitchFamily="34" charset="0"/>
              </a:rPr>
              <a:t>Identificar cuestiones a negociar</a:t>
            </a:r>
          </a:p>
          <a:p>
            <a:pPr marL="457200" indent="-457200" algn="ctr">
              <a:buFont typeface="+mj-lt"/>
              <a:buAutoNum type="arabicPeriod"/>
            </a:pPr>
            <a:r>
              <a:rPr lang="es-ES" sz="3200" dirty="0" smtClean="0">
                <a:latin typeface="Calibri" pitchFamily="34" charset="0"/>
              </a:rPr>
              <a:t>Identificar necesidades e intereses</a:t>
            </a:r>
          </a:p>
          <a:p>
            <a:pPr marL="457200" indent="-457200" algn="ctr">
              <a:buFont typeface="+mj-lt"/>
              <a:buAutoNum type="arabicPeriod"/>
            </a:pPr>
            <a:r>
              <a:rPr lang="es-ES" sz="3200" dirty="0" smtClean="0">
                <a:latin typeface="Calibri" pitchFamily="34" charset="0"/>
              </a:rPr>
              <a:t>Fijar objetivos</a:t>
            </a:r>
          </a:p>
          <a:p>
            <a:pPr marL="457200" indent="-457200" algn="ctr">
              <a:buFont typeface="+mj-lt"/>
              <a:buAutoNum type="arabicPeriod"/>
            </a:pPr>
            <a:r>
              <a:rPr lang="es-ES" sz="3200" dirty="0" smtClean="0">
                <a:latin typeface="Calibri" pitchFamily="34" charset="0"/>
              </a:rPr>
              <a:t>Evaluar puntos fuertes y débiles</a:t>
            </a:r>
          </a:p>
          <a:p>
            <a:pPr marL="457200" indent="-457200" algn="ctr">
              <a:buFont typeface="+mj-lt"/>
              <a:buAutoNum type="arabicPeriod"/>
            </a:pPr>
            <a:r>
              <a:rPr lang="es-ES" sz="3200" dirty="0" smtClean="0">
                <a:latin typeface="Calibri" pitchFamily="34" charset="0"/>
              </a:rPr>
              <a:t>Buscar argumentos de apoyo</a:t>
            </a:r>
          </a:p>
          <a:p>
            <a:pPr marL="457200" indent="-457200" algn="ctr">
              <a:buFont typeface="+mj-lt"/>
              <a:buAutoNum type="arabicPeriod"/>
            </a:pPr>
            <a:r>
              <a:rPr lang="es-ES" sz="3200" dirty="0" smtClean="0">
                <a:latin typeface="Calibri" pitchFamily="34" charset="0"/>
              </a:rPr>
              <a:t>Conocer los límites de la otra parte</a:t>
            </a:r>
          </a:p>
          <a:p>
            <a:pPr marL="457200" indent="-457200" algn="ctr">
              <a:buFont typeface="+mj-lt"/>
              <a:buAutoNum type="arabicPeriod"/>
            </a:pPr>
            <a:r>
              <a:rPr lang="es-ES" sz="3200" dirty="0" smtClean="0">
                <a:latin typeface="Calibri" pitchFamily="34" charset="0"/>
              </a:rPr>
              <a:t> Análisis de la otra parte</a:t>
            </a:r>
          </a:p>
          <a:p>
            <a:pPr marL="457200" indent="-457200" algn="ctr">
              <a:buFont typeface="+mj-lt"/>
              <a:buAutoNum type="arabicPeriod"/>
            </a:pPr>
            <a:r>
              <a:rPr lang="es-ES" sz="3200" dirty="0" smtClean="0">
                <a:latin typeface="Calibri" pitchFamily="34" charset="0"/>
              </a:rPr>
              <a:t>Elegir una estrategia</a:t>
            </a:r>
            <a:endParaRPr lang="es-ES" sz="3200" dirty="0">
              <a:latin typeface="Calibri" pitchFamily="34" charset="0"/>
            </a:endParaRPr>
          </a:p>
        </p:txBody>
      </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Paso 2: Intercambio de Información </a:t>
            </a:r>
            <a:endParaRPr lang="es-ES" dirty="0"/>
          </a:p>
        </p:txBody>
      </p:sp>
      <p:grpSp>
        <p:nvGrpSpPr>
          <p:cNvPr id="4" name="12 Grupo"/>
          <p:cNvGrpSpPr/>
          <p:nvPr/>
        </p:nvGrpSpPr>
        <p:grpSpPr>
          <a:xfrm>
            <a:off x="684213" y="1714488"/>
            <a:ext cx="7258447" cy="3760502"/>
            <a:chOff x="684213" y="1714488"/>
            <a:chExt cx="7258447" cy="3760502"/>
          </a:xfrm>
        </p:grpSpPr>
        <p:sp>
          <p:nvSpPr>
            <p:cNvPr id="5" name="Text Box 4"/>
            <p:cNvSpPr txBox="1">
              <a:spLocks noChangeArrowheads="1"/>
            </p:cNvSpPr>
            <p:nvPr/>
          </p:nvSpPr>
          <p:spPr bwMode="auto">
            <a:xfrm>
              <a:off x="684213" y="1714488"/>
              <a:ext cx="3477490" cy="461665"/>
            </a:xfrm>
            <a:prstGeom prst="rect">
              <a:avLst/>
            </a:prstGeom>
            <a:noFill/>
            <a:ln w="9525">
              <a:noFill/>
              <a:miter lim="800000"/>
              <a:headEnd/>
              <a:tailEnd/>
            </a:ln>
          </p:spPr>
          <p:txBody>
            <a:bodyPr wrap="none">
              <a:spAutoFit/>
            </a:bodyPr>
            <a:lstStyle/>
            <a:p>
              <a:pPr algn="l">
                <a:buFont typeface="Wingdings" pitchFamily="2" charset="2"/>
                <a:buNone/>
              </a:pPr>
              <a:r>
                <a:rPr lang="es-ES" sz="2400" b="1" dirty="0">
                  <a:solidFill>
                    <a:srgbClr val="4274B0"/>
                  </a:solidFill>
                  <a:latin typeface="Calibri" pitchFamily="34" charset="0"/>
                </a:rPr>
                <a:t>1º. </a:t>
              </a:r>
              <a:r>
                <a:rPr lang="es-ES" sz="2400" b="1" dirty="0" smtClean="0">
                  <a:solidFill>
                    <a:srgbClr val="4274B0"/>
                  </a:solidFill>
                  <a:latin typeface="Calibri" pitchFamily="34" charset="0"/>
                </a:rPr>
                <a:t>Establecer la Relación:</a:t>
              </a:r>
              <a:endParaRPr lang="es-ES" sz="2400" b="1" dirty="0">
                <a:solidFill>
                  <a:srgbClr val="4274B0"/>
                </a:solidFill>
                <a:latin typeface="Calibri" pitchFamily="34" charset="0"/>
              </a:endParaRPr>
            </a:p>
          </p:txBody>
        </p:sp>
        <p:sp>
          <p:nvSpPr>
            <p:cNvPr id="6" name="Text Box 5"/>
            <p:cNvSpPr txBox="1">
              <a:spLocks noChangeArrowheads="1"/>
            </p:cNvSpPr>
            <p:nvPr/>
          </p:nvSpPr>
          <p:spPr bwMode="auto">
            <a:xfrm>
              <a:off x="1142976" y="3286124"/>
              <a:ext cx="6547177" cy="461665"/>
            </a:xfrm>
            <a:prstGeom prst="rect">
              <a:avLst/>
            </a:prstGeom>
            <a:noFill/>
            <a:ln w="9525">
              <a:noFill/>
              <a:miter lim="800000"/>
              <a:headEnd/>
              <a:tailEnd/>
            </a:ln>
          </p:spPr>
          <p:txBody>
            <a:bodyPr wrap="none">
              <a:spAutoFit/>
            </a:bodyPr>
            <a:lstStyle/>
            <a:p>
              <a:pPr algn="l">
                <a:buFont typeface="Wingdings" pitchFamily="2" charset="2"/>
                <a:buNone/>
              </a:pPr>
              <a:r>
                <a:rPr lang="es-ES" sz="2400" b="1" dirty="0">
                  <a:solidFill>
                    <a:srgbClr val="4274B0"/>
                  </a:solidFill>
                  <a:latin typeface="Calibri" pitchFamily="34" charset="0"/>
                </a:rPr>
                <a:t>2º. </a:t>
              </a:r>
              <a:r>
                <a:rPr lang="es-ES" sz="2400" b="1" dirty="0" smtClean="0">
                  <a:solidFill>
                    <a:srgbClr val="4274B0"/>
                  </a:solidFill>
                  <a:latin typeface="Calibri" pitchFamily="34" charset="0"/>
                </a:rPr>
                <a:t>Cuestiones en juego, intereses y percepciones:</a:t>
              </a:r>
              <a:endParaRPr lang="es-ES" sz="2400" b="1" dirty="0">
                <a:solidFill>
                  <a:srgbClr val="4274B0"/>
                </a:solidFill>
                <a:latin typeface="Calibri" pitchFamily="34" charset="0"/>
              </a:endParaRPr>
            </a:p>
          </p:txBody>
        </p:sp>
        <p:sp>
          <p:nvSpPr>
            <p:cNvPr id="7" name="Text Box 6"/>
            <p:cNvSpPr txBox="1">
              <a:spLocks noChangeArrowheads="1"/>
            </p:cNvSpPr>
            <p:nvPr/>
          </p:nvSpPr>
          <p:spPr bwMode="auto">
            <a:xfrm>
              <a:off x="1714480" y="5013325"/>
              <a:ext cx="6228180" cy="461665"/>
            </a:xfrm>
            <a:prstGeom prst="rect">
              <a:avLst/>
            </a:prstGeom>
            <a:noFill/>
            <a:ln w="9525">
              <a:noFill/>
              <a:miter lim="800000"/>
              <a:headEnd/>
              <a:tailEnd/>
            </a:ln>
          </p:spPr>
          <p:txBody>
            <a:bodyPr wrap="none">
              <a:spAutoFit/>
            </a:bodyPr>
            <a:lstStyle/>
            <a:p>
              <a:pPr algn="l">
                <a:buFont typeface="Wingdings" pitchFamily="2" charset="2"/>
                <a:buNone/>
              </a:pPr>
              <a:r>
                <a:rPr lang="es-ES" sz="2400" b="1" dirty="0">
                  <a:solidFill>
                    <a:srgbClr val="4274B0"/>
                  </a:solidFill>
                  <a:latin typeface="Calibri" pitchFamily="34" charset="0"/>
                </a:rPr>
                <a:t>3º. </a:t>
              </a:r>
              <a:r>
                <a:rPr lang="es-ES" sz="2400" b="1" dirty="0" smtClean="0">
                  <a:solidFill>
                    <a:srgbClr val="4274B0"/>
                  </a:solidFill>
                  <a:latin typeface="Calibri" pitchFamily="34" charset="0"/>
                </a:rPr>
                <a:t>Indicar expectativas y capacidad de presión:</a:t>
              </a:r>
              <a:endParaRPr lang="es-ES" sz="2400" b="1" dirty="0">
                <a:solidFill>
                  <a:srgbClr val="4274B0"/>
                </a:solidFill>
                <a:latin typeface="Calibri" pitchFamily="34" charset="0"/>
              </a:endParaRPr>
            </a:p>
          </p:txBody>
        </p:sp>
      </p:grpSp>
      <p:sp>
        <p:nvSpPr>
          <p:cNvPr id="8" name="Text Box 3"/>
          <p:cNvSpPr txBox="1">
            <a:spLocks noChangeArrowheads="1"/>
          </p:cNvSpPr>
          <p:nvPr/>
        </p:nvSpPr>
        <p:spPr bwMode="auto">
          <a:xfrm>
            <a:off x="285720" y="857232"/>
            <a:ext cx="5992813" cy="461963"/>
          </a:xfrm>
          <a:prstGeom prst="rect">
            <a:avLst/>
          </a:prstGeom>
          <a:noFill/>
          <a:ln w="9525">
            <a:noFill/>
            <a:miter lim="800000"/>
            <a:headEnd/>
            <a:tailEnd/>
          </a:ln>
        </p:spPr>
        <p:txBody>
          <a:bodyPr wrap="none">
            <a:spAutoFit/>
          </a:bodyPr>
          <a:lstStyle/>
          <a:p>
            <a:pPr algn="l"/>
            <a:r>
              <a:rPr lang="es-ES" sz="2400" b="1" dirty="0">
                <a:solidFill>
                  <a:srgbClr val="C00000"/>
                </a:solidFill>
                <a:latin typeface="Calibri" pitchFamily="34" charset="0"/>
              </a:rPr>
              <a:t>PROPOSITOS del Intercambio de Información:</a:t>
            </a:r>
          </a:p>
        </p:txBody>
      </p:sp>
      <p:sp>
        <p:nvSpPr>
          <p:cNvPr id="9" name="Text Box 10"/>
          <p:cNvSpPr txBox="1">
            <a:spLocks noChangeArrowheads="1"/>
          </p:cNvSpPr>
          <p:nvPr/>
        </p:nvSpPr>
        <p:spPr bwMode="auto">
          <a:xfrm>
            <a:off x="2786050" y="2285992"/>
            <a:ext cx="4500594" cy="707886"/>
          </a:xfrm>
          <a:prstGeom prst="rect">
            <a:avLst/>
          </a:prstGeom>
          <a:solidFill>
            <a:schemeClr val="accent5">
              <a:lumMod val="40000"/>
              <a:lumOff val="60000"/>
            </a:schemeClr>
          </a:solidFill>
          <a:ln w="9525">
            <a:noFill/>
            <a:miter lim="800000"/>
            <a:headEnd/>
            <a:tailEnd/>
          </a:ln>
        </p:spPr>
        <p:txBody>
          <a:bodyPr wrap="square">
            <a:spAutoFit/>
          </a:bodyPr>
          <a:lstStyle/>
          <a:p>
            <a:pPr algn="l">
              <a:buFont typeface="Wingdings" pitchFamily="2" charset="2"/>
              <a:buChar char="ü"/>
            </a:pPr>
            <a:r>
              <a:rPr lang="es-ES" sz="2000" dirty="0">
                <a:latin typeface="Calibri" pitchFamily="34" charset="0"/>
              </a:rPr>
              <a:t> Regla de Afinidades</a:t>
            </a:r>
          </a:p>
          <a:p>
            <a:pPr algn="l">
              <a:buFont typeface="Wingdings" pitchFamily="2" charset="2"/>
              <a:buChar char="ü"/>
            </a:pPr>
            <a:r>
              <a:rPr lang="es-ES" sz="2000" dirty="0">
                <a:latin typeface="Calibri" pitchFamily="34" charset="0"/>
              </a:rPr>
              <a:t> Dilema: “pasarse” o “quedarse corto”</a:t>
            </a:r>
          </a:p>
        </p:txBody>
      </p:sp>
      <p:sp>
        <p:nvSpPr>
          <p:cNvPr id="10" name="Text Box 11"/>
          <p:cNvSpPr txBox="1">
            <a:spLocks noChangeArrowheads="1"/>
          </p:cNvSpPr>
          <p:nvPr/>
        </p:nvSpPr>
        <p:spPr bwMode="auto">
          <a:xfrm>
            <a:off x="3643306" y="3929066"/>
            <a:ext cx="4714908" cy="646331"/>
          </a:xfrm>
          <a:prstGeom prst="rect">
            <a:avLst/>
          </a:prstGeom>
          <a:solidFill>
            <a:schemeClr val="accent5">
              <a:lumMod val="40000"/>
              <a:lumOff val="60000"/>
            </a:schemeClr>
          </a:solidFill>
          <a:ln w="9525">
            <a:noFill/>
            <a:miter lim="800000"/>
            <a:headEnd/>
            <a:tailEnd/>
          </a:ln>
        </p:spPr>
        <p:txBody>
          <a:bodyPr wrap="square">
            <a:spAutoFit/>
          </a:bodyPr>
          <a:lstStyle/>
          <a:p>
            <a:pPr algn="l">
              <a:buFont typeface="Wingdings" pitchFamily="2" charset="2"/>
              <a:buChar char="ü"/>
            </a:pPr>
            <a:r>
              <a:rPr lang="es-ES" dirty="0" smtClean="0">
                <a:latin typeface="Calibri" pitchFamily="34" charset="0"/>
              </a:rPr>
              <a:t>Preguntar </a:t>
            </a:r>
            <a:r>
              <a:rPr lang="es-ES" dirty="0">
                <a:latin typeface="Calibri" pitchFamily="34" charset="0"/>
              </a:rPr>
              <a:t>por sistema: control</a:t>
            </a:r>
          </a:p>
          <a:p>
            <a:pPr algn="l">
              <a:buFont typeface="Wingdings" pitchFamily="2" charset="2"/>
              <a:buChar char="ü"/>
            </a:pPr>
            <a:r>
              <a:rPr lang="es-ES" dirty="0">
                <a:latin typeface="Calibri" pitchFamily="34" charset="0"/>
              </a:rPr>
              <a:t> Intercambio de información como estrategia</a:t>
            </a:r>
          </a:p>
        </p:txBody>
      </p:sp>
      <p:sp>
        <p:nvSpPr>
          <p:cNvPr id="11" name="Text Box 12"/>
          <p:cNvSpPr txBox="1">
            <a:spLocks noChangeArrowheads="1"/>
          </p:cNvSpPr>
          <p:nvPr/>
        </p:nvSpPr>
        <p:spPr bwMode="auto">
          <a:xfrm>
            <a:off x="3357554" y="5572140"/>
            <a:ext cx="5562600" cy="646331"/>
          </a:xfrm>
          <a:prstGeom prst="rect">
            <a:avLst/>
          </a:prstGeom>
          <a:solidFill>
            <a:schemeClr val="accent5">
              <a:lumMod val="40000"/>
              <a:lumOff val="60000"/>
            </a:schemeClr>
          </a:solidFill>
          <a:ln w="9525">
            <a:noFill/>
            <a:miter lim="800000"/>
            <a:headEnd/>
            <a:tailEnd/>
          </a:ln>
        </p:spPr>
        <p:txBody>
          <a:bodyPr>
            <a:spAutoFit/>
          </a:bodyPr>
          <a:lstStyle/>
          <a:p>
            <a:pPr algn="l"/>
            <a:r>
              <a:rPr lang="es-ES" dirty="0" smtClean="0">
                <a:latin typeface="Calibri" pitchFamily="34" charset="0"/>
              </a:rPr>
              <a:t>Qué queremos conseguir y qué capacidad de presión tengo</a:t>
            </a:r>
            <a:endParaRPr lang="es-ES" dirty="0">
              <a:latin typeface="Calibri" pitchFamily="34" charset="0"/>
            </a:endParaRPr>
          </a:p>
        </p:txBody>
      </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Paso 3: Apertura y Concesiones </a:t>
            </a:r>
            <a:endParaRPr lang="es-ES" dirty="0"/>
          </a:p>
        </p:txBody>
      </p:sp>
      <p:grpSp>
        <p:nvGrpSpPr>
          <p:cNvPr id="4" name="14 Grupo"/>
          <p:cNvGrpSpPr/>
          <p:nvPr/>
        </p:nvGrpSpPr>
        <p:grpSpPr>
          <a:xfrm>
            <a:off x="179388" y="1857364"/>
            <a:ext cx="8750330" cy="3571899"/>
            <a:chOff x="179388" y="1857364"/>
            <a:chExt cx="8750330" cy="3571899"/>
          </a:xfrm>
        </p:grpSpPr>
        <p:sp>
          <p:nvSpPr>
            <p:cNvPr id="5" name="4 Rectángulo"/>
            <p:cNvSpPr/>
            <p:nvPr/>
          </p:nvSpPr>
          <p:spPr>
            <a:xfrm>
              <a:off x="179388" y="1857364"/>
              <a:ext cx="8750330" cy="3571899"/>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Text Box 3"/>
            <p:cNvSpPr txBox="1">
              <a:spLocks noChangeArrowheads="1"/>
            </p:cNvSpPr>
            <p:nvPr/>
          </p:nvSpPr>
          <p:spPr bwMode="auto">
            <a:xfrm>
              <a:off x="428596" y="2571744"/>
              <a:ext cx="2301875" cy="954107"/>
            </a:xfrm>
            <a:prstGeom prst="rect">
              <a:avLst/>
            </a:prstGeom>
            <a:noFill/>
            <a:ln w="9525">
              <a:noFill/>
              <a:miter lim="800000"/>
              <a:headEnd/>
              <a:tailEnd/>
            </a:ln>
          </p:spPr>
          <p:txBody>
            <a:bodyPr>
              <a:spAutoFit/>
            </a:bodyPr>
            <a:lstStyle/>
            <a:p>
              <a:pPr algn="ctr"/>
              <a:r>
                <a:rPr lang="es-ES" sz="2800" b="1" dirty="0">
                  <a:solidFill>
                    <a:srgbClr val="4274B0"/>
                  </a:solidFill>
                  <a:latin typeface="Calibri" pitchFamily="34" charset="0"/>
                </a:rPr>
                <a:t>Previo a la Negociación</a:t>
              </a:r>
            </a:p>
          </p:txBody>
        </p:sp>
      </p:grpSp>
      <p:grpSp>
        <p:nvGrpSpPr>
          <p:cNvPr id="7" name="19 Grupo"/>
          <p:cNvGrpSpPr/>
          <p:nvPr/>
        </p:nvGrpSpPr>
        <p:grpSpPr>
          <a:xfrm>
            <a:off x="3071802" y="2562227"/>
            <a:ext cx="5795978" cy="954107"/>
            <a:chOff x="3071802" y="2562227"/>
            <a:chExt cx="5795978" cy="954107"/>
          </a:xfrm>
        </p:grpSpPr>
        <p:sp>
          <p:nvSpPr>
            <p:cNvPr id="8" name="Text Box 4"/>
            <p:cNvSpPr txBox="1">
              <a:spLocks noChangeArrowheads="1"/>
            </p:cNvSpPr>
            <p:nvPr/>
          </p:nvSpPr>
          <p:spPr bwMode="auto">
            <a:xfrm>
              <a:off x="5286380" y="2562227"/>
              <a:ext cx="3581400" cy="954107"/>
            </a:xfrm>
            <a:prstGeom prst="rect">
              <a:avLst/>
            </a:prstGeom>
            <a:noFill/>
            <a:ln w="9525">
              <a:noFill/>
              <a:miter lim="800000"/>
              <a:headEnd/>
              <a:tailEnd/>
            </a:ln>
          </p:spPr>
          <p:txBody>
            <a:bodyPr>
              <a:spAutoFit/>
            </a:bodyPr>
            <a:lstStyle/>
            <a:p>
              <a:pPr algn="ctr"/>
              <a:r>
                <a:rPr lang="es-ES" sz="2800" b="1" dirty="0">
                  <a:solidFill>
                    <a:srgbClr val="4274B0"/>
                  </a:solidFill>
                  <a:latin typeface="Calibri" pitchFamily="34" charset="0"/>
                </a:rPr>
                <a:t>Inicio Negociación</a:t>
              </a:r>
            </a:p>
            <a:p>
              <a:pPr algn="ctr"/>
              <a:r>
                <a:rPr lang="es-ES" sz="2800" b="1" dirty="0">
                  <a:solidFill>
                    <a:srgbClr val="4274B0"/>
                  </a:solidFill>
                  <a:latin typeface="Calibri" pitchFamily="34" charset="0"/>
                </a:rPr>
                <a:t>(con la primera oferta)</a:t>
              </a:r>
            </a:p>
          </p:txBody>
        </p:sp>
        <p:sp>
          <p:nvSpPr>
            <p:cNvPr id="9" name="8 Flecha derecha"/>
            <p:cNvSpPr/>
            <p:nvPr/>
          </p:nvSpPr>
          <p:spPr>
            <a:xfrm>
              <a:off x="3071802" y="2714620"/>
              <a:ext cx="2071702" cy="652459"/>
            </a:xfrm>
            <a:prstGeom prst="rightArrow">
              <a:avLst/>
            </a:prstGeom>
            <a:solidFill>
              <a:schemeClr val="accent5">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0" name="Text Box 6"/>
          <p:cNvSpPr txBox="1">
            <a:spLocks noChangeArrowheads="1"/>
          </p:cNvSpPr>
          <p:nvPr/>
        </p:nvSpPr>
        <p:spPr bwMode="auto">
          <a:xfrm>
            <a:off x="571472" y="3644900"/>
            <a:ext cx="2708114" cy="1015663"/>
          </a:xfrm>
          <a:prstGeom prst="rect">
            <a:avLst/>
          </a:prstGeom>
          <a:noFill/>
          <a:ln w="9525">
            <a:noFill/>
            <a:miter lim="800000"/>
            <a:headEnd/>
            <a:tailEnd/>
          </a:ln>
        </p:spPr>
        <p:txBody>
          <a:bodyPr wrap="none">
            <a:spAutoFit/>
          </a:bodyPr>
          <a:lstStyle/>
          <a:p>
            <a:pPr algn="ctr">
              <a:buFont typeface="Wingdings" pitchFamily="2" charset="2"/>
              <a:buChar char="ü"/>
            </a:pPr>
            <a:r>
              <a:rPr lang="es-ES" sz="2000" dirty="0">
                <a:solidFill>
                  <a:schemeClr val="accent2">
                    <a:lumMod val="75000"/>
                  </a:schemeClr>
                </a:solidFill>
                <a:latin typeface="Calibri" pitchFamily="34" charset="0"/>
              </a:rPr>
              <a:t> </a:t>
            </a:r>
            <a:r>
              <a:rPr lang="es-ES" sz="2000" i="1" dirty="0">
                <a:solidFill>
                  <a:schemeClr val="accent2">
                    <a:lumMod val="75000"/>
                  </a:schemeClr>
                </a:solidFill>
                <a:latin typeface="Calibri" pitchFamily="34" charset="0"/>
              </a:rPr>
              <a:t>Cierta relación</a:t>
            </a:r>
          </a:p>
          <a:p>
            <a:pPr algn="ctr">
              <a:buFont typeface="Wingdings" pitchFamily="2" charset="2"/>
              <a:buChar char="ü"/>
            </a:pPr>
            <a:r>
              <a:rPr lang="es-ES" sz="2000" i="1" dirty="0">
                <a:solidFill>
                  <a:schemeClr val="accent2">
                    <a:lumMod val="75000"/>
                  </a:schemeClr>
                </a:solidFill>
                <a:latin typeface="Calibri" pitchFamily="34" charset="0"/>
              </a:rPr>
              <a:t> Cuestiones a negociar</a:t>
            </a:r>
          </a:p>
          <a:p>
            <a:pPr algn="ctr">
              <a:buFont typeface="Wingdings" pitchFamily="2" charset="2"/>
              <a:buChar char="ü"/>
            </a:pPr>
            <a:r>
              <a:rPr lang="es-ES" sz="2000" i="1" dirty="0">
                <a:solidFill>
                  <a:schemeClr val="accent2">
                    <a:lumMod val="75000"/>
                  </a:schemeClr>
                </a:solidFill>
                <a:latin typeface="Calibri" pitchFamily="34" charset="0"/>
              </a:rPr>
              <a:t> Capacidad de Presión</a:t>
            </a:r>
            <a:endParaRPr lang="es-ES" sz="2000" dirty="0">
              <a:solidFill>
                <a:schemeClr val="accent2">
                  <a:lumMod val="75000"/>
                </a:schemeClr>
              </a:solidFill>
              <a:latin typeface="Calibri" pitchFamily="34" charset="0"/>
            </a:endParaRPr>
          </a:p>
        </p:txBody>
      </p:sp>
      <p:sp>
        <p:nvSpPr>
          <p:cNvPr id="11" name="Text Box 7"/>
          <p:cNvSpPr txBox="1">
            <a:spLocks noChangeArrowheads="1"/>
          </p:cNvSpPr>
          <p:nvPr/>
        </p:nvSpPr>
        <p:spPr bwMode="auto">
          <a:xfrm>
            <a:off x="6000760" y="3714752"/>
            <a:ext cx="2482283" cy="707886"/>
          </a:xfrm>
          <a:prstGeom prst="rect">
            <a:avLst/>
          </a:prstGeom>
          <a:noFill/>
          <a:ln w="9525">
            <a:noFill/>
            <a:miter lim="800000"/>
            <a:headEnd/>
            <a:tailEnd/>
          </a:ln>
        </p:spPr>
        <p:txBody>
          <a:bodyPr wrap="none">
            <a:spAutoFit/>
          </a:bodyPr>
          <a:lstStyle/>
          <a:p>
            <a:pPr algn="ctr">
              <a:buFont typeface="Wingdings" pitchFamily="2" charset="2"/>
              <a:buChar char="ü"/>
            </a:pPr>
            <a:r>
              <a:rPr lang="es-ES" sz="2000" i="1" dirty="0">
                <a:solidFill>
                  <a:schemeClr val="accent2">
                    <a:lumMod val="75000"/>
                  </a:schemeClr>
                </a:solidFill>
                <a:latin typeface="Calibri" pitchFamily="34" charset="0"/>
              </a:rPr>
              <a:t> ¿Quién empieza?</a:t>
            </a:r>
          </a:p>
          <a:p>
            <a:pPr algn="ctr">
              <a:buFont typeface="Wingdings" pitchFamily="2" charset="2"/>
              <a:buChar char="ü"/>
            </a:pPr>
            <a:r>
              <a:rPr lang="es-ES" sz="2000" i="1" dirty="0">
                <a:solidFill>
                  <a:schemeClr val="accent2">
                    <a:lumMod val="75000"/>
                  </a:schemeClr>
                </a:solidFill>
                <a:latin typeface="Calibri" pitchFamily="34" charset="0"/>
              </a:rPr>
              <a:t> ¿Cómo se empieza?</a:t>
            </a:r>
          </a:p>
        </p:txBody>
      </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Bandas de Negociación …</a:t>
            </a:r>
            <a:endParaRPr lang="es-ES" dirty="0"/>
          </a:p>
        </p:txBody>
      </p:sp>
      <p:graphicFrame>
        <p:nvGraphicFramePr>
          <p:cNvPr id="4" name="Group 103"/>
          <p:cNvGraphicFramePr>
            <a:graphicFrameLocks noGrp="1"/>
          </p:cNvGraphicFramePr>
          <p:nvPr/>
        </p:nvGraphicFramePr>
        <p:xfrm>
          <a:off x="2328866" y="1142984"/>
          <a:ext cx="1981200" cy="5072082"/>
        </p:xfrm>
        <a:graphic>
          <a:graphicData uri="http://schemas.openxmlformats.org/drawingml/2006/table">
            <a:tbl>
              <a:tblPr/>
              <a:tblGrid>
                <a:gridCol w="1981200"/>
              </a:tblGrid>
              <a:tr h="5072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graphicFrame>
        <p:nvGraphicFramePr>
          <p:cNvPr id="5" name="Group 105"/>
          <p:cNvGraphicFramePr>
            <a:graphicFrameLocks noGrp="1"/>
          </p:cNvGraphicFramePr>
          <p:nvPr/>
        </p:nvGraphicFramePr>
        <p:xfrm>
          <a:off x="2328866" y="2209784"/>
          <a:ext cx="1981200" cy="2209801"/>
        </p:xfrm>
        <a:graphic>
          <a:graphicData uri="http://schemas.openxmlformats.org/drawingml/2006/table">
            <a:tbl>
              <a:tblPr/>
              <a:tblGrid>
                <a:gridCol w="1981200"/>
              </a:tblGrid>
              <a:tr h="1068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1141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graphicFrame>
        <p:nvGraphicFramePr>
          <p:cNvPr id="6" name="Group 114"/>
          <p:cNvGraphicFramePr>
            <a:graphicFrameLocks noGrp="1"/>
          </p:cNvGraphicFramePr>
          <p:nvPr/>
        </p:nvGraphicFramePr>
        <p:xfrm>
          <a:off x="5072066" y="1142984"/>
          <a:ext cx="1981200" cy="5072082"/>
        </p:xfrm>
        <a:graphic>
          <a:graphicData uri="http://schemas.openxmlformats.org/drawingml/2006/table">
            <a:tbl>
              <a:tblPr/>
              <a:tblGrid>
                <a:gridCol w="1981200"/>
              </a:tblGrid>
              <a:tr h="5072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graphicFrame>
        <p:nvGraphicFramePr>
          <p:cNvPr id="7" name="Group 116"/>
          <p:cNvGraphicFramePr>
            <a:graphicFrameLocks noGrp="1"/>
          </p:cNvGraphicFramePr>
          <p:nvPr/>
        </p:nvGraphicFramePr>
        <p:xfrm>
          <a:off x="5072066" y="3352784"/>
          <a:ext cx="1981200" cy="2209801"/>
        </p:xfrm>
        <a:graphic>
          <a:graphicData uri="http://schemas.openxmlformats.org/drawingml/2006/table">
            <a:tbl>
              <a:tblPr/>
              <a:tblGrid>
                <a:gridCol w="1981200"/>
              </a:tblGrid>
              <a:tr h="1068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1141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Calibri" pitchFamily="34" charset="0"/>
                      </a:endParaRP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
        <p:nvSpPr>
          <p:cNvPr id="8" name="Text Box 17"/>
          <p:cNvSpPr txBox="1">
            <a:spLocks noChangeArrowheads="1"/>
          </p:cNvSpPr>
          <p:nvPr/>
        </p:nvSpPr>
        <p:spPr bwMode="auto">
          <a:xfrm>
            <a:off x="576266" y="2057384"/>
            <a:ext cx="1435100" cy="40005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Inicio</a:t>
            </a:r>
          </a:p>
        </p:txBody>
      </p:sp>
      <p:sp>
        <p:nvSpPr>
          <p:cNvPr id="9" name="Line 117"/>
          <p:cNvSpPr>
            <a:spLocks noChangeShapeType="1"/>
          </p:cNvSpPr>
          <p:nvPr/>
        </p:nvSpPr>
        <p:spPr bwMode="auto">
          <a:xfrm flipV="1">
            <a:off x="2328866" y="2209784"/>
            <a:ext cx="1981200" cy="0"/>
          </a:xfrm>
          <a:prstGeom prst="line">
            <a:avLst/>
          </a:prstGeom>
          <a:noFill/>
          <a:ln w="38100">
            <a:solidFill>
              <a:schemeClr val="tx1"/>
            </a:solidFill>
            <a:round/>
            <a:headEnd/>
            <a:tailEnd/>
          </a:ln>
        </p:spPr>
        <p:txBody>
          <a:bodyPr/>
          <a:lstStyle/>
          <a:p>
            <a:endParaRPr lang="es-ES"/>
          </a:p>
        </p:txBody>
      </p:sp>
      <p:sp>
        <p:nvSpPr>
          <p:cNvPr id="10" name="Text Box 18"/>
          <p:cNvSpPr txBox="1">
            <a:spLocks noChangeArrowheads="1"/>
          </p:cNvSpPr>
          <p:nvPr/>
        </p:nvSpPr>
        <p:spPr bwMode="auto">
          <a:xfrm>
            <a:off x="957266" y="3124184"/>
            <a:ext cx="1085850" cy="40005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Objetivo</a:t>
            </a:r>
          </a:p>
        </p:txBody>
      </p:sp>
      <p:sp>
        <p:nvSpPr>
          <p:cNvPr id="11" name="Line 118"/>
          <p:cNvSpPr>
            <a:spLocks noChangeShapeType="1"/>
          </p:cNvSpPr>
          <p:nvPr/>
        </p:nvSpPr>
        <p:spPr bwMode="auto">
          <a:xfrm>
            <a:off x="2328866" y="3276584"/>
            <a:ext cx="1981200" cy="0"/>
          </a:xfrm>
          <a:prstGeom prst="line">
            <a:avLst/>
          </a:prstGeom>
          <a:noFill/>
          <a:ln w="38100">
            <a:solidFill>
              <a:schemeClr val="tx1"/>
            </a:solidFill>
            <a:round/>
            <a:headEnd/>
            <a:tailEnd/>
          </a:ln>
        </p:spPr>
        <p:txBody>
          <a:bodyPr/>
          <a:lstStyle/>
          <a:p>
            <a:endParaRPr lang="es-ES"/>
          </a:p>
        </p:txBody>
      </p:sp>
      <p:sp>
        <p:nvSpPr>
          <p:cNvPr id="12" name="Text Box 19"/>
          <p:cNvSpPr txBox="1">
            <a:spLocks noChangeArrowheads="1"/>
          </p:cNvSpPr>
          <p:nvPr/>
        </p:nvSpPr>
        <p:spPr bwMode="auto">
          <a:xfrm>
            <a:off x="271466" y="4190984"/>
            <a:ext cx="1725613" cy="40005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Punto Ruptura</a:t>
            </a:r>
          </a:p>
        </p:txBody>
      </p:sp>
      <p:sp>
        <p:nvSpPr>
          <p:cNvPr id="13" name="Line 119"/>
          <p:cNvSpPr>
            <a:spLocks noChangeShapeType="1"/>
          </p:cNvSpPr>
          <p:nvPr/>
        </p:nvSpPr>
        <p:spPr bwMode="auto">
          <a:xfrm>
            <a:off x="2328866" y="4419584"/>
            <a:ext cx="1981200" cy="0"/>
          </a:xfrm>
          <a:prstGeom prst="line">
            <a:avLst/>
          </a:prstGeom>
          <a:noFill/>
          <a:ln w="38100">
            <a:solidFill>
              <a:schemeClr val="tx1"/>
            </a:solidFill>
            <a:round/>
            <a:headEnd/>
            <a:tailEnd/>
          </a:ln>
        </p:spPr>
        <p:txBody>
          <a:bodyPr/>
          <a:lstStyle/>
          <a:p>
            <a:endParaRPr lang="es-ES"/>
          </a:p>
        </p:txBody>
      </p:sp>
      <p:sp>
        <p:nvSpPr>
          <p:cNvPr id="14" name="Text Box 22"/>
          <p:cNvSpPr txBox="1">
            <a:spLocks noChangeArrowheads="1"/>
          </p:cNvSpPr>
          <p:nvPr/>
        </p:nvSpPr>
        <p:spPr bwMode="auto">
          <a:xfrm>
            <a:off x="7129466" y="3200384"/>
            <a:ext cx="1725409" cy="40011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Punto Ruptura</a:t>
            </a:r>
          </a:p>
        </p:txBody>
      </p:sp>
      <p:sp>
        <p:nvSpPr>
          <p:cNvPr id="15" name="Line 120"/>
          <p:cNvSpPr>
            <a:spLocks noChangeShapeType="1"/>
          </p:cNvSpPr>
          <p:nvPr/>
        </p:nvSpPr>
        <p:spPr bwMode="auto">
          <a:xfrm>
            <a:off x="5072066" y="3352784"/>
            <a:ext cx="1981200" cy="0"/>
          </a:xfrm>
          <a:prstGeom prst="line">
            <a:avLst/>
          </a:prstGeom>
          <a:noFill/>
          <a:ln w="38100">
            <a:solidFill>
              <a:schemeClr val="tx1"/>
            </a:solidFill>
            <a:round/>
            <a:headEnd/>
            <a:tailEnd/>
          </a:ln>
        </p:spPr>
        <p:txBody>
          <a:bodyPr/>
          <a:lstStyle/>
          <a:p>
            <a:endParaRPr lang="es-ES"/>
          </a:p>
        </p:txBody>
      </p:sp>
      <p:sp>
        <p:nvSpPr>
          <p:cNvPr id="16" name="Text Box 21"/>
          <p:cNvSpPr txBox="1">
            <a:spLocks noChangeArrowheads="1"/>
          </p:cNvSpPr>
          <p:nvPr/>
        </p:nvSpPr>
        <p:spPr bwMode="auto">
          <a:xfrm>
            <a:off x="7205666" y="4267184"/>
            <a:ext cx="1086003" cy="40011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Objetivo</a:t>
            </a:r>
          </a:p>
        </p:txBody>
      </p:sp>
      <p:sp>
        <p:nvSpPr>
          <p:cNvPr id="17" name="Line 121"/>
          <p:cNvSpPr>
            <a:spLocks noChangeShapeType="1"/>
          </p:cNvSpPr>
          <p:nvPr/>
        </p:nvSpPr>
        <p:spPr bwMode="auto">
          <a:xfrm>
            <a:off x="5072066" y="4419584"/>
            <a:ext cx="1981200" cy="0"/>
          </a:xfrm>
          <a:prstGeom prst="line">
            <a:avLst/>
          </a:prstGeom>
          <a:noFill/>
          <a:ln w="38100">
            <a:solidFill>
              <a:schemeClr val="tx1"/>
            </a:solidFill>
            <a:round/>
            <a:headEnd/>
            <a:tailEnd/>
          </a:ln>
        </p:spPr>
        <p:txBody>
          <a:bodyPr/>
          <a:lstStyle/>
          <a:p>
            <a:endParaRPr lang="es-ES"/>
          </a:p>
        </p:txBody>
      </p:sp>
      <p:sp>
        <p:nvSpPr>
          <p:cNvPr id="18" name="Text Box 20"/>
          <p:cNvSpPr txBox="1">
            <a:spLocks noChangeArrowheads="1"/>
          </p:cNvSpPr>
          <p:nvPr/>
        </p:nvSpPr>
        <p:spPr bwMode="auto">
          <a:xfrm>
            <a:off x="7129466" y="5333984"/>
            <a:ext cx="1434688" cy="40011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Punto Inicio</a:t>
            </a:r>
          </a:p>
        </p:txBody>
      </p:sp>
      <p:sp>
        <p:nvSpPr>
          <p:cNvPr id="19" name="Line 122"/>
          <p:cNvSpPr>
            <a:spLocks noChangeShapeType="1"/>
          </p:cNvSpPr>
          <p:nvPr/>
        </p:nvSpPr>
        <p:spPr bwMode="auto">
          <a:xfrm>
            <a:off x="5072066" y="5562584"/>
            <a:ext cx="1981200" cy="0"/>
          </a:xfrm>
          <a:prstGeom prst="line">
            <a:avLst/>
          </a:prstGeom>
          <a:noFill/>
          <a:ln w="38100">
            <a:solidFill>
              <a:schemeClr val="tx1"/>
            </a:solidFill>
            <a:round/>
            <a:headEnd/>
            <a:tailEnd/>
          </a:ln>
        </p:spPr>
        <p:txBody>
          <a:bodyPr/>
          <a:lstStyle/>
          <a:p>
            <a:endParaRPr lang="es-ES"/>
          </a:p>
        </p:txBody>
      </p:sp>
      <p:sp>
        <p:nvSpPr>
          <p:cNvPr id="20" name="1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1" name="2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4" name="Text Box 4"/>
          <p:cNvSpPr txBox="1">
            <a:spLocks noChangeArrowheads="1"/>
          </p:cNvSpPr>
          <p:nvPr/>
        </p:nvSpPr>
        <p:spPr bwMode="auto">
          <a:xfrm>
            <a:off x="571472" y="908050"/>
            <a:ext cx="3282373" cy="523220"/>
          </a:xfrm>
          <a:prstGeom prst="rect">
            <a:avLst/>
          </a:prstGeom>
          <a:noFill/>
          <a:ln w="9525">
            <a:noFill/>
            <a:miter lim="800000"/>
            <a:headEnd/>
            <a:tailEnd/>
          </a:ln>
        </p:spPr>
        <p:txBody>
          <a:bodyPr wrap="none">
            <a:spAutoFit/>
          </a:bodyPr>
          <a:lstStyle/>
          <a:p>
            <a:r>
              <a:rPr lang="es-ES" sz="2800" b="1" i="1" dirty="0">
                <a:solidFill>
                  <a:srgbClr val="CC3300"/>
                </a:solidFill>
                <a:latin typeface="Calibri" pitchFamily="34" charset="0"/>
              </a:rPr>
              <a:t>... Tener en cuenta ...</a:t>
            </a:r>
          </a:p>
        </p:txBody>
      </p:sp>
      <p:sp>
        <p:nvSpPr>
          <p:cNvPr id="5" name="4 CuadroTexto"/>
          <p:cNvSpPr txBox="1"/>
          <p:nvPr/>
        </p:nvSpPr>
        <p:spPr>
          <a:xfrm>
            <a:off x="1500166" y="1714488"/>
            <a:ext cx="6215106" cy="1815882"/>
          </a:xfrm>
          <a:prstGeom prst="rect">
            <a:avLst/>
          </a:prstGeom>
          <a:solidFill>
            <a:schemeClr val="tx2">
              <a:lumMod val="20000"/>
              <a:lumOff val="80000"/>
            </a:schemeClr>
          </a:solidFill>
        </p:spPr>
        <p:txBody>
          <a:bodyPr wrap="square" rtlCol="0">
            <a:spAutoFit/>
          </a:bodyPr>
          <a:lstStyle/>
          <a:p>
            <a:pPr eaLnBrk="0" hangingPunct="0"/>
            <a:r>
              <a:rPr lang="es-ES" sz="2800" dirty="0" smtClean="0">
                <a:latin typeface="Calibri" pitchFamily="34" charset="0"/>
              </a:rPr>
              <a:t>Es muy importante elegir bien el punto de Inicio, objetivo, y de ruptura, propios; así como indagar los recíprocos de la otra parte</a:t>
            </a:r>
            <a:endParaRPr lang="es-ES" sz="2800" dirty="0">
              <a:latin typeface="Calibri" pitchFamily="34" charset="0"/>
            </a:endParaRPr>
          </a:p>
        </p:txBody>
      </p:sp>
      <p:sp>
        <p:nvSpPr>
          <p:cNvPr id="6" name="5 CuadroTexto"/>
          <p:cNvSpPr txBox="1"/>
          <p:nvPr/>
        </p:nvSpPr>
        <p:spPr>
          <a:xfrm>
            <a:off x="2428860" y="3857628"/>
            <a:ext cx="5929354" cy="1815882"/>
          </a:xfrm>
          <a:prstGeom prst="rect">
            <a:avLst/>
          </a:prstGeom>
          <a:solidFill>
            <a:schemeClr val="accent3">
              <a:lumMod val="40000"/>
              <a:lumOff val="60000"/>
            </a:schemeClr>
          </a:solidFill>
        </p:spPr>
        <p:txBody>
          <a:bodyPr wrap="square" rtlCol="0">
            <a:spAutoFit/>
          </a:bodyPr>
          <a:lstStyle/>
          <a:p>
            <a:pPr eaLnBrk="0" hangingPunct="0"/>
            <a:r>
              <a:rPr lang="es-ES" sz="2800" dirty="0" smtClean="0">
                <a:latin typeface="Calibri" pitchFamily="34" charset="0"/>
              </a:rPr>
              <a:t>“Los negociadores que hacen ofertas extremas al inicio (dentro de un  orden), para </a:t>
            </a:r>
            <a:r>
              <a:rPr lang="es-ES" sz="2800" dirty="0" err="1" smtClean="0">
                <a:latin typeface="Calibri" pitchFamily="34" charset="0"/>
              </a:rPr>
              <a:t>obtenenracuerdos</a:t>
            </a:r>
            <a:r>
              <a:rPr lang="es-ES" sz="2800" dirty="0" smtClean="0">
                <a:latin typeface="Calibri" pitchFamily="34" charset="0"/>
              </a:rPr>
              <a:t> más favorables” (</a:t>
            </a:r>
            <a:r>
              <a:rPr lang="es-ES" sz="2800" dirty="0" err="1" smtClean="0">
                <a:latin typeface="Calibri" pitchFamily="34" charset="0"/>
              </a:rPr>
              <a:t>Pruitt</a:t>
            </a:r>
            <a:r>
              <a:rPr lang="es-ES" sz="2800" dirty="0" smtClean="0">
                <a:latin typeface="Calibri" pitchFamily="34" charset="0"/>
              </a:rPr>
              <a:t> et al. 1994)</a:t>
            </a:r>
          </a:p>
        </p:txBody>
      </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El proceso completo …</a:t>
            </a:r>
            <a:endParaRPr lang="es-ES" dirty="0"/>
          </a:p>
        </p:txBody>
      </p:sp>
      <p:grpSp>
        <p:nvGrpSpPr>
          <p:cNvPr id="4" name="Group 3"/>
          <p:cNvGrpSpPr>
            <a:grpSpLocks/>
          </p:cNvGrpSpPr>
          <p:nvPr/>
        </p:nvGrpSpPr>
        <p:grpSpPr bwMode="auto">
          <a:xfrm>
            <a:off x="304800" y="1876425"/>
            <a:ext cx="1352550" cy="400050"/>
            <a:chOff x="192" y="1182"/>
            <a:chExt cx="852" cy="252"/>
          </a:xfrm>
        </p:grpSpPr>
        <p:sp>
          <p:nvSpPr>
            <p:cNvPr id="5" name="Text Box 4"/>
            <p:cNvSpPr txBox="1">
              <a:spLocks noChangeArrowheads="1"/>
            </p:cNvSpPr>
            <p:nvPr/>
          </p:nvSpPr>
          <p:spPr bwMode="auto">
            <a:xfrm>
              <a:off x="192" y="1182"/>
              <a:ext cx="288" cy="252"/>
            </a:xfrm>
            <a:prstGeom prst="rect">
              <a:avLst/>
            </a:prstGeom>
            <a:noFill/>
            <a:ln w="12700" cap="sq">
              <a:noFill/>
              <a:miter lim="800000"/>
              <a:headEnd type="none" w="sm" len="sm"/>
              <a:tailEnd type="none" w="sm" len="sm"/>
            </a:ln>
            <a:effectLst/>
          </p:spPr>
          <p:txBody>
            <a:bodyPr wrap="none">
              <a:spAutoFit/>
            </a:bodyPr>
            <a:lstStyle/>
            <a:p>
              <a:pPr algn="l" eaLnBrk="0" hangingPunct="0"/>
              <a:r>
                <a:rPr lang="es-ES_tradnl" dirty="0">
                  <a:solidFill>
                    <a:srgbClr val="CC0000"/>
                  </a:solidFill>
                  <a:latin typeface="Calibri" pitchFamily="34" charset="0"/>
                </a:rPr>
                <a:t>R+</a:t>
              </a:r>
            </a:p>
          </p:txBody>
        </p:sp>
        <p:sp>
          <p:nvSpPr>
            <p:cNvPr id="6" name="Line 5"/>
            <p:cNvSpPr>
              <a:spLocks noChangeShapeType="1"/>
            </p:cNvSpPr>
            <p:nvPr/>
          </p:nvSpPr>
          <p:spPr bwMode="auto">
            <a:xfrm flipH="1" flipV="1">
              <a:off x="528" y="1296"/>
              <a:ext cx="516" cy="0"/>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grpSp>
        <p:nvGrpSpPr>
          <p:cNvPr id="7" name="Group 6"/>
          <p:cNvGrpSpPr>
            <a:grpSpLocks/>
          </p:cNvGrpSpPr>
          <p:nvPr/>
        </p:nvGrpSpPr>
        <p:grpSpPr bwMode="auto">
          <a:xfrm>
            <a:off x="152400" y="2286000"/>
            <a:ext cx="657225" cy="704850"/>
            <a:chOff x="96" y="1440"/>
            <a:chExt cx="414" cy="444"/>
          </a:xfrm>
        </p:grpSpPr>
        <p:sp>
          <p:nvSpPr>
            <p:cNvPr id="8" name="Text Box 7"/>
            <p:cNvSpPr txBox="1">
              <a:spLocks noChangeArrowheads="1"/>
            </p:cNvSpPr>
            <p:nvPr/>
          </p:nvSpPr>
          <p:spPr bwMode="auto">
            <a:xfrm>
              <a:off x="96" y="1632"/>
              <a:ext cx="414" cy="252"/>
            </a:xfrm>
            <a:prstGeom prst="rect">
              <a:avLst/>
            </a:prstGeom>
            <a:noFill/>
            <a:ln w="12700" cap="sq">
              <a:noFill/>
              <a:miter lim="800000"/>
              <a:headEnd type="none" w="sm" len="sm"/>
              <a:tailEnd type="none" w="sm" len="sm"/>
            </a:ln>
            <a:effectLst/>
          </p:spPr>
          <p:txBody>
            <a:bodyPr wrap="none">
              <a:spAutoFit/>
            </a:bodyPr>
            <a:lstStyle/>
            <a:p>
              <a:pPr eaLnBrk="0" hangingPunct="0"/>
              <a:r>
                <a:rPr lang="es-ES_tradnl" dirty="0" err="1">
                  <a:solidFill>
                    <a:srgbClr val="CC0000"/>
                  </a:solidFill>
                  <a:latin typeface="Calibri" pitchFamily="34" charset="0"/>
                </a:rPr>
                <a:t>Aest</a:t>
              </a:r>
              <a:endParaRPr lang="es-ES_tradnl" dirty="0">
                <a:solidFill>
                  <a:srgbClr val="CC0000"/>
                </a:solidFill>
                <a:latin typeface="Calibri" pitchFamily="34" charset="0"/>
              </a:endParaRPr>
            </a:p>
          </p:txBody>
        </p:sp>
        <p:sp>
          <p:nvSpPr>
            <p:cNvPr id="9" name="Line 8"/>
            <p:cNvSpPr>
              <a:spLocks noChangeShapeType="1"/>
            </p:cNvSpPr>
            <p:nvPr/>
          </p:nvSpPr>
          <p:spPr bwMode="auto">
            <a:xfrm>
              <a:off x="336" y="1440"/>
              <a:ext cx="0" cy="192"/>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grpSp>
        <p:nvGrpSpPr>
          <p:cNvPr id="10" name="Group 9"/>
          <p:cNvGrpSpPr>
            <a:grpSpLocks/>
          </p:cNvGrpSpPr>
          <p:nvPr/>
        </p:nvGrpSpPr>
        <p:grpSpPr bwMode="auto">
          <a:xfrm>
            <a:off x="0" y="3048000"/>
            <a:ext cx="971550" cy="704850"/>
            <a:chOff x="0" y="1920"/>
            <a:chExt cx="612" cy="444"/>
          </a:xfrm>
        </p:grpSpPr>
        <p:sp>
          <p:nvSpPr>
            <p:cNvPr id="11" name="Text Box 10"/>
            <p:cNvSpPr txBox="1">
              <a:spLocks noChangeArrowheads="1"/>
            </p:cNvSpPr>
            <p:nvPr/>
          </p:nvSpPr>
          <p:spPr bwMode="auto">
            <a:xfrm>
              <a:off x="0" y="2112"/>
              <a:ext cx="612" cy="252"/>
            </a:xfrm>
            <a:prstGeom prst="rect">
              <a:avLst/>
            </a:prstGeom>
            <a:noFill/>
            <a:ln w="12700" cap="sq">
              <a:noFill/>
              <a:miter lim="800000"/>
              <a:headEnd type="none" w="sm" len="sm"/>
              <a:tailEnd type="none" w="sm" len="sm"/>
            </a:ln>
            <a:effectLst/>
          </p:spPr>
          <p:txBody>
            <a:bodyPr wrap="none">
              <a:spAutoFit/>
            </a:bodyPr>
            <a:lstStyle/>
            <a:p>
              <a:pPr algn="l" eaLnBrk="0" hangingPunct="0"/>
              <a:r>
                <a:rPr lang="es-ES_tradnl" dirty="0">
                  <a:solidFill>
                    <a:srgbClr val="CC0000"/>
                  </a:solidFill>
                  <a:latin typeface="Calibri" pitchFamily="34" charset="0"/>
                </a:rPr>
                <a:t>Control</a:t>
              </a:r>
            </a:p>
          </p:txBody>
        </p:sp>
        <p:sp>
          <p:nvSpPr>
            <p:cNvPr id="12" name="Line 11"/>
            <p:cNvSpPr>
              <a:spLocks noChangeShapeType="1"/>
            </p:cNvSpPr>
            <p:nvPr/>
          </p:nvSpPr>
          <p:spPr bwMode="auto">
            <a:xfrm>
              <a:off x="336" y="1920"/>
              <a:ext cx="0" cy="144"/>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sp>
        <p:nvSpPr>
          <p:cNvPr id="13" name="Line 12"/>
          <p:cNvSpPr>
            <a:spLocks noChangeShapeType="1"/>
          </p:cNvSpPr>
          <p:nvPr/>
        </p:nvSpPr>
        <p:spPr bwMode="auto">
          <a:xfrm>
            <a:off x="1066800" y="3581400"/>
            <a:ext cx="609600" cy="0"/>
          </a:xfrm>
          <a:prstGeom prst="line">
            <a:avLst/>
          </a:prstGeom>
          <a:noFill/>
          <a:ln w="38100">
            <a:solidFill>
              <a:srgbClr val="CC0000"/>
            </a:solidFill>
            <a:round/>
            <a:headEnd/>
            <a:tailEnd type="triangle" w="med" len="med"/>
          </a:ln>
          <a:effectLst/>
        </p:spPr>
        <p:txBody>
          <a:bodyPr/>
          <a:lstStyle/>
          <a:p>
            <a:pPr algn="ctr"/>
            <a:endParaRPr lang="es-ES" dirty="0">
              <a:latin typeface="Calibri" pitchFamily="34" charset="0"/>
            </a:endParaRPr>
          </a:p>
        </p:txBody>
      </p:sp>
      <p:grpSp>
        <p:nvGrpSpPr>
          <p:cNvPr id="14" name="Group 13"/>
          <p:cNvGrpSpPr>
            <a:grpSpLocks/>
          </p:cNvGrpSpPr>
          <p:nvPr/>
        </p:nvGrpSpPr>
        <p:grpSpPr bwMode="auto">
          <a:xfrm>
            <a:off x="7467600" y="1828800"/>
            <a:ext cx="1354138" cy="400050"/>
            <a:chOff x="4704" y="1152"/>
            <a:chExt cx="853" cy="252"/>
          </a:xfrm>
        </p:grpSpPr>
        <p:sp>
          <p:nvSpPr>
            <p:cNvPr id="15" name="Text Box 14"/>
            <p:cNvSpPr txBox="1">
              <a:spLocks noChangeArrowheads="1"/>
            </p:cNvSpPr>
            <p:nvPr/>
          </p:nvSpPr>
          <p:spPr bwMode="auto">
            <a:xfrm>
              <a:off x="5040" y="1152"/>
              <a:ext cx="517" cy="252"/>
            </a:xfrm>
            <a:prstGeom prst="rect">
              <a:avLst/>
            </a:prstGeom>
            <a:noFill/>
            <a:ln w="12700" cap="sq">
              <a:noFill/>
              <a:miter lim="800000"/>
              <a:headEnd type="none" w="sm" len="sm"/>
              <a:tailEnd type="none" w="sm" len="sm"/>
            </a:ln>
            <a:effectLst/>
          </p:spPr>
          <p:txBody>
            <a:bodyPr wrap="none">
              <a:spAutoFit/>
            </a:bodyPr>
            <a:lstStyle/>
            <a:p>
              <a:pPr algn="l" eaLnBrk="0" hangingPunct="0"/>
              <a:r>
                <a:rPr lang="es-ES_tradnl" dirty="0">
                  <a:solidFill>
                    <a:srgbClr val="CC0000"/>
                  </a:solidFill>
                  <a:latin typeface="Calibri" pitchFamily="34" charset="0"/>
                </a:rPr>
                <a:t>No R+</a:t>
              </a:r>
            </a:p>
          </p:txBody>
        </p:sp>
        <p:sp>
          <p:nvSpPr>
            <p:cNvPr id="16" name="Line 15"/>
            <p:cNvSpPr>
              <a:spLocks noChangeShapeType="1"/>
            </p:cNvSpPr>
            <p:nvPr/>
          </p:nvSpPr>
          <p:spPr bwMode="auto">
            <a:xfrm rot="-10800000" flipH="1" flipV="1">
              <a:off x="4704" y="1296"/>
              <a:ext cx="384" cy="0"/>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sp>
        <p:nvSpPr>
          <p:cNvPr id="17" name="Line 16"/>
          <p:cNvSpPr>
            <a:spLocks noChangeShapeType="1"/>
          </p:cNvSpPr>
          <p:nvPr/>
        </p:nvSpPr>
        <p:spPr bwMode="auto">
          <a:xfrm rot="-10800000">
            <a:off x="7467600" y="3657600"/>
            <a:ext cx="609600" cy="0"/>
          </a:xfrm>
          <a:prstGeom prst="line">
            <a:avLst/>
          </a:prstGeom>
          <a:noFill/>
          <a:ln w="38100">
            <a:solidFill>
              <a:srgbClr val="CC0000"/>
            </a:solidFill>
            <a:round/>
            <a:headEnd/>
            <a:tailEnd type="triangle" w="med" len="med"/>
          </a:ln>
          <a:effectLst/>
        </p:spPr>
        <p:txBody>
          <a:bodyPr/>
          <a:lstStyle/>
          <a:p>
            <a:pPr algn="ctr"/>
            <a:endParaRPr lang="es-ES" dirty="0">
              <a:latin typeface="Calibri" pitchFamily="34" charset="0"/>
            </a:endParaRPr>
          </a:p>
        </p:txBody>
      </p:sp>
      <p:grpSp>
        <p:nvGrpSpPr>
          <p:cNvPr id="18" name="Group 17"/>
          <p:cNvGrpSpPr>
            <a:grpSpLocks/>
          </p:cNvGrpSpPr>
          <p:nvPr/>
        </p:nvGrpSpPr>
        <p:grpSpPr bwMode="auto">
          <a:xfrm>
            <a:off x="7924800" y="2209800"/>
            <a:ext cx="936625" cy="781050"/>
            <a:chOff x="4992" y="1392"/>
            <a:chExt cx="590" cy="492"/>
          </a:xfrm>
        </p:grpSpPr>
        <p:sp>
          <p:nvSpPr>
            <p:cNvPr id="19" name="Text Box 18"/>
            <p:cNvSpPr txBox="1">
              <a:spLocks noChangeArrowheads="1"/>
            </p:cNvSpPr>
            <p:nvPr/>
          </p:nvSpPr>
          <p:spPr bwMode="auto">
            <a:xfrm>
              <a:off x="4992" y="1632"/>
              <a:ext cx="590" cy="252"/>
            </a:xfrm>
            <a:prstGeom prst="rect">
              <a:avLst/>
            </a:prstGeom>
            <a:noFill/>
            <a:ln w="12700" cap="sq">
              <a:noFill/>
              <a:miter lim="800000"/>
              <a:headEnd type="none" w="sm" len="sm"/>
              <a:tailEnd type="none" w="sm" len="sm"/>
            </a:ln>
            <a:effectLst/>
          </p:spPr>
          <p:txBody>
            <a:bodyPr wrap="none">
              <a:spAutoFit/>
            </a:bodyPr>
            <a:lstStyle/>
            <a:p>
              <a:pPr algn="l" eaLnBrk="0" hangingPunct="0"/>
              <a:r>
                <a:rPr lang="es-ES_tradnl" dirty="0">
                  <a:solidFill>
                    <a:srgbClr val="CC0000"/>
                  </a:solidFill>
                  <a:latin typeface="Calibri" pitchFamily="34" charset="0"/>
                </a:rPr>
                <a:t>No Aes</a:t>
              </a:r>
            </a:p>
          </p:txBody>
        </p:sp>
        <p:sp>
          <p:nvSpPr>
            <p:cNvPr id="20" name="Line 19"/>
            <p:cNvSpPr>
              <a:spLocks noChangeShapeType="1"/>
            </p:cNvSpPr>
            <p:nvPr/>
          </p:nvSpPr>
          <p:spPr bwMode="auto">
            <a:xfrm>
              <a:off x="5328" y="1392"/>
              <a:ext cx="0" cy="192"/>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grpSp>
        <p:nvGrpSpPr>
          <p:cNvPr id="21" name="Group 20"/>
          <p:cNvGrpSpPr>
            <a:grpSpLocks/>
          </p:cNvGrpSpPr>
          <p:nvPr/>
        </p:nvGrpSpPr>
        <p:grpSpPr bwMode="auto">
          <a:xfrm>
            <a:off x="8056567" y="3048000"/>
            <a:ext cx="971550" cy="1012825"/>
            <a:chOff x="5075" y="1920"/>
            <a:chExt cx="612" cy="638"/>
          </a:xfrm>
        </p:grpSpPr>
        <p:sp>
          <p:nvSpPr>
            <p:cNvPr id="22" name="Text Box 21"/>
            <p:cNvSpPr txBox="1">
              <a:spLocks noChangeArrowheads="1"/>
            </p:cNvSpPr>
            <p:nvPr/>
          </p:nvSpPr>
          <p:spPr bwMode="auto">
            <a:xfrm>
              <a:off x="5075" y="2112"/>
              <a:ext cx="612" cy="446"/>
            </a:xfrm>
            <a:prstGeom prst="rect">
              <a:avLst/>
            </a:prstGeom>
            <a:noFill/>
            <a:ln w="12700" cap="sq">
              <a:noFill/>
              <a:miter lim="800000"/>
              <a:headEnd type="none" w="sm" len="sm"/>
              <a:tailEnd type="none" w="sm" len="sm"/>
            </a:ln>
            <a:effectLst/>
          </p:spPr>
          <p:txBody>
            <a:bodyPr wrap="none">
              <a:spAutoFit/>
            </a:bodyPr>
            <a:lstStyle/>
            <a:p>
              <a:pPr eaLnBrk="0" hangingPunct="0"/>
              <a:r>
                <a:rPr lang="es-ES_tradnl" dirty="0">
                  <a:solidFill>
                    <a:srgbClr val="CC0000"/>
                  </a:solidFill>
                  <a:latin typeface="Calibri" pitchFamily="34" charset="0"/>
                </a:rPr>
                <a:t>No</a:t>
              </a:r>
            </a:p>
            <a:p>
              <a:pPr eaLnBrk="0" hangingPunct="0"/>
              <a:r>
                <a:rPr lang="es-ES_tradnl" dirty="0">
                  <a:solidFill>
                    <a:srgbClr val="CC0000"/>
                  </a:solidFill>
                  <a:latin typeface="Calibri" pitchFamily="34" charset="0"/>
                </a:rPr>
                <a:t>Control</a:t>
              </a:r>
            </a:p>
          </p:txBody>
        </p:sp>
        <p:sp>
          <p:nvSpPr>
            <p:cNvPr id="23" name="Line 22"/>
            <p:cNvSpPr>
              <a:spLocks noChangeShapeType="1"/>
            </p:cNvSpPr>
            <p:nvPr/>
          </p:nvSpPr>
          <p:spPr bwMode="auto">
            <a:xfrm>
              <a:off x="5328" y="1920"/>
              <a:ext cx="0" cy="144"/>
            </a:xfrm>
            <a:prstGeom prst="line">
              <a:avLst/>
            </a:prstGeom>
            <a:noFill/>
            <a:ln w="38100" cap="sq">
              <a:solidFill>
                <a:srgbClr val="CC0000"/>
              </a:solidFill>
              <a:round/>
              <a:headEnd type="none" w="sm" len="sm"/>
              <a:tailEnd type="triangle" w="sm" len="sm"/>
            </a:ln>
            <a:effectLst/>
          </p:spPr>
          <p:txBody>
            <a:bodyPr wrap="none" anchor="ctr"/>
            <a:lstStyle/>
            <a:p>
              <a:endParaRPr lang="es-ES" dirty="0">
                <a:latin typeface="Calibri" pitchFamily="34" charset="0"/>
              </a:endParaRPr>
            </a:p>
          </p:txBody>
        </p:sp>
      </p:grpSp>
      <p:grpSp>
        <p:nvGrpSpPr>
          <p:cNvPr id="24" name="Group 23"/>
          <p:cNvGrpSpPr>
            <a:grpSpLocks/>
          </p:cNvGrpSpPr>
          <p:nvPr/>
        </p:nvGrpSpPr>
        <p:grpSpPr bwMode="auto">
          <a:xfrm>
            <a:off x="1143000" y="762000"/>
            <a:ext cx="6781800" cy="5486400"/>
            <a:chOff x="720" y="480"/>
            <a:chExt cx="4272" cy="3456"/>
          </a:xfrm>
        </p:grpSpPr>
        <p:sp>
          <p:nvSpPr>
            <p:cNvPr id="25" name="AutoShape 24"/>
            <p:cNvSpPr>
              <a:spLocks noChangeArrowheads="1"/>
            </p:cNvSpPr>
            <p:nvPr/>
          </p:nvSpPr>
          <p:spPr bwMode="auto">
            <a:xfrm>
              <a:off x="2112" y="480"/>
              <a:ext cx="1536" cy="288"/>
            </a:xfrm>
            <a:prstGeom prst="roundRect">
              <a:avLst>
                <a:gd name="adj" fmla="val 16667"/>
              </a:avLst>
            </a:prstGeom>
            <a:solidFill>
              <a:schemeClr val="bg1">
                <a:lumMod val="95000"/>
              </a:schemeClr>
            </a:solidFill>
            <a:ln w="9525">
              <a:solidFill>
                <a:schemeClr val="tx1"/>
              </a:solidFill>
              <a:round/>
              <a:headEnd/>
              <a:tailEnd/>
            </a:ln>
            <a:effectLst/>
          </p:spPr>
          <p:txBody>
            <a:bodyPr wrap="none" anchor="ctr"/>
            <a:lstStyle/>
            <a:p>
              <a:pPr algn="ctr"/>
              <a:r>
                <a:rPr lang="es-ES" dirty="0">
                  <a:latin typeface="Calibri" pitchFamily="34" charset="0"/>
                </a:rPr>
                <a:t>EXPECTATIVAS</a:t>
              </a:r>
            </a:p>
          </p:txBody>
        </p:sp>
        <p:sp>
          <p:nvSpPr>
            <p:cNvPr id="26" name="Rectangle 25"/>
            <p:cNvSpPr>
              <a:spLocks noChangeArrowheads="1"/>
            </p:cNvSpPr>
            <p:nvPr/>
          </p:nvSpPr>
          <p:spPr bwMode="auto">
            <a:xfrm>
              <a:off x="1104" y="1152"/>
              <a:ext cx="1248" cy="336"/>
            </a:xfrm>
            <a:prstGeom prst="rect">
              <a:avLst/>
            </a:prstGeom>
            <a:gradFill rotWithShape="0">
              <a:gsLst>
                <a:gs pos="0">
                  <a:srgbClr val="FFCCFF">
                    <a:gamma/>
                    <a:tint val="0"/>
                    <a:invGamma/>
                  </a:srgbClr>
                </a:gs>
                <a:gs pos="100000">
                  <a:srgbClr val="FFCC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Positivas</a:t>
              </a:r>
            </a:p>
          </p:txBody>
        </p:sp>
        <p:sp>
          <p:nvSpPr>
            <p:cNvPr id="27" name="Rectangle 26"/>
            <p:cNvSpPr>
              <a:spLocks noChangeArrowheads="1"/>
            </p:cNvSpPr>
            <p:nvPr/>
          </p:nvSpPr>
          <p:spPr bwMode="auto">
            <a:xfrm>
              <a:off x="3408" y="1152"/>
              <a:ext cx="1248" cy="336"/>
            </a:xfrm>
            <a:prstGeom prst="rect">
              <a:avLst/>
            </a:prstGeom>
            <a:gradFill rotWithShape="0">
              <a:gsLst>
                <a:gs pos="0">
                  <a:srgbClr val="FFCCFF">
                    <a:gamma/>
                    <a:tint val="0"/>
                    <a:invGamma/>
                  </a:srgbClr>
                </a:gs>
                <a:gs pos="100000">
                  <a:srgbClr val="FFCC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Negativas</a:t>
              </a:r>
            </a:p>
          </p:txBody>
        </p:sp>
        <p:sp>
          <p:nvSpPr>
            <p:cNvPr id="28" name="Rectangle 27"/>
            <p:cNvSpPr>
              <a:spLocks noChangeArrowheads="1"/>
            </p:cNvSpPr>
            <p:nvPr/>
          </p:nvSpPr>
          <p:spPr bwMode="auto">
            <a:xfrm>
              <a:off x="1104" y="1872"/>
              <a:ext cx="1248" cy="912"/>
            </a:xfrm>
            <a:prstGeom prst="rect">
              <a:avLst/>
            </a:prstGeom>
            <a:gradFill rotWithShape="0">
              <a:gsLst>
                <a:gs pos="0">
                  <a:srgbClr val="CCFFFF">
                    <a:gamma/>
                    <a:tint val="0"/>
                    <a:invGamma/>
                  </a:srgbClr>
                </a:gs>
                <a:gs pos="100000">
                  <a:srgbClr val="CCFF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Estilo </a:t>
              </a:r>
            </a:p>
            <a:p>
              <a:pPr algn="ctr"/>
              <a:r>
                <a:rPr lang="es-ES" dirty="0" err="1">
                  <a:latin typeface="Calibri" pitchFamily="34" charset="0"/>
                </a:rPr>
                <a:t>Atribucional</a:t>
              </a:r>
              <a:endParaRPr lang="es-ES" dirty="0">
                <a:latin typeface="Calibri" pitchFamily="34" charset="0"/>
              </a:endParaRPr>
            </a:p>
            <a:p>
              <a:pPr algn="ctr"/>
              <a:r>
                <a:rPr lang="es-ES" dirty="0">
                  <a:latin typeface="Calibri" pitchFamily="34" charset="0"/>
                </a:rPr>
                <a:t>Positivo</a:t>
              </a:r>
            </a:p>
            <a:p>
              <a:pPr algn="ctr"/>
              <a:r>
                <a:rPr lang="es-ES" dirty="0">
                  <a:latin typeface="Calibri" pitchFamily="34" charset="0"/>
                </a:rPr>
                <a:t>(L.C.I.)</a:t>
              </a:r>
            </a:p>
          </p:txBody>
        </p:sp>
        <p:sp>
          <p:nvSpPr>
            <p:cNvPr id="29" name="Rectangle 28"/>
            <p:cNvSpPr>
              <a:spLocks noChangeArrowheads="1"/>
            </p:cNvSpPr>
            <p:nvPr/>
          </p:nvSpPr>
          <p:spPr bwMode="auto">
            <a:xfrm>
              <a:off x="3408" y="1872"/>
              <a:ext cx="1248" cy="912"/>
            </a:xfrm>
            <a:prstGeom prst="rect">
              <a:avLst/>
            </a:prstGeom>
            <a:gradFill rotWithShape="0">
              <a:gsLst>
                <a:gs pos="0">
                  <a:srgbClr val="CCFFFF">
                    <a:gamma/>
                    <a:tint val="0"/>
                    <a:invGamma/>
                  </a:srgbClr>
                </a:gs>
                <a:gs pos="100000">
                  <a:srgbClr val="CCFFFF"/>
                </a:gs>
              </a:gsLst>
              <a:path path="shape">
                <a:fillToRect l="50000" t="50000" r="50000" b="50000"/>
              </a:path>
            </a:gradFill>
            <a:ln w="9525">
              <a:solidFill>
                <a:schemeClr val="tx1"/>
              </a:solidFill>
              <a:miter lim="800000"/>
              <a:headEnd/>
              <a:tailEnd/>
            </a:ln>
            <a:effectLst/>
          </p:spPr>
          <p:txBody>
            <a:bodyPr wrap="none" anchor="ctr"/>
            <a:lstStyle/>
            <a:p>
              <a:pPr algn="ctr"/>
              <a:r>
                <a:rPr lang="es-ES" dirty="0">
                  <a:latin typeface="Calibri" pitchFamily="34" charset="0"/>
                </a:rPr>
                <a:t>Estilo </a:t>
              </a:r>
            </a:p>
            <a:p>
              <a:pPr algn="ctr"/>
              <a:r>
                <a:rPr lang="es-ES" dirty="0" err="1">
                  <a:latin typeface="Calibri" pitchFamily="34" charset="0"/>
                </a:rPr>
                <a:t>Atribucional</a:t>
              </a:r>
              <a:endParaRPr lang="es-ES" dirty="0">
                <a:latin typeface="Calibri" pitchFamily="34" charset="0"/>
              </a:endParaRPr>
            </a:p>
            <a:p>
              <a:pPr algn="ctr"/>
              <a:r>
                <a:rPr lang="es-ES" dirty="0">
                  <a:latin typeface="Calibri" pitchFamily="34" charset="0"/>
                </a:rPr>
                <a:t>Negativo</a:t>
              </a:r>
            </a:p>
            <a:p>
              <a:pPr algn="ctr"/>
              <a:r>
                <a:rPr lang="es-ES" dirty="0">
                  <a:latin typeface="Calibri" pitchFamily="34" charset="0"/>
                </a:rPr>
                <a:t>(L.C.E.)</a:t>
              </a:r>
            </a:p>
          </p:txBody>
        </p:sp>
        <p:sp>
          <p:nvSpPr>
            <p:cNvPr id="30" name="Oval 29"/>
            <p:cNvSpPr>
              <a:spLocks noChangeArrowheads="1"/>
            </p:cNvSpPr>
            <p:nvPr/>
          </p:nvSpPr>
          <p:spPr bwMode="auto">
            <a:xfrm>
              <a:off x="720" y="3360"/>
              <a:ext cx="1920" cy="576"/>
            </a:xfrm>
            <a:prstGeom prst="ellipse">
              <a:avLst/>
            </a:prstGeom>
            <a:gradFill rotWithShape="0">
              <a:gsLst>
                <a:gs pos="0">
                  <a:srgbClr val="CCFF99">
                    <a:gamma/>
                    <a:tint val="0"/>
                    <a:invGamma/>
                  </a:srgbClr>
                </a:gs>
                <a:gs pos="100000">
                  <a:srgbClr val="CCFF99"/>
                </a:gs>
              </a:gsLst>
              <a:path path="shape">
                <a:fillToRect l="50000" t="50000" r="50000" b="50000"/>
              </a:path>
            </a:gradFill>
            <a:ln w="9525">
              <a:solidFill>
                <a:schemeClr val="tx1"/>
              </a:solidFill>
              <a:round/>
              <a:headEnd/>
              <a:tailEnd/>
            </a:ln>
            <a:effectLst/>
          </p:spPr>
          <p:txBody>
            <a:bodyPr wrap="none" anchor="ctr"/>
            <a:lstStyle/>
            <a:p>
              <a:pPr algn="ctr"/>
              <a:r>
                <a:rPr lang="es-ES" dirty="0">
                  <a:latin typeface="Calibri" pitchFamily="34" charset="0"/>
                </a:rPr>
                <a:t>Posible Cambio</a:t>
              </a:r>
            </a:p>
            <a:p>
              <a:pPr algn="ctr"/>
              <a:r>
                <a:rPr lang="es-ES" dirty="0">
                  <a:latin typeface="Calibri" pitchFamily="34" charset="0"/>
                </a:rPr>
                <a:t> de conducta</a:t>
              </a:r>
            </a:p>
          </p:txBody>
        </p:sp>
        <p:sp>
          <p:nvSpPr>
            <p:cNvPr id="31" name="Oval 30"/>
            <p:cNvSpPr>
              <a:spLocks noChangeArrowheads="1"/>
            </p:cNvSpPr>
            <p:nvPr/>
          </p:nvSpPr>
          <p:spPr bwMode="auto">
            <a:xfrm>
              <a:off x="3072" y="3360"/>
              <a:ext cx="1920" cy="576"/>
            </a:xfrm>
            <a:prstGeom prst="ellipse">
              <a:avLst/>
            </a:prstGeom>
            <a:gradFill rotWithShape="0">
              <a:gsLst>
                <a:gs pos="0">
                  <a:srgbClr val="CCFF99">
                    <a:gamma/>
                    <a:tint val="0"/>
                    <a:invGamma/>
                  </a:srgbClr>
                </a:gs>
                <a:gs pos="100000">
                  <a:srgbClr val="CCFF99"/>
                </a:gs>
              </a:gsLst>
              <a:path path="shape">
                <a:fillToRect l="50000" t="50000" r="50000" b="50000"/>
              </a:path>
            </a:gradFill>
            <a:ln w="9525">
              <a:solidFill>
                <a:schemeClr val="tx1"/>
              </a:solidFill>
              <a:round/>
              <a:headEnd/>
              <a:tailEnd/>
            </a:ln>
            <a:effectLst/>
          </p:spPr>
          <p:txBody>
            <a:bodyPr wrap="none" anchor="ctr"/>
            <a:lstStyle/>
            <a:p>
              <a:pPr algn="ctr"/>
              <a:r>
                <a:rPr lang="es-ES" dirty="0">
                  <a:latin typeface="Calibri" pitchFamily="34" charset="0"/>
                </a:rPr>
                <a:t>Difícil Cambio</a:t>
              </a:r>
            </a:p>
            <a:p>
              <a:pPr algn="ctr"/>
              <a:r>
                <a:rPr lang="es-ES" dirty="0">
                  <a:latin typeface="Calibri" pitchFamily="34" charset="0"/>
                </a:rPr>
                <a:t> de conducta</a:t>
              </a:r>
            </a:p>
          </p:txBody>
        </p:sp>
        <p:sp>
          <p:nvSpPr>
            <p:cNvPr id="32" name="Line 31"/>
            <p:cNvSpPr>
              <a:spLocks noChangeShapeType="1"/>
            </p:cNvSpPr>
            <p:nvPr/>
          </p:nvSpPr>
          <p:spPr bwMode="auto">
            <a:xfrm>
              <a:off x="2832" y="768"/>
              <a:ext cx="0" cy="96"/>
            </a:xfrm>
            <a:prstGeom prst="line">
              <a:avLst/>
            </a:prstGeom>
            <a:noFill/>
            <a:ln w="38100">
              <a:solidFill>
                <a:schemeClr val="tx1"/>
              </a:solidFill>
              <a:round/>
              <a:headEnd/>
              <a:tailEnd/>
            </a:ln>
            <a:effectLst/>
          </p:spPr>
          <p:txBody>
            <a:bodyPr/>
            <a:lstStyle/>
            <a:p>
              <a:pPr algn="ctr"/>
              <a:endParaRPr lang="es-ES" dirty="0">
                <a:latin typeface="Calibri" pitchFamily="34" charset="0"/>
              </a:endParaRPr>
            </a:p>
          </p:txBody>
        </p:sp>
        <p:sp>
          <p:nvSpPr>
            <p:cNvPr id="33" name="Line 32"/>
            <p:cNvSpPr>
              <a:spLocks noChangeShapeType="1"/>
            </p:cNvSpPr>
            <p:nvPr/>
          </p:nvSpPr>
          <p:spPr bwMode="auto">
            <a:xfrm>
              <a:off x="1728" y="864"/>
              <a:ext cx="2304" cy="0"/>
            </a:xfrm>
            <a:prstGeom prst="line">
              <a:avLst/>
            </a:prstGeom>
            <a:noFill/>
            <a:ln w="38100">
              <a:solidFill>
                <a:schemeClr val="tx1"/>
              </a:solidFill>
              <a:round/>
              <a:headEnd/>
              <a:tailEnd/>
            </a:ln>
            <a:effectLst/>
          </p:spPr>
          <p:txBody>
            <a:bodyPr/>
            <a:lstStyle/>
            <a:p>
              <a:pPr algn="ctr"/>
              <a:endParaRPr lang="es-ES" dirty="0">
                <a:latin typeface="Calibri" pitchFamily="34" charset="0"/>
              </a:endParaRPr>
            </a:p>
          </p:txBody>
        </p:sp>
        <p:sp>
          <p:nvSpPr>
            <p:cNvPr id="34" name="Line 33"/>
            <p:cNvSpPr>
              <a:spLocks noChangeShapeType="1"/>
            </p:cNvSpPr>
            <p:nvPr/>
          </p:nvSpPr>
          <p:spPr bwMode="auto">
            <a:xfrm>
              <a:off x="1728" y="2784"/>
              <a:ext cx="0" cy="576"/>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35" name="Line 34"/>
            <p:cNvSpPr>
              <a:spLocks noChangeShapeType="1"/>
            </p:cNvSpPr>
            <p:nvPr/>
          </p:nvSpPr>
          <p:spPr bwMode="auto">
            <a:xfrm>
              <a:off x="1728" y="1488"/>
              <a:ext cx="0" cy="384"/>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36" name="Line 35"/>
            <p:cNvSpPr>
              <a:spLocks noChangeShapeType="1"/>
            </p:cNvSpPr>
            <p:nvPr/>
          </p:nvSpPr>
          <p:spPr bwMode="auto">
            <a:xfrm>
              <a:off x="1728" y="864"/>
              <a:ext cx="0" cy="288"/>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37" name="Line 36"/>
            <p:cNvSpPr>
              <a:spLocks noChangeShapeType="1"/>
            </p:cNvSpPr>
            <p:nvPr/>
          </p:nvSpPr>
          <p:spPr bwMode="auto">
            <a:xfrm>
              <a:off x="4032" y="864"/>
              <a:ext cx="0" cy="288"/>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38" name="Line 37"/>
            <p:cNvSpPr>
              <a:spLocks noChangeShapeType="1"/>
            </p:cNvSpPr>
            <p:nvPr/>
          </p:nvSpPr>
          <p:spPr bwMode="auto">
            <a:xfrm>
              <a:off x="4032" y="1488"/>
              <a:ext cx="0" cy="384"/>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sp>
          <p:nvSpPr>
            <p:cNvPr id="39" name="Line 38"/>
            <p:cNvSpPr>
              <a:spLocks noChangeShapeType="1"/>
            </p:cNvSpPr>
            <p:nvPr/>
          </p:nvSpPr>
          <p:spPr bwMode="auto">
            <a:xfrm>
              <a:off x="4032" y="2784"/>
              <a:ext cx="0" cy="576"/>
            </a:xfrm>
            <a:prstGeom prst="line">
              <a:avLst/>
            </a:prstGeom>
            <a:noFill/>
            <a:ln w="38100">
              <a:solidFill>
                <a:schemeClr val="tx1"/>
              </a:solidFill>
              <a:round/>
              <a:headEnd/>
              <a:tailEnd type="triangle" w="med" len="med"/>
            </a:ln>
            <a:effectLst/>
          </p:spPr>
          <p:txBody>
            <a:bodyPr/>
            <a:lstStyle/>
            <a:p>
              <a:pPr algn="ctr"/>
              <a:endParaRPr lang="es-ES" dirty="0">
                <a:latin typeface="Calibri" pitchFamily="34" charset="0"/>
              </a:endParaRPr>
            </a:p>
          </p:txBody>
        </p:sp>
      </p:grpSp>
      <p:sp>
        <p:nvSpPr>
          <p:cNvPr id="40" name="3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41" name="40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up)">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4"/>
          <p:cNvSpPr txBox="1">
            <a:spLocks noChangeArrowheads="1"/>
          </p:cNvSpPr>
          <p:nvPr/>
        </p:nvSpPr>
        <p:spPr bwMode="auto">
          <a:xfrm>
            <a:off x="4090984" y="1957358"/>
            <a:ext cx="1434688"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Inicio</a:t>
            </a:r>
          </a:p>
        </p:txBody>
      </p:sp>
      <p:sp>
        <p:nvSpPr>
          <p:cNvPr id="4" name="Text Box 25"/>
          <p:cNvSpPr txBox="1">
            <a:spLocks noChangeArrowheads="1"/>
          </p:cNvSpPr>
          <p:nvPr/>
        </p:nvSpPr>
        <p:spPr bwMode="auto">
          <a:xfrm>
            <a:off x="4448174" y="3528994"/>
            <a:ext cx="1086003"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Objetivo</a:t>
            </a:r>
          </a:p>
        </p:txBody>
      </p:sp>
      <p:sp>
        <p:nvSpPr>
          <p:cNvPr id="5" name="Text Box 26"/>
          <p:cNvSpPr txBox="1">
            <a:spLocks noChangeArrowheads="1"/>
          </p:cNvSpPr>
          <p:nvPr/>
        </p:nvSpPr>
        <p:spPr bwMode="auto">
          <a:xfrm>
            <a:off x="3805232" y="4672002"/>
            <a:ext cx="1725409"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Ruptura</a:t>
            </a:r>
          </a:p>
        </p:txBody>
      </p:sp>
      <p:graphicFrame>
        <p:nvGraphicFramePr>
          <p:cNvPr id="6" name="Group 174"/>
          <p:cNvGraphicFramePr>
            <a:graphicFrameLocks noGrp="1"/>
          </p:cNvGraphicFramePr>
          <p:nvPr/>
        </p:nvGraphicFramePr>
        <p:xfrm>
          <a:off x="1619250" y="1357298"/>
          <a:ext cx="1981200" cy="4800603"/>
        </p:xfrm>
        <a:graphic>
          <a:graphicData uri="http://schemas.openxmlformats.org/drawingml/2006/table">
            <a:tbl>
              <a:tblPr/>
              <a:tblGrid>
                <a:gridCol w="1981200"/>
              </a:tblGrid>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0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graphicFrame>
        <p:nvGraphicFramePr>
          <p:cNvPr id="7" name="Group 204"/>
          <p:cNvGraphicFramePr>
            <a:graphicFrameLocks noGrp="1"/>
          </p:cNvGraphicFramePr>
          <p:nvPr/>
        </p:nvGraphicFramePr>
        <p:xfrm>
          <a:off x="5657850" y="1357298"/>
          <a:ext cx="1981200" cy="4800603"/>
        </p:xfrm>
        <a:graphic>
          <a:graphicData uri="http://schemas.openxmlformats.org/drawingml/2006/table">
            <a:tbl>
              <a:tblPr/>
              <a:tblGrid>
                <a:gridCol w="1981200"/>
              </a:tblGrid>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0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8" name="7 CuadroTexto"/>
          <p:cNvSpPr txBox="1"/>
          <p:nvPr/>
        </p:nvSpPr>
        <p:spPr>
          <a:xfrm>
            <a:off x="0" y="500042"/>
            <a:ext cx="5029710" cy="461665"/>
          </a:xfrm>
          <a:prstGeom prst="rect">
            <a:avLst/>
          </a:prstGeom>
          <a:noFill/>
        </p:spPr>
        <p:txBody>
          <a:bodyPr wrap="none" rtlCol="0" anchor="ctr">
            <a:spAutoFit/>
          </a:bodyPr>
          <a:lstStyle/>
          <a:p>
            <a:r>
              <a:rPr lang="es-ES" sz="2400" b="1" dirty="0" smtClean="0">
                <a:solidFill>
                  <a:schemeClr val="accent5">
                    <a:lumMod val="75000"/>
                  </a:schemeClr>
                </a:solidFill>
              </a:rPr>
              <a:t>Ejemplo Venta de un Piso: VENDEDOR</a:t>
            </a:r>
          </a:p>
        </p:txBody>
      </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090984" y="5029192"/>
            <a:ext cx="1434688"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Inicio</a:t>
            </a:r>
          </a:p>
        </p:txBody>
      </p:sp>
      <p:sp>
        <p:nvSpPr>
          <p:cNvPr id="4" name="Text Box 3"/>
          <p:cNvSpPr txBox="1">
            <a:spLocks noChangeArrowheads="1"/>
          </p:cNvSpPr>
          <p:nvPr/>
        </p:nvSpPr>
        <p:spPr bwMode="auto">
          <a:xfrm>
            <a:off x="4376736" y="3528994"/>
            <a:ext cx="1086003"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Objetivo</a:t>
            </a:r>
          </a:p>
        </p:txBody>
      </p:sp>
      <p:sp>
        <p:nvSpPr>
          <p:cNvPr id="5" name="Text Box 4"/>
          <p:cNvSpPr txBox="1">
            <a:spLocks noChangeArrowheads="1"/>
          </p:cNvSpPr>
          <p:nvPr/>
        </p:nvSpPr>
        <p:spPr bwMode="auto">
          <a:xfrm>
            <a:off x="3805232" y="2404987"/>
            <a:ext cx="1725409"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Ruptura</a:t>
            </a:r>
          </a:p>
        </p:txBody>
      </p:sp>
      <p:graphicFrame>
        <p:nvGraphicFramePr>
          <p:cNvPr id="6" name="Group 5"/>
          <p:cNvGraphicFramePr>
            <a:graphicFrameLocks noGrp="1"/>
          </p:cNvGraphicFramePr>
          <p:nvPr/>
        </p:nvGraphicFramePr>
        <p:xfrm>
          <a:off x="1619250" y="1214422"/>
          <a:ext cx="1981200" cy="4802190"/>
        </p:xfrm>
        <a:graphic>
          <a:graphicData uri="http://schemas.openxmlformats.org/drawingml/2006/table">
            <a:tbl>
              <a:tblPr/>
              <a:tblGrid>
                <a:gridCol w="1981200"/>
              </a:tblGrid>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0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graphicFrame>
        <p:nvGraphicFramePr>
          <p:cNvPr id="7" name="Group 58"/>
          <p:cNvGraphicFramePr>
            <a:graphicFrameLocks noGrp="1"/>
          </p:cNvGraphicFramePr>
          <p:nvPr/>
        </p:nvGraphicFramePr>
        <p:xfrm>
          <a:off x="5657850" y="1214422"/>
          <a:ext cx="1981200" cy="4802190"/>
        </p:xfrm>
        <a:graphic>
          <a:graphicData uri="http://schemas.openxmlformats.org/drawingml/2006/table">
            <a:tbl>
              <a:tblPr/>
              <a:tblGrid>
                <a:gridCol w="1981200"/>
              </a:tblGrid>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0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8" name="7 CuadroTexto"/>
          <p:cNvSpPr txBox="1"/>
          <p:nvPr/>
        </p:nvSpPr>
        <p:spPr>
          <a:xfrm>
            <a:off x="142844" y="500042"/>
            <a:ext cx="5311198" cy="461665"/>
          </a:xfrm>
          <a:prstGeom prst="rect">
            <a:avLst/>
          </a:prstGeom>
          <a:noFill/>
        </p:spPr>
        <p:txBody>
          <a:bodyPr wrap="none" rtlCol="0" anchor="ctr">
            <a:spAutoFit/>
          </a:bodyPr>
          <a:lstStyle/>
          <a:p>
            <a:r>
              <a:rPr lang="es-ES" sz="2400" b="1" dirty="0" smtClean="0">
                <a:solidFill>
                  <a:schemeClr val="accent5">
                    <a:lumMod val="75000"/>
                  </a:schemeClr>
                </a:solidFill>
              </a:rPr>
              <a:t>Ejemplo Venta de un Piso: COMPRADOR</a:t>
            </a:r>
          </a:p>
        </p:txBody>
      </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3"/>
          <p:cNvSpPr txBox="1">
            <a:spLocks noChangeArrowheads="1"/>
          </p:cNvSpPr>
          <p:nvPr/>
        </p:nvSpPr>
        <p:spPr bwMode="auto">
          <a:xfrm>
            <a:off x="6919922" y="5381620"/>
            <a:ext cx="1435100" cy="40005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Inicio</a:t>
            </a:r>
          </a:p>
        </p:txBody>
      </p:sp>
      <p:sp>
        <p:nvSpPr>
          <p:cNvPr id="4" name="Text Box 15"/>
          <p:cNvSpPr txBox="1">
            <a:spLocks noChangeArrowheads="1"/>
          </p:cNvSpPr>
          <p:nvPr/>
        </p:nvSpPr>
        <p:spPr bwMode="auto">
          <a:xfrm>
            <a:off x="6919922" y="2666976"/>
            <a:ext cx="1725613" cy="40005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Ruptura</a:t>
            </a:r>
          </a:p>
        </p:txBody>
      </p:sp>
      <p:sp>
        <p:nvSpPr>
          <p:cNvPr id="5" name="Text Box 17"/>
          <p:cNvSpPr txBox="1">
            <a:spLocks noChangeArrowheads="1"/>
          </p:cNvSpPr>
          <p:nvPr/>
        </p:nvSpPr>
        <p:spPr bwMode="auto">
          <a:xfrm>
            <a:off x="6991360" y="3809984"/>
            <a:ext cx="1085850" cy="40005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Objetivo</a:t>
            </a:r>
          </a:p>
        </p:txBody>
      </p:sp>
      <p:sp>
        <p:nvSpPr>
          <p:cNvPr id="6" name="Text Box 16"/>
          <p:cNvSpPr txBox="1">
            <a:spLocks noChangeArrowheads="1"/>
          </p:cNvSpPr>
          <p:nvPr/>
        </p:nvSpPr>
        <p:spPr bwMode="auto">
          <a:xfrm>
            <a:off x="3276584" y="1666844"/>
            <a:ext cx="1434688"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Punto Inicio</a:t>
            </a:r>
          </a:p>
        </p:txBody>
      </p:sp>
      <p:sp>
        <p:nvSpPr>
          <p:cNvPr id="7" name="Text Box 18"/>
          <p:cNvSpPr txBox="1">
            <a:spLocks noChangeArrowheads="1"/>
          </p:cNvSpPr>
          <p:nvPr/>
        </p:nvSpPr>
        <p:spPr bwMode="auto">
          <a:xfrm>
            <a:off x="2928926" y="4071942"/>
            <a:ext cx="1725409" cy="400110"/>
          </a:xfrm>
          <a:prstGeom prst="rect">
            <a:avLst/>
          </a:prstGeom>
          <a:noFill/>
          <a:ln w="9525">
            <a:noFill/>
            <a:miter lim="800000"/>
            <a:headEnd/>
            <a:tailEnd/>
          </a:ln>
        </p:spPr>
        <p:txBody>
          <a:bodyPr wrap="none">
            <a:spAutoFit/>
          </a:bodyPr>
          <a:lstStyle/>
          <a:p>
            <a:pPr algn="l" eaLnBrk="0" hangingPunct="0"/>
            <a:r>
              <a:rPr lang="es-ES" sz="2000" b="1" i="1">
                <a:solidFill>
                  <a:srgbClr val="000066"/>
                </a:solidFill>
                <a:latin typeface="Calibri" pitchFamily="34" charset="0"/>
              </a:rPr>
              <a:t>Punto Ruptura</a:t>
            </a:r>
          </a:p>
        </p:txBody>
      </p:sp>
      <p:graphicFrame>
        <p:nvGraphicFramePr>
          <p:cNvPr id="8" name="Group 55"/>
          <p:cNvGraphicFramePr>
            <a:graphicFrameLocks noGrp="1"/>
          </p:cNvGraphicFramePr>
          <p:nvPr/>
        </p:nvGraphicFramePr>
        <p:xfrm>
          <a:off x="4857752" y="1000108"/>
          <a:ext cx="1981200" cy="5334003"/>
        </p:xfrm>
        <a:graphic>
          <a:graphicData uri="http://schemas.openxmlformats.org/drawingml/2006/table">
            <a:tbl>
              <a:tblPr/>
              <a:tblGrid>
                <a:gridCol w="1981200"/>
              </a:tblGrid>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r>
              <a:tr h="5302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40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38</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36</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r>
              <a:tr h="534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34</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32</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400" b="1" i="0" u="none" strike="noStrike" cap="none" normalizeH="0" baseline="0" dirty="0" smtClean="0">
                          <a:ln>
                            <a:noFill/>
                          </a:ln>
                          <a:solidFill>
                            <a:schemeClr val="tx1"/>
                          </a:solidFill>
                          <a:effectLst/>
                          <a:latin typeface="Calibri" pitchFamily="34" charset="0"/>
                        </a:rPr>
                        <a:t>30</a:t>
                      </a:r>
                    </a:p>
                  </a:txBody>
                  <a:tcPr anchor="ctr" anchorCtr="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9" name="8 CuadroTexto"/>
          <p:cNvSpPr txBox="1"/>
          <p:nvPr/>
        </p:nvSpPr>
        <p:spPr>
          <a:xfrm>
            <a:off x="142844" y="500042"/>
            <a:ext cx="3857652" cy="830997"/>
          </a:xfrm>
          <a:prstGeom prst="rect">
            <a:avLst/>
          </a:prstGeom>
          <a:noFill/>
        </p:spPr>
        <p:txBody>
          <a:bodyPr wrap="square" rtlCol="0">
            <a:spAutoFit/>
          </a:bodyPr>
          <a:lstStyle/>
          <a:p>
            <a:r>
              <a:rPr lang="es-ES" sz="2400" b="1" dirty="0" smtClean="0">
                <a:solidFill>
                  <a:srgbClr val="4274B0"/>
                </a:solidFill>
              </a:rPr>
              <a:t>Comprador y Vendedor: AREA DE NEGOCIACION</a:t>
            </a:r>
            <a:endParaRPr lang="es-ES" sz="2400" b="1" dirty="0">
              <a:solidFill>
                <a:srgbClr val="4274B0"/>
              </a:solidFill>
            </a:endParaRPr>
          </a:p>
        </p:txBody>
      </p:sp>
      <p:sp>
        <p:nvSpPr>
          <p:cNvPr id="10" name="9 CuadroTexto"/>
          <p:cNvSpPr txBox="1"/>
          <p:nvPr/>
        </p:nvSpPr>
        <p:spPr>
          <a:xfrm>
            <a:off x="571472" y="2071678"/>
            <a:ext cx="1857388" cy="707886"/>
          </a:xfrm>
          <a:prstGeom prst="rect">
            <a:avLst/>
          </a:prstGeom>
          <a:noFill/>
        </p:spPr>
        <p:txBody>
          <a:bodyPr wrap="square" rtlCol="0">
            <a:spAutoFit/>
          </a:bodyPr>
          <a:lstStyle/>
          <a:p>
            <a:pPr algn="ctr"/>
            <a:r>
              <a:rPr lang="es-ES" sz="2000" b="1" dirty="0" err="1" smtClean="0">
                <a:solidFill>
                  <a:srgbClr val="C00000"/>
                </a:solidFill>
              </a:rPr>
              <a:t>Area</a:t>
            </a:r>
            <a:r>
              <a:rPr lang="es-ES" sz="2000" b="1" dirty="0" smtClean="0">
                <a:solidFill>
                  <a:srgbClr val="C00000"/>
                </a:solidFill>
              </a:rPr>
              <a:t> de Negociación</a:t>
            </a:r>
            <a:endParaRPr lang="es-ES" sz="2000" b="1" dirty="0">
              <a:solidFill>
                <a:srgbClr val="C00000"/>
              </a:solidFill>
            </a:endParaRPr>
          </a:p>
        </p:txBody>
      </p:sp>
      <p:cxnSp>
        <p:nvCxnSpPr>
          <p:cNvPr id="11" name="10 Conector recto"/>
          <p:cNvCxnSpPr/>
          <p:nvPr/>
        </p:nvCxnSpPr>
        <p:spPr>
          <a:xfrm rot="5400000">
            <a:off x="3572662" y="3642520"/>
            <a:ext cx="2143140" cy="1588"/>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4643438" y="2571744"/>
            <a:ext cx="214314" cy="1588"/>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2285984" y="2500306"/>
            <a:ext cx="2357454" cy="430216"/>
          </a:xfrm>
          <a:prstGeom prst="line">
            <a:avLst/>
          </a:prstGeom>
          <a:ln w="9525">
            <a:solidFill>
              <a:srgbClr val="C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4643438" y="4714884"/>
            <a:ext cx="214314" cy="1588"/>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Text Box 14"/>
          <p:cNvSpPr txBox="1">
            <a:spLocks noChangeArrowheads="1"/>
          </p:cNvSpPr>
          <p:nvPr/>
        </p:nvSpPr>
        <p:spPr bwMode="auto">
          <a:xfrm>
            <a:off x="3643306" y="3286124"/>
            <a:ext cx="1086003" cy="400110"/>
          </a:xfrm>
          <a:prstGeom prst="rect">
            <a:avLst/>
          </a:prstGeom>
          <a:noFill/>
          <a:ln w="9525">
            <a:noFill/>
            <a:miter lim="800000"/>
            <a:headEnd/>
            <a:tailEnd/>
          </a:ln>
        </p:spPr>
        <p:txBody>
          <a:bodyPr wrap="none">
            <a:spAutoFit/>
          </a:bodyPr>
          <a:lstStyle/>
          <a:p>
            <a:pPr algn="l" eaLnBrk="0" hangingPunct="0"/>
            <a:r>
              <a:rPr lang="es-ES" sz="2000" b="1" i="1" dirty="0">
                <a:solidFill>
                  <a:srgbClr val="000066"/>
                </a:solidFill>
                <a:latin typeface="Calibri" pitchFamily="34" charset="0"/>
              </a:rPr>
              <a:t>Objetivo</a:t>
            </a:r>
          </a:p>
        </p:txBody>
      </p:sp>
      <p:sp>
        <p:nvSpPr>
          <p:cNvPr id="16" name="1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7" name="16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Paso 4: Conclusión y Compromisos </a:t>
            </a:r>
            <a:endParaRPr lang="es-ES" dirty="0"/>
          </a:p>
        </p:txBody>
      </p:sp>
      <p:sp>
        <p:nvSpPr>
          <p:cNvPr id="6" name="Text Box 6"/>
          <p:cNvSpPr txBox="1">
            <a:spLocks noChangeArrowheads="1"/>
          </p:cNvSpPr>
          <p:nvPr/>
        </p:nvSpPr>
        <p:spPr bwMode="auto">
          <a:xfrm>
            <a:off x="214282" y="785794"/>
            <a:ext cx="4389439" cy="461665"/>
          </a:xfrm>
          <a:prstGeom prst="rect">
            <a:avLst/>
          </a:prstGeom>
          <a:noFill/>
          <a:ln w="9525">
            <a:noFill/>
            <a:miter lim="800000"/>
            <a:headEnd/>
            <a:tailEnd/>
          </a:ln>
        </p:spPr>
        <p:txBody>
          <a:bodyPr wrap="square">
            <a:spAutoFit/>
          </a:bodyPr>
          <a:lstStyle/>
          <a:p>
            <a:pPr algn="l"/>
            <a:r>
              <a:rPr lang="es-ES" sz="2400" b="1" dirty="0" smtClean="0">
                <a:solidFill>
                  <a:schemeClr val="accent6">
                    <a:lumMod val="75000"/>
                  </a:schemeClr>
                </a:solidFill>
                <a:latin typeface="Calibri" pitchFamily="34" charset="0"/>
              </a:rPr>
              <a:t>FACTORES </a:t>
            </a:r>
            <a:r>
              <a:rPr lang="es-ES" sz="2400" b="1" dirty="0">
                <a:solidFill>
                  <a:schemeClr val="accent6">
                    <a:lumMod val="75000"/>
                  </a:schemeClr>
                </a:solidFill>
                <a:latin typeface="Calibri" pitchFamily="34" charset="0"/>
              </a:rPr>
              <a:t>PARA EL CIERRE:</a:t>
            </a:r>
          </a:p>
        </p:txBody>
      </p:sp>
      <p:sp>
        <p:nvSpPr>
          <p:cNvPr id="8" name="Text Box 10"/>
          <p:cNvSpPr txBox="1">
            <a:spLocks noChangeArrowheads="1"/>
          </p:cNvSpPr>
          <p:nvPr/>
        </p:nvSpPr>
        <p:spPr bwMode="auto">
          <a:xfrm>
            <a:off x="962034" y="1928802"/>
            <a:ext cx="1314432" cy="461665"/>
          </a:xfrm>
          <a:prstGeom prst="rect">
            <a:avLst/>
          </a:prstGeom>
          <a:noFill/>
          <a:ln w="9525">
            <a:noFill/>
            <a:miter lim="800000"/>
            <a:headEnd/>
            <a:tailEnd/>
          </a:ln>
        </p:spPr>
        <p:txBody>
          <a:bodyPr wrap="square">
            <a:spAutoFit/>
          </a:bodyPr>
          <a:lstStyle/>
          <a:p>
            <a:pPr algn="l"/>
            <a:r>
              <a:rPr lang="es-ES" sz="2400" b="1" dirty="0">
                <a:solidFill>
                  <a:schemeClr val="accent5">
                    <a:lumMod val="75000"/>
                  </a:schemeClr>
                </a:solidFill>
                <a:latin typeface="Calibri" pitchFamily="34" charset="0"/>
              </a:rPr>
              <a:t> </a:t>
            </a:r>
            <a:r>
              <a:rPr lang="es-ES" sz="2400" b="1" dirty="0" smtClean="0">
                <a:solidFill>
                  <a:schemeClr val="accent5">
                    <a:lumMod val="75000"/>
                  </a:schemeClr>
                </a:solidFill>
                <a:latin typeface="Calibri" pitchFamily="34" charset="0"/>
              </a:rPr>
              <a:t>Escasez </a:t>
            </a:r>
            <a:endParaRPr lang="es-ES" sz="2400" b="1" dirty="0">
              <a:solidFill>
                <a:schemeClr val="accent5">
                  <a:lumMod val="75000"/>
                </a:schemeClr>
              </a:solidFill>
              <a:latin typeface="Calibri" pitchFamily="34" charset="0"/>
            </a:endParaRPr>
          </a:p>
        </p:txBody>
      </p:sp>
      <p:sp>
        <p:nvSpPr>
          <p:cNvPr id="9" name="Text Box 7"/>
          <p:cNvSpPr txBox="1">
            <a:spLocks noChangeArrowheads="1"/>
          </p:cNvSpPr>
          <p:nvPr/>
        </p:nvSpPr>
        <p:spPr bwMode="auto">
          <a:xfrm>
            <a:off x="1071538" y="4071942"/>
            <a:ext cx="1955789" cy="830997"/>
          </a:xfrm>
          <a:prstGeom prst="rect">
            <a:avLst/>
          </a:prstGeom>
          <a:noFill/>
          <a:ln w="9525">
            <a:noFill/>
            <a:miter lim="800000"/>
            <a:headEnd/>
            <a:tailEnd/>
          </a:ln>
        </p:spPr>
        <p:txBody>
          <a:bodyPr wrap="square">
            <a:spAutoFit/>
          </a:bodyPr>
          <a:lstStyle/>
          <a:p>
            <a:pPr algn="l"/>
            <a:r>
              <a:rPr lang="es-ES" sz="2400" b="1" dirty="0" smtClean="0">
                <a:solidFill>
                  <a:schemeClr val="accent5">
                    <a:lumMod val="75000"/>
                  </a:schemeClr>
                </a:solidFill>
                <a:latin typeface="Calibri" pitchFamily="34" charset="0"/>
              </a:rPr>
              <a:t>Compromiso excesivo</a:t>
            </a:r>
          </a:p>
        </p:txBody>
      </p:sp>
      <p:grpSp>
        <p:nvGrpSpPr>
          <p:cNvPr id="7" name="19 Grupo"/>
          <p:cNvGrpSpPr/>
          <p:nvPr/>
        </p:nvGrpSpPr>
        <p:grpSpPr>
          <a:xfrm>
            <a:off x="2428860" y="1785926"/>
            <a:ext cx="4418013" cy="1214446"/>
            <a:chOff x="2428860" y="1785926"/>
            <a:chExt cx="4418013" cy="1214446"/>
          </a:xfrm>
        </p:grpSpPr>
        <p:sp>
          <p:nvSpPr>
            <p:cNvPr id="5" name="4 Rectángulo"/>
            <p:cNvSpPr/>
            <p:nvPr/>
          </p:nvSpPr>
          <p:spPr>
            <a:xfrm>
              <a:off x="2428860" y="1785926"/>
              <a:ext cx="4286280" cy="1214446"/>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ext Box 11"/>
            <p:cNvSpPr txBox="1">
              <a:spLocks noChangeArrowheads="1"/>
            </p:cNvSpPr>
            <p:nvPr/>
          </p:nvSpPr>
          <p:spPr bwMode="auto">
            <a:xfrm>
              <a:off x="2500298" y="1857364"/>
              <a:ext cx="4346575" cy="1015663"/>
            </a:xfrm>
            <a:prstGeom prst="rect">
              <a:avLst/>
            </a:prstGeom>
            <a:noFill/>
            <a:ln w="9525">
              <a:noFill/>
              <a:miter lim="800000"/>
              <a:headEnd/>
              <a:tailEnd/>
            </a:ln>
          </p:spPr>
          <p:txBody>
            <a:bodyPr>
              <a:spAutoFit/>
            </a:bodyPr>
            <a:lstStyle/>
            <a:p>
              <a:pPr marL="457200" indent="-457200" algn="l">
                <a:buFont typeface="Wingdings" pitchFamily="2" charset="2"/>
                <a:buChar char="ð"/>
              </a:pPr>
              <a:r>
                <a:rPr lang="es-ES" sz="2000" dirty="0">
                  <a:latin typeface="Calibri" pitchFamily="34" charset="0"/>
                </a:rPr>
                <a:t>Deseamos más lo que se acaba</a:t>
              </a:r>
            </a:p>
            <a:p>
              <a:pPr marL="457200" indent="-457200" algn="l">
                <a:buFont typeface="Wingdings" pitchFamily="2" charset="2"/>
                <a:buChar char="ð"/>
              </a:pPr>
              <a:r>
                <a:rPr lang="es-ES" sz="2000" dirty="0">
                  <a:latin typeface="Calibri" pitchFamily="34" charset="0"/>
                </a:rPr>
                <a:t>Plazos (mejor externos)</a:t>
              </a:r>
            </a:p>
            <a:p>
              <a:pPr marL="457200" indent="-457200" algn="l">
                <a:buFont typeface="Wingdings" pitchFamily="2" charset="2"/>
                <a:buChar char="ð"/>
              </a:pPr>
              <a:r>
                <a:rPr lang="es-ES" sz="2000" dirty="0">
                  <a:latin typeface="Calibri" pitchFamily="34" charset="0"/>
                </a:rPr>
                <a:t>Retirada: “lo tomas o lo dejas”</a:t>
              </a:r>
            </a:p>
          </p:txBody>
        </p:sp>
      </p:grpSp>
      <p:grpSp>
        <p:nvGrpSpPr>
          <p:cNvPr id="12" name="20 Grupo"/>
          <p:cNvGrpSpPr/>
          <p:nvPr/>
        </p:nvGrpSpPr>
        <p:grpSpPr>
          <a:xfrm>
            <a:off x="2857488" y="3786190"/>
            <a:ext cx="5572164" cy="2428892"/>
            <a:chOff x="2857488" y="3786190"/>
            <a:chExt cx="5572164" cy="2428892"/>
          </a:xfrm>
        </p:grpSpPr>
        <p:sp>
          <p:nvSpPr>
            <p:cNvPr id="4" name="3 Rectángulo"/>
            <p:cNvSpPr/>
            <p:nvPr/>
          </p:nvSpPr>
          <p:spPr>
            <a:xfrm>
              <a:off x="2857488" y="3786190"/>
              <a:ext cx="5572164" cy="242889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Text Box 8"/>
            <p:cNvSpPr txBox="1">
              <a:spLocks noChangeArrowheads="1"/>
            </p:cNvSpPr>
            <p:nvPr/>
          </p:nvSpPr>
          <p:spPr bwMode="auto">
            <a:xfrm>
              <a:off x="3357554" y="3929066"/>
              <a:ext cx="4643470" cy="707886"/>
            </a:xfrm>
            <a:prstGeom prst="rect">
              <a:avLst/>
            </a:prstGeom>
            <a:noFill/>
            <a:ln w="9525">
              <a:noFill/>
              <a:miter lim="800000"/>
              <a:headEnd/>
              <a:tailEnd/>
            </a:ln>
          </p:spPr>
          <p:txBody>
            <a:bodyPr wrap="square">
              <a:spAutoFit/>
            </a:bodyPr>
            <a:lstStyle/>
            <a:p>
              <a:pPr marL="457200" indent="-457200" algn="l"/>
              <a:r>
                <a:rPr lang="es-ES" sz="2000" dirty="0">
                  <a:latin typeface="Calibri" pitchFamily="34" charset="0"/>
                </a:rPr>
                <a:t>Cuanto más tiempo y esfuerzo invertimos, más nos comprometemos</a:t>
              </a:r>
            </a:p>
          </p:txBody>
        </p:sp>
      </p:grpSp>
      <p:grpSp>
        <p:nvGrpSpPr>
          <p:cNvPr id="13" name="21 Grupo"/>
          <p:cNvGrpSpPr/>
          <p:nvPr/>
        </p:nvGrpSpPr>
        <p:grpSpPr>
          <a:xfrm>
            <a:off x="3929058" y="4718056"/>
            <a:ext cx="3857652" cy="641350"/>
            <a:chOff x="4286248" y="3860800"/>
            <a:chExt cx="3857652" cy="641350"/>
          </a:xfrm>
          <a:solidFill>
            <a:schemeClr val="accent6">
              <a:lumMod val="40000"/>
              <a:lumOff val="60000"/>
            </a:schemeClr>
          </a:solidFill>
        </p:grpSpPr>
        <p:sp>
          <p:nvSpPr>
            <p:cNvPr id="23" name="22 Rectángulo"/>
            <p:cNvSpPr/>
            <p:nvPr/>
          </p:nvSpPr>
          <p:spPr>
            <a:xfrm>
              <a:off x="4286248" y="3860800"/>
              <a:ext cx="3857652" cy="63977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Text Box 25"/>
            <p:cNvSpPr txBox="1">
              <a:spLocks noChangeArrowheads="1"/>
            </p:cNvSpPr>
            <p:nvPr/>
          </p:nvSpPr>
          <p:spPr bwMode="auto">
            <a:xfrm>
              <a:off x="4357686" y="3929066"/>
              <a:ext cx="712054" cy="400110"/>
            </a:xfrm>
            <a:prstGeom prst="rect">
              <a:avLst/>
            </a:prstGeom>
            <a:grpFill/>
            <a:ln w="9525">
              <a:noFill/>
              <a:miter lim="800000"/>
              <a:headEnd/>
              <a:tailEnd/>
            </a:ln>
          </p:spPr>
          <p:txBody>
            <a:bodyPr wrap="none">
              <a:spAutoFit/>
            </a:bodyPr>
            <a:lstStyle/>
            <a:p>
              <a:r>
                <a:rPr lang="es-ES" sz="2000" i="1" dirty="0">
                  <a:latin typeface="Calibri" pitchFamily="34" charset="0"/>
                </a:rPr>
                <a:t>¡Ojo!</a:t>
              </a:r>
            </a:p>
          </p:txBody>
        </p:sp>
        <p:sp>
          <p:nvSpPr>
            <p:cNvPr id="25" name="Text Box 26"/>
            <p:cNvSpPr txBox="1">
              <a:spLocks noChangeArrowheads="1"/>
            </p:cNvSpPr>
            <p:nvPr/>
          </p:nvSpPr>
          <p:spPr bwMode="auto">
            <a:xfrm>
              <a:off x="5143504" y="3860800"/>
              <a:ext cx="2928958" cy="641350"/>
            </a:xfrm>
            <a:prstGeom prst="rect">
              <a:avLst/>
            </a:prstGeom>
            <a:grpFill/>
            <a:ln w="9525">
              <a:noFill/>
              <a:miter lim="800000"/>
              <a:headEnd/>
              <a:tailEnd/>
            </a:ln>
          </p:spPr>
          <p:txBody>
            <a:bodyPr wrap="square">
              <a:spAutoFit/>
            </a:bodyPr>
            <a:lstStyle/>
            <a:p>
              <a:pPr algn="l">
                <a:buFont typeface="Wingdings" pitchFamily="2" charset="2"/>
                <a:buChar char="ü"/>
              </a:pPr>
              <a:r>
                <a:rPr lang="es-ES" sz="1800" i="1" dirty="0">
                  <a:latin typeface="Calibri" pitchFamily="34" charset="0"/>
                </a:rPr>
                <a:t>Trampas antes cierre</a:t>
              </a:r>
            </a:p>
            <a:p>
              <a:pPr algn="l">
                <a:buFont typeface="Wingdings" pitchFamily="2" charset="2"/>
                <a:buChar char="ü"/>
              </a:pPr>
              <a:r>
                <a:rPr lang="es-ES" sz="1800" i="1" dirty="0">
                  <a:latin typeface="Calibri" pitchFamily="34" charset="0"/>
                </a:rPr>
                <a:t>Migajas</a:t>
              </a:r>
            </a:p>
          </p:txBody>
        </p:sp>
      </p:grpSp>
      <p:grpSp>
        <p:nvGrpSpPr>
          <p:cNvPr id="14" name="25 Grupo"/>
          <p:cNvGrpSpPr/>
          <p:nvPr/>
        </p:nvGrpSpPr>
        <p:grpSpPr>
          <a:xfrm>
            <a:off x="4286248" y="5572140"/>
            <a:ext cx="3357586" cy="400110"/>
            <a:chOff x="4643438" y="4714884"/>
            <a:chExt cx="3357586" cy="400110"/>
          </a:xfrm>
          <a:solidFill>
            <a:schemeClr val="accent5">
              <a:lumMod val="40000"/>
              <a:lumOff val="60000"/>
            </a:schemeClr>
          </a:solidFill>
        </p:grpSpPr>
        <p:sp>
          <p:nvSpPr>
            <p:cNvPr id="27" name="26 Rectángulo"/>
            <p:cNvSpPr/>
            <p:nvPr/>
          </p:nvSpPr>
          <p:spPr>
            <a:xfrm>
              <a:off x="4643438" y="4714884"/>
              <a:ext cx="3357586" cy="357190"/>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Text Box 29"/>
            <p:cNvSpPr txBox="1">
              <a:spLocks noChangeArrowheads="1"/>
            </p:cNvSpPr>
            <p:nvPr/>
          </p:nvSpPr>
          <p:spPr bwMode="auto">
            <a:xfrm>
              <a:off x="4643438" y="4714884"/>
              <a:ext cx="3322192" cy="400110"/>
            </a:xfrm>
            <a:prstGeom prst="rect">
              <a:avLst/>
            </a:prstGeom>
            <a:grpFill/>
            <a:ln w="9525">
              <a:noFill/>
              <a:miter lim="800000"/>
              <a:headEnd/>
              <a:tailEnd/>
            </a:ln>
          </p:spPr>
          <p:txBody>
            <a:bodyPr wrap="none">
              <a:spAutoFit/>
            </a:bodyPr>
            <a:lstStyle/>
            <a:p>
              <a:r>
                <a:rPr lang="es-ES" sz="2000" i="1" dirty="0">
                  <a:latin typeface="Calibri" pitchFamily="34" charset="0"/>
                </a:rPr>
                <a:t>¡Guárdate un AS en la manga!</a:t>
              </a:r>
            </a:p>
          </p:txBody>
        </p:sp>
      </p:grpSp>
      <p:sp>
        <p:nvSpPr>
          <p:cNvPr id="20" name="1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1" name="2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3"/>
          <p:cNvSpPr txBox="1">
            <a:spLocks noChangeArrowheads="1"/>
          </p:cNvSpPr>
          <p:nvPr/>
        </p:nvSpPr>
        <p:spPr bwMode="auto">
          <a:xfrm>
            <a:off x="928662" y="5500702"/>
            <a:ext cx="3071834" cy="830997"/>
          </a:xfrm>
          <a:prstGeom prst="rect">
            <a:avLst/>
          </a:prstGeom>
          <a:noFill/>
          <a:ln w="9525">
            <a:noFill/>
            <a:miter lim="800000"/>
            <a:headEnd/>
            <a:tailEnd/>
          </a:ln>
        </p:spPr>
        <p:txBody>
          <a:bodyPr wrap="square">
            <a:spAutoFit/>
          </a:bodyPr>
          <a:lstStyle/>
          <a:p>
            <a:pPr algn="l"/>
            <a:r>
              <a:rPr lang="es-ES" sz="2400" b="1" dirty="0" smtClean="0">
                <a:solidFill>
                  <a:schemeClr val="accent6">
                    <a:lumMod val="75000"/>
                  </a:schemeClr>
                </a:solidFill>
                <a:latin typeface="Calibri" pitchFamily="34" charset="0"/>
              </a:rPr>
              <a:t>¿</a:t>
            </a:r>
            <a:r>
              <a:rPr lang="es-ES" sz="2400" b="1" dirty="0">
                <a:solidFill>
                  <a:schemeClr val="accent6">
                    <a:lumMod val="75000"/>
                  </a:schemeClr>
                </a:solidFill>
                <a:latin typeface="Calibri" pitchFamily="34" charset="0"/>
              </a:rPr>
              <a:t>Y SI APARECEN LOS “SI, PERO...”:</a:t>
            </a:r>
          </a:p>
        </p:txBody>
      </p:sp>
      <p:sp>
        <p:nvSpPr>
          <p:cNvPr id="4" name="Text Box 20"/>
          <p:cNvSpPr txBox="1">
            <a:spLocks noChangeArrowheads="1"/>
          </p:cNvSpPr>
          <p:nvPr/>
        </p:nvSpPr>
        <p:spPr bwMode="auto">
          <a:xfrm>
            <a:off x="4143372" y="5572140"/>
            <a:ext cx="4684039" cy="707886"/>
          </a:xfrm>
          <a:prstGeom prst="rect">
            <a:avLst/>
          </a:prstGeom>
          <a:solidFill>
            <a:schemeClr val="bg1">
              <a:lumMod val="85000"/>
            </a:schemeClr>
          </a:solidFill>
          <a:ln w="9525">
            <a:noFill/>
            <a:miter lim="800000"/>
            <a:headEnd/>
            <a:tailEnd/>
          </a:ln>
        </p:spPr>
        <p:txBody>
          <a:bodyPr wrap="none">
            <a:spAutoFit/>
          </a:bodyPr>
          <a:lstStyle/>
          <a:p>
            <a:pPr algn="l">
              <a:buFont typeface="Wingdings" pitchFamily="2" charset="2"/>
              <a:buChar char="Ü"/>
            </a:pPr>
            <a:r>
              <a:rPr lang="es-ES" sz="2000" dirty="0">
                <a:latin typeface="Calibri" pitchFamily="34" charset="0"/>
              </a:rPr>
              <a:t> Partir diferencias (justo, simple y rápido</a:t>
            </a:r>
            <a:r>
              <a:rPr lang="es-ES" sz="2000" dirty="0" smtClean="0">
                <a:latin typeface="Calibri" pitchFamily="34" charset="0"/>
              </a:rPr>
              <a:t>)</a:t>
            </a:r>
            <a:endParaRPr lang="es-ES" sz="2000" dirty="0">
              <a:latin typeface="Calibri" pitchFamily="34" charset="0"/>
            </a:endParaRPr>
          </a:p>
          <a:p>
            <a:pPr algn="l">
              <a:buFont typeface="Wingdings" pitchFamily="2" charset="2"/>
              <a:buChar char="Ü"/>
            </a:pPr>
            <a:r>
              <a:rPr lang="es-ES" sz="2000" dirty="0">
                <a:latin typeface="Calibri" pitchFamily="34" charset="0"/>
              </a:rPr>
              <a:t> Puentes de Plata</a:t>
            </a:r>
          </a:p>
        </p:txBody>
      </p:sp>
      <p:sp>
        <p:nvSpPr>
          <p:cNvPr id="5" name="Text Box 13"/>
          <p:cNvSpPr txBox="1">
            <a:spLocks noChangeArrowheads="1"/>
          </p:cNvSpPr>
          <p:nvPr/>
        </p:nvSpPr>
        <p:spPr bwMode="auto">
          <a:xfrm>
            <a:off x="214282" y="714356"/>
            <a:ext cx="1477993" cy="461665"/>
          </a:xfrm>
          <a:prstGeom prst="rect">
            <a:avLst/>
          </a:prstGeom>
          <a:noFill/>
          <a:ln w="9525">
            <a:noFill/>
            <a:miter lim="800000"/>
            <a:headEnd/>
            <a:tailEnd/>
          </a:ln>
        </p:spPr>
        <p:txBody>
          <a:bodyPr wrap="square">
            <a:spAutoFit/>
          </a:bodyPr>
          <a:lstStyle/>
          <a:p>
            <a:pPr algn="l"/>
            <a:r>
              <a:rPr lang="es-ES" sz="2400" b="1" dirty="0" smtClean="0">
                <a:solidFill>
                  <a:schemeClr val="accent6">
                    <a:lumMod val="75000"/>
                  </a:schemeClr>
                </a:solidFill>
                <a:latin typeface="Calibri" pitchFamily="34" charset="0"/>
              </a:rPr>
              <a:t>EVALUAR:</a:t>
            </a:r>
            <a:endParaRPr lang="es-ES" sz="2400" b="1" dirty="0">
              <a:solidFill>
                <a:schemeClr val="accent6">
                  <a:lumMod val="75000"/>
                </a:schemeClr>
              </a:solidFill>
              <a:latin typeface="Calibri" pitchFamily="34" charset="0"/>
            </a:endParaRPr>
          </a:p>
        </p:txBody>
      </p:sp>
      <p:grpSp>
        <p:nvGrpSpPr>
          <p:cNvPr id="12" name="13 Grupo"/>
          <p:cNvGrpSpPr/>
          <p:nvPr/>
        </p:nvGrpSpPr>
        <p:grpSpPr>
          <a:xfrm>
            <a:off x="1692275" y="642918"/>
            <a:ext cx="7237443" cy="4071966"/>
            <a:chOff x="1692275" y="642918"/>
            <a:chExt cx="7237443" cy="4071966"/>
          </a:xfrm>
        </p:grpSpPr>
        <p:sp>
          <p:nvSpPr>
            <p:cNvPr id="13" name="12 Rectángulo"/>
            <p:cNvSpPr/>
            <p:nvPr/>
          </p:nvSpPr>
          <p:spPr>
            <a:xfrm>
              <a:off x="1692275" y="642918"/>
              <a:ext cx="7237443" cy="4071966"/>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 name="5 CuadroTexto"/>
            <p:cNvSpPr txBox="1"/>
            <p:nvPr/>
          </p:nvSpPr>
          <p:spPr>
            <a:xfrm>
              <a:off x="1908175" y="714356"/>
              <a:ext cx="4417812" cy="461665"/>
            </a:xfrm>
            <a:prstGeom prst="rect">
              <a:avLst/>
            </a:prstGeom>
            <a:noFill/>
          </p:spPr>
          <p:txBody>
            <a:bodyPr wrap="none" rtlCol="0" anchor="ctr">
              <a:spAutoFit/>
            </a:bodyPr>
            <a:lstStyle/>
            <a:p>
              <a:r>
                <a:rPr lang="es-ES" sz="2400" b="1" dirty="0" smtClean="0"/>
                <a:t>¿La RELACION?: </a:t>
              </a:r>
              <a:r>
                <a:rPr lang="es-ES" sz="2000" i="1" dirty="0" smtClean="0"/>
                <a:t>¿mejoró o empeoró?</a:t>
              </a:r>
              <a:endParaRPr lang="es-ES" sz="2000" dirty="0" err="1" smtClean="0"/>
            </a:p>
          </p:txBody>
        </p:sp>
        <p:sp>
          <p:nvSpPr>
            <p:cNvPr id="7" name="6 CuadroTexto"/>
            <p:cNvSpPr txBox="1"/>
            <p:nvPr/>
          </p:nvSpPr>
          <p:spPr>
            <a:xfrm>
              <a:off x="1908175" y="1285860"/>
              <a:ext cx="5492786" cy="461665"/>
            </a:xfrm>
            <a:prstGeom prst="rect">
              <a:avLst/>
            </a:prstGeom>
            <a:noFill/>
          </p:spPr>
          <p:txBody>
            <a:bodyPr wrap="none" rtlCol="0" anchor="ctr">
              <a:spAutoFit/>
            </a:bodyPr>
            <a:lstStyle/>
            <a:p>
              <a:r>
                <a:rPr lang="es-ES" sz="2400" b="1" dirty="0" smtClean="0"/>
                <a:t>¿La COMUNICACION?: </a:t>
              </a:r>
              <a:r>
                <a:rPr lang="es-ES" sz="2000" i="1" dirty="0" smtClean="0"/>
                <a:t>¿qué cambiaría ahora?</a:t>
              </a:r>
              <a:endParaRPr lang="es-ES" sz="2000" dirty="0" err="1" smtClean="0"/>
            </a:p>
          </p:txBody>
        </p:sp>
        <p:sp>
          <p:nvSpPr>
            <p:cNvPr id="8" name="7 CuadroTexto"/>
            <p:cNvSpPr txBox="1"/>
            <p:nvPr/>
          </p:nvSpPr>
          <p:spPr>
            <a:xfrm>
              <a:off x="1908175" y="1928802"/>
              <a:ext cx="6502486" cy="461665"/>
            </a:xfrm>
            <a:prstGeom prst="rect">
              <a:avLst/>
            </a:prstGeom>
            <a:noFill/>
          </p:spPr>
          <p:txBody>
            <a:bodyPr wrap="none" rtlCol="0" anchor="ctr">
              <a:spAutoFit/>
            </a:bodyPr>
            <a:lstStyle/>
            <a:p>
              <a:r>
                <a:rPr lang="es-ES" sz="2400" b="1" dirty="0" smtClean="0"/>
                <a:t>¿Los INTERESES?: </a:t>
              </a:r>
              <a:r>
                <a:rPr lang="es-ES" sz="2000" i="1" dirty="0" smtClean="0"/>
                <a:t>¿se atendieron los intereses de ambos?</a:t>
              </a:r>
              <a:endParaRPr lang="es-ES" sz="2000" dirty="0" err="1" smtClean="0"/>
            </a:p>
          </p:txBody>
        </p:sp>
        <p:sp>
          <p:nvSpPr>
            <p:cNvPr id="9" name="8 CuadroTexto"/>
            <p:cNvSpPr txBox="1"/>
            <p:nvPr/>
          </p:nvSpPr>
          <p:spPr>
            <a:xfrm>
              <a:off x="1908175" y="2500306"/>
              <a:ext cx="7014356" cy="461665"/>
            </a:xfrm>
            <a:prstGeom prst="rect">
              <a:avLst/>
            </a:prstGeom>
            <a:noFill/>
          </p:spPr>
          <p:txBody>
            <a:bodyPr wrap="none" rtlCol="0" anchor="ctr">
              <a:spAutoFit/>
            </a:bodyPr>
            <a:lstStyle/>
            <a:p>
              <a:r>
                <a:rPr lang="es-ES" sz="2400" b="1" dirty="0" smtClean="0"/>
                <a:t>¿Las OPCIONES?: </a:t>
              </a:r>
              <a:r>
                <a:rPr lang="es-ES" sz="2000" i="1" dirty="0" smtClean="0"/>
                <a:t>¿las hubo?¿fueron creativas e integradoras?</a:t>
              </a:r>
              <a:endParaRPr lang="es-ES" sz="2000" dirty="0" err="1" smtClean="0"/>
            </a:p>
          </p:txBody>
        </p:sp>
        <p:sp>
          <p:nvSpPr>
            <p:cNvPr id="10" name="9 CuadroTexto"/>
            <p:cNvSpPr txBox="1"/>
            <p:nvPr/>
          </p:nvSpPr>
          <p:spPr>
            <a:xfrm>
              <a:off x="1908175" y="3071810"/>
              <a:ext cx="6233822" cy="461665"/>
            </a:xfrm>
            <a:prstGeom prst="rect">
              <a:avLst/>
            </a:prstGeom>
            <a:noFill/>
          </p:spPr>
          <p:txBody>
            <a:bodyPr wrap="none" rtlCol="0" anchor="ctr">
              <a:spAutoFit/>
            </a:bodyPr>
            <a:lstStyle/>
            <a:p>
              <a:r>
                <a:rPr lang="es-ES" sz="2400" b="1" dirty="0" smtClean="0"/>
                <a:t>¿Nuestra MAAN?: </a:t>
              </a:r>
              <a:r>
                <a:rPr lang="es-ES" sz="2000" i="1" dirty="0" smtClean="0"/>
                <a:t>¿el acuerdo es mejor que la MAAN?</a:t>
              </a:r>
              <a:endParaRPr lang="es-ES" sz="2000" dirty="0" err="1" smtClean="0"/>
            </a:p>
          </p:txBody>
        </p:sp>
        <p:sp>
          <p:nvSpPr>
            <p:cNvPr id="11" name="10 CuadroTexto"/>
            <p:cNvSpPr txBox="1"/>
            <p:nvPr/>
          </p:nvSpPr>
          <p:spPr>
            <a:xfrm>
              <a:off x="1908175" y="3714752"/>
              <a:ext cx="6880253" cy="769441"/>
            </a:xfrm>
            <a:prstGeom prst="rect">
              <a:avLst/>
            </a:prstGeom>
            <a:noFill/>
          </p:spPr>
          <p:txBody>
            <a:bodyPr wrap="square" rtlCol="0" anchor="ctr">
              <a:spAutoFit/>
            </a:bodyPr>
            <a:lstStyle/>
            <a:p>
              <a:r>
                <a:rPr lang="es-ES" sz="2400" b="1" dirty="0" smtClean="0"/>
                <a:t>¿El COMPROMISO?: </a:t>
              </a:r>
              <a:r>
                <a:rPr lang="es-ES" sz="2000" i="1" dirty="0" smtClean="0"/>
                <a:t>¿está bien estructurado?¿es realista?¿las condiciones son razonables?</a:t>
              </a:r>
              <a:endParaRPr lang="es-ES" sz="2000" dirty="0" smtClean="0"/>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La Mediación</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Definición y Fases</a:t>
            </a:r>
            <a:endParaRPr lang="es-ES" dirty="0"/>
          </a:p>
        </p:txBody>
      </p:sp>
      <p:sp>
        <p:nvSpPr>
          <p:cNvPr id="5" name="4 CuadroTexto"/>
          <p:cNvSpPr txBox="1"/>
          <p:nvPr/>
        </p:nvSpPr>
        <p:spPr>
          <a:xfrm>
            <a:off x="392877" y="857232"/>
            <a:ext cx="8358246" cy="2246769"/>
          </a:xfrm>
          <a:prstGeom prst="rect">
            <a:avLst/>
          </a:prstGeom>
          <a:solidFill>
            <a:schemeClr val="accent3">
              <a:lumMod val="40000"/>
              <a:lumOff val="60000"/>
            </a:schemeClr>
          </a:solidFill>
        </p:spPr>
        <p:txBody>
          <a:bodyPr wrap="square" rtlCol="0" anchor="ctr">
            <a:spAutoFit/>
          </a:bodyPr>
          <a:lstStyle/>
          <a:p>
            <a:pPr algn="ctr"/>
            <a:r>
              <a:rPr lang="es-ES" sz="2800" dirty="0" smtClean="0"/>
              <a:t>La mediación es una forma de resolver conflictos entre dos o más personas con la ayuda de una tercera persona imparcial, el mediador</a:t>
            </a:r>
          </a:p>
          <a:p>
            <a:pPr algn="ctr"/>
            <a:r>
              <a:rPr lang="es-ES" sz="2800" dirty="0" smtClean="0"/>
              <a:t>Es un método voluntario, confidencial, y basado en el diálogo</a:t>
            </a:r>
          </a:p>
        </p:txBody>
      </p:sp>
      <p:sp>
        <p:nvSpPr>
          <p:cNvPr id="6" name="5 CuadroTexto"/>
          <p:cNvSpPr txBox="1"/>
          <p:nvPr/>
        </p:nvSpPr>
        <p:spPr>
          <a:xfrm>
            <a:off x="500034" y="3286124"/>
            <a:ext cx="1083758" cy="523220"/>
          </a:xfrm>
          <a:prstGeom prst="rect">
            <a:avLst/>
          </a:prstGeom>
          <a:solidFill>
            <a:schemeClr val="bg1"/>
          </a:solidFill>
          <a:ln>
            <a:noFill/>
          </a:ln>
        </p:spPr>
        <p:txBody>
          <a:bodyPr wrap="none" rtlCol="0" anchor="ctr">
            <a:spAutoFit/>
          </a:bodyPr>
          <a:lstStyle/>
          <a:p>
            <a:r>
              <a:rPr lang="es-ES" sz="2800" b="1" dirty="0" smtClean="0">
                <a:solidFill>
                  <a:schemeClr val="accent6">
                    <a:lumMod val="75000"/>
                  </a:schemeClr>
                </a:solidFill>
              </a:rPr>
              <a:t>Fases:</a:t>
            </a:r>
          </a:p>
        </p:txBody>
      </p:sp>
      <p:grpSp>
        <p:nvGrpSpPr>
          <p:cNvPr id="4" name="9 Grupo"/>
          <p:cNvGrpSpPr/>
          <p:nvPr/>
        </p:nvGrpSpPr>
        <p:grpSpPr>
          <a:xfrm>
            <a:off x="755650" y="3903960"/>
            <a:ext cx="2053190" cy="2201283"/>
            <a:chOff x="755650" y="3903960"/>
            <a:chExt cx="2053190" cy="2201283"/>
          </a:xfrm>
        </p:grpSpPr>
        <p:sp>
          <p:nvSpPr>
            <p:cNvPr id="7" name="6 CuadroTexto"/>
            <p:cNvSpPr txBox="1"/>
            <p:nvPr/>
          </p:nvSpPr>
          <p:spPr>
            <a:xfrm>
              <a:off x="785786" y="3903960"/>
              <a:ext cx="2023054" cy="461665"/>
            </a:xfrm>
            <a:prstGeom prst="rect">
              <a:avLst/>
            </a:prstGeom>
            <a:noFill/>
          </p:spPr>
          <p:txBody>
            <a:bodyPr wrap="none" rtlCol="0" anchor="ctr">
              <a:spAutoFit/>
            </a:bodyPr>
            <a:lstStyle/>
            <a:p>
              <a:r>
                <a:rPr lang="es-ES" sz="2400" b="1" dirty="0" err="1" smtClean="0"/>
                <a:t>Premediación</a:t>
              </a:r>
              <a:r>
                <a:rPr lang="es-ES" sz="2400" dirty="0" smtClean="0"/>
                <a:t>:</a:t>
              </a:r>
            </a:p>
          </p:txBody>
        </p:sp>
        <p:sp>
          <p:nvSpPr>
            <p:cNvPr id="8" name="7 CuadroTexto"/>
            <p:cNvSpPr txBox="1"/>
            <p:nvPr/>
          </p:nvSpPr>
          <p:spPr>
            <a:xfrm>
              <a:off x="755650" y="5643578"/>
              <a:ext cx="1535998" cy="461665"/>
            </a:xfrm>
            <a:prstGeom prst="rect">
              <a:avLst/>
            </a:prstGeom>
            <a:noFill/>
          </p:spPr>
          <p:txBody>
            <a:bodyPr wrap="none" rtlCol="0" anchor="ctr">
              <a:spAutoFit/>
            </a:bodyPr>
            <a:lstStyle/>
            <a:p>
              <a:r>
                <a:rPr lang="es-ES" sz="2400" b="1" dirty="0" smtClean="0"/>
                <a:t>Mediación</a:t>
              </a:r>
            </a:p>
          </p:txBody>
        </p:sp>
      </p:grpSp>
      <p:sp>
        <p:nvSpPr>
          <p:cNvPr id="9" name="8 CuadroTexto"/>
          <p:cNvSpPr txBox="1"/>
          <p:nvPr/>
        </p:nvSpPr>
        <p:spPr>
          <a:xfrm>
            <a:off x="2786050" y="4000504"/>
            <a:ext cx="5715040" cy="1477328"/>
          </a:xfrm>
          <a:prstGeom prst="rect">
            <a:avLst/>
          </a:prstGeom>
          <a:noFill/>
          <a:ln>
            <a:solidFill>
              <a:schemeClr val="tx1"/>
            </a:solidFill>
          </a:ln>
        </p:spPr>
        <p:txBody>
          <a:bodyPr wrap="square" rtlCol="0" anchor="ctr">
            <a:spAutoFit/>
          </a:bodyPr>
          <a:lstStyle/>
          <a:p>
            <a:pPr>
              <a:buFont typeface="Wingdings" pitchFamily="2" charset="2"/>
              <a:buChar char="§"/>
            </a:pPr>
            <a:r>
              <a:rPr lang="es-ES" dirty="0" smtClean="0"/>
              <a:t> Se trata de crear previamente las condiciones que faciliten el desarrollo de la mediación</a:t>
            </a:r>
          </a:p>
          <a:p>
            <a:pPr>
              <a:buFont typeface="Wingdings" pitchFamily="2" charset="2"/>
              <a:buChar char="§"/>
            </a:pPr>
            <a:r>
              <a:rPr lang="es-ES" dirty="0" smtClean="0"/>
              <a:t> Se habla con las partes por separado, explicándoles el proceso a seguir y solicitando su consentimiento para acudir a la mediación</a:t>
            </a:r>
          </a:p>
        </p:txBody>
      </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strVal val="#ppt_w*0.70"/>
                                          </p:val>
                                        </p:tav>
                                        <p:tav tm="100000">
                                          <p:val>
                                            <p:strVal val="#ppt_w"/>
                                          </p:val>
                                        </p:tav>
                                      </p:tavLst>
                                    </p:anim>
                                    <p:anim calcmode="lin" valueType="num">
                                      <p:cBhvr>
                                        <p:cTn id="17" dur="500" fill="hold"/>
                                        <p:tgtEl>
                                          <p:spTgt spid="4"/>
                                        </p:tgtEl>
                                        <p:attrNameLst>
                                          <p:attrName>ppt_h</p:attrName>
                                        </p:attrNameLst>
                                      </p:cBhvr>
                                      <p:tavLst>
                                        <p:tav tm="0">
                                          <p:val>
                                            <p:strVal val="#ppt_h"/>
                                          </p:val>
                                        </p:tav>
                                        <p:tav tm="100000">
                                          <p:val>
                                            <p:strVal val="#ppt_h"/>
                                          </p:val>
                                        </p:tav>
                                      </p:tavLst>
                                    </p:anim>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CuadroTexto"/>
          <p:cNvSpPr txBox="1"/>
          <p:nvPr/>
        </p:nvSpPr>
        <p:spPr>
          <a:xfrm>
            <a:off x="0" y="428604"/>
            <a:ext cx="1861407" cy="523220"/>
          </a:xfrm>
          <a:prstGeom prst="rect">
            <a:avLst/>
          </a:prstGeom>
          <a:noFill/>
        </p:spPr>
        <p:txBody>
          <a:bodyPr wrap="none" rtlCol="0" anchor="ctr">
            <a:spAutoFit/>
          </a:bodyPr>
          <a:lstStyle/>
          <a:p>
            <a:r>
              <a:rPr lang="es-ES" sz="2800" b="1" dirty="0" smtClean="0"/>
              <a:t>Mediación:</a:t>
            </a:r>
          </a:p>
        </p:txBody>
      </p:sp>
      <p:grpSp>
        <p:nvGrpSpPr>
          <p:cNvPr id="3" name="13 Grupo"/>
          <p:cNvGrpSpPr/>
          <p:nvPr/>
        </p:nvGrpSpPr>
        <p:grpSpPr>
          <a:xfrm>
            <a:off x="428596" y="1000108"/>
            <a:ext cx="7572428" cy="923330"/>
            <a:chOff x="428596" y="1000108"/>
            <a:chExt cx="7572428" cy="923330"/>
          </a:xfrm>
        </p:grpSpPr>
        <p:sp>
          <p:nvSpPr>
            <p:cNvPr id="27" name="26 CuadroTexto"/>
            <p:cNvSpPr txBox="1"/>
            <p:nvPr/>
          </p:nvSpPr>
          <p:spPr>
            <a:xfrm>
              <a:off x="428596" y="1071546"/>
              <a:ext cx="2314566" cy="707886"/>
            </a:xfrm>
            <a:prstGeom prst="rect">
              <a:avLst/>
            </a:prstGeom>
            <a:noFill/>
          </p:spPr>
          <p:txBody>
            <a:bodyPr wrap="square" rtlCol="0" anchor="ctr">
              <a:spAutoFit/>
            </a:bodyPr>
            <a:lstStyle/>
            <a:p>
              <a:pPr>
                <a:buFont typeface="Wingdings" pitchFamily="2" charset="2"/>
                <a:buChar char="§"/>
              </a:pPr>
              <a:r>
                <a:rPr lang="es-ES" sz="2000" b="1" dirty="0" smtClean="0">
                  <a:solidFill>
                    <a:schemeClr val="accent5">
                      <a:lumMod val="75000"/>
                    </a:schemeClr>
                  </a:solidFill>
                </a:rPr>
                <a:t> Presentación y reglas de juego:</a:t>
              </a:r>
            </a:p>
          </p:txBody>
        </p:sp>
        <p:sp>
          <p:nvSpPr>
            <p:cNvPr id="32" name="31 CuadroTexto"/>
            <p:cNvSpPr txBox="1"/>
            <p:nvPr/>
          </p:nvSpPr>
          <p:spPr>
            <a:xfrm>
              <a:off x="2428860" y="1000108"/>
              <a:ext cx="5572164" cy="923330"/>
            </a:xfrm>
            <a:prstGeom prst="rect">
              <a:avLst/>
            </a:prstGeom>
            <a:noFill/>
            <a:ln>
              <a:solidFill>
                <a:schemeClr val="tx1"/>
              </a:solidFill>
            </a:ln>
          </p:spPr>
          <p:txBody>
            <a:bodyPr wrap="square" rtlCol="0" anchor="ctr">
              <a:spAutoFit/>
            </a:bodyPr>
            <a:lstStyle/>
            <a:p>
              <a:pPr>
                <a:buFont typeface="Wingdings" pitchFamily="2" charset="2"/>
                <a:buChar char="ü"/>
              </a:pPr>
              <a:r>
                <a:rPr lang="es-ES" dirty="0" smtClean="0"/>
                <a:t>Crear confianza equipo de mediación y las partes</a:t>
              </a:r>
            </a:p>
            <a:p>
              <a:pPr>
                <a:buFont typeface="Wingdings" pitchFamily="2" charset="2"/>
                <a:buChar char="ü"/>
              </a:pPr>
              <a:r>
                <a:rPr lang="es-ES" dirty="0" smtClean="0"/>
                <a:t>Presentación del proceso</a:t>
              </a:r>
            </a:p>
            <a:p>
              <a:pPr>
                <a:buFont typeface="Wingdings" pitchFamily="2" charset="2"/>
                <a:buChar char="ü"/>
              </a:pPr>
              <a:r>
                <a:rPr lang="es-ES" dirty="0" smtClean="0"/>
                <a:t>Fijar las normas a seguir</a:t>
              </a:r>
            </a:p>
          </p:txBody>
        </p:sp>
      </p:grpSp>
      <p:grpSp>
        <p:nvGrpSpPr>
          <p:cNvPr id="4" name="16 Grupo"/>
          <p:cNvGrpSpPr/>
          <p:nvPr/>
        </p:nvGrpSpPr>
        <p:grpSpPr>
          <a:xfrm>
            <a:off x="468313" y="3500438"/>
            <a:ext cx="7389835" cy="923330"/>
            <a:chOff x="468313" y="3500438"/>
            <a:chExt cx="7389835" cy="923330"/>
          </a:xfrm>
        </p:grpSpPr>
        <p:sp>
          <p:nvSpPr>
            <p:cNvPr id="29" name="28 CuadroTexto"/>
            <p:cNvSpPr txBox="1"/>
            <p:nvPr/>
          </p:nvSpPr>
          <p:spPr>
            <a:xfrm>
              <a:off x="468313" y="3500438"/>
              <a:ext cx="2243128" cy="707886"/>
            </a:xfrm>
            <a:prstGeom prst="rect">
              <a:avLst/>
            </a:prstGeom>
            <a:noFill/>
          </p:spPr>
          <p:txBody>
            <a:bodyPr wrap="square" rtlCol="0" anchor="ctr">
              <a:spAutoFit/>
            </a:bodyPr>
            <a:lstStyle/>
            <a:p>
              <a:pPr>
                <a:buFont typeface="Wingdings" pitchFamily="2" charset="2"/>
                <a:buChar char="§"/>
              </a:pPr>
              <a:r>
                <a:rPr lang="es-ES" sz="2000" b="1" dirty="0" smtClean="0">
                  <a:solidFill>
                    <a:schemeClr val="accent5">
                      <a:lumMod val="75000"/>
                    </a:schemeClr>
                  </a:solidFill>
                </a:rPr>
                <a:t> Aclaración del problema:</a:t>
              </a:r>
            </a:p>
          </p:txBody>
        </p:sp>
        <p:sp>
          <p:nvSpPr>
            <p:cNvPr id="33" name="32 CuadroTexto"/>
            <p:cNvSpPr txBox="1"/>
            <p:nvPr/>
          </p:nvSpPr>
          <p:spPr>
            <a:xfrm>
              <a:off x="2285984" y="3500438"/>
              <a:ext cx="5572164" cy="923330"/>
            </a:xfrm>
            <a:prstGeom prst="rect">
              <a:avLst/>
            </a:prstGeom>
            <a:noFill/>
            <a:ln>
              <a:solidFill>
                <a:schemeClr val="tx1"/>
              </a:solidFill>
            </a:ln>
          </p:spPr>
          <p:txBody>
            <a:bodyPr wrap="square" rtlCol="0" anchor="ctr">
              <a:spAutoFit/>
            </a:bodyPr>
            <a:lstStyle/>
            <a:p>
              <a:r>
                <a:rPr lang="es-ES" dirty="0" smtClean="0"/>
                <a:t>Las partes exponen su versión del conflicto con los sentimientos que les provoca</a:t>
              </a:r>
            </a:p>
            <a:p>
              <a:r>
                <a:rPr lang="es-ES" dirty="0" smtClean="0"/>
                <a:t>Las partes han de ser escuchadas en profundidad</a:t>
              </a:r>
            </a:p>
          </p:txBody>
        </p:sp>
      </p:grpSp>
      <p:grpSp>
        <p:nvGrpSpPr>
          <p:cNvPr id="5" name="15 Grupo"/>
          <p:cNvGrpSpPr/>
          <p:nvPr/>
        </p:nvGrpSpPr>
        <p:grpSpPr>
          <a:xfrm>
            <a:off x="468313" y="2143116"/>
            <a:ext cx="8247091" cy="1200329"/>
            <a:chOff x="468313" y="2143116"/>
            <a:chExt cx="8247091" cy="1200329"/>
          </a:xfrm>
        </p:grpSpPr>
        <p:sp>
          <p:nvSpPr>
            <p:cNvPr id="28" name="27 CuadroTexto"/>
            <p:cNvSpPr txBox="1"/>
            <p:nvPr/>
          </p:nvSpPr>
          <p:spPr>
            <a:xfrm>
              <a:off x="468313" y="2357430"/>
              <a:ext cx="1528748" cy="400110"/>
            </a:xfrm>
            <a:prstGeom prst="rect">
              <a:avLst/>
            </a:prstGeom>
            <a:noFill/>
          </p:spPr>
          <p:txBody>
            <a:bodyPr wrap="square" rtlCol="0" anchor="ctr">
              <a:spAutoFit/>
            </a:bodyPr>
            <a:lstStyle/>
            <a:p>
              <a:pPr>
                <a:buFont typeface="Wingdings" pitchFamily="2" charset="2"/>
                <a:buChar char="§"/>
              </a:pPr>
              <a:r>
                <a:rPr lang="es-ES" sz="2000" b="1" dirty="0" smtClean="0">
                  <a:solidFill>
                    <a:schemeClr val="accent5">
                      <a:lumMod val="75000"/>
                    </a:schemeClr>
                  </a:solidFill>
                </a:rPr>
                <a:t> Cuéntame:</a:t>
              </a:r>
            </a:p>
          </p:txBody>
        </p:sp>
        <p:sp>
          <p:nvSpPr>
            <p:cNvPr id="34" name="33 CuadroTexto"/>
            <p:cNvSpPr txBox="1"/>
            <p:nvPr/>
          </p:nvSpPr>
          <p:spPr>
            <a:xfrm>
              <a:off x="2071670" y="2143116"/>
              <a:ext cx="6643734" cy="1200329"/>
            </a:xfrm>
            <a:prstGeom prst="rect">
              <a:avLst/>
            </a:prstGeom>
            <a:noFill/>
            <a:ln>
              <a:solidFill>
                <a:schemeClr val="tx1"/>
              </a:solidFill>
            </a:ln>
          </p:spPr>
          <p:txBody>
            <a:bodyPr wrap="square" rtlCol="0" anchor="ctr">
              <a:spAutoFit/>
            </a:bodyPr>
            <a:lstStyle/>
            <a:p>
              <a:r>
                <a:rPr lang="es-ES" dirty="0" smtClean="0"/>
                <a:t>Identificar los nudos conflictivos</a:t>
              </a:r>
            </a:p>
            <a:p>
              <a:r>
                <a:rPr lang="es-ES" dirty="0" smtClean="0"/>
                <a:t>Identificar puntos de coincidencia y divergencia</a:t>
              </a:r>
            </a:p>
            <a:p>
              <a:r>
                <a:rPr lang="es-ES" dirty="0" smtClean="0"/>
                <a:t>S e trata de buscar algún tipo de acercamiento sobre los problemas más importantes </a:t>
              </a:r>
            </a:p>
          </p:txBody>
        </p:sp>
      </p:grpSp>
      <p:grpSp>
        <p:nvGrpSpPr>
          <p:cNvPr id="6" name="17 Grupo"/>
          <p:cNvGrpSpPr/>
          <p:nvPr/>
        </p:nvGrpSpPr>
        <p:grpSpPr>
          <a:xfrm>
            <a:off x="468313" y="4572008"/>
            <a:ext cx="6409661" cy="646331"/>
            <a:chOff x="468313" y="4572008"/>
            <a:chExt cx="6409661" cy="646331"/>
          </a:xfrm>
        </p:grpSpPr>
        <p:sp>
          <p:nvSpPr>
            <p:cNvPr id="30" name="29 CuadroTexto"/>
            <p:cNvSpPr txBox="1"/>
            <p:nvPr/>
          </p:nvSpPr>
          <p:spPr>
            <a:xfrm>
              <a:off x="468313" y="4643446"/>
              <a:ext cx="3314698" cy="400110"/>
            </a:xfrm>
            <a:prstGeom prst="rect">
              <a:avLst/>
            </a:prstGeom>
            <a:noFill/>
          </p:spPr>
          <p:txBody>
            <a:bodyPr wrap="square" rtlCol="0" anchor="ctr">
              <a:spAutoFit/>
            </a:bodyPr>
            <a:lstStyle/>
            <a:p>
              <a:pPr>
                <a:buFont typeface="Wingdings" pitchFamily="2" charset="2"/>
                <a:buChar char="§"/>
              </a:pPr>
              <a:r>
                <a:rPr lang="es-ES" sz="2000" b="1" dirty="0" smtClean="0">
                  <a:solidFill>
                    <a:schemeClr val="accent5">
                      <a:lumMod val="75000"/>
                    </a:schemeClr>
                  </a:solidFill>
                </a:rPr>
                <a:t> Propuesta de soluciones:</a:t>
              </a:r>
            </a:p>
          </p:txBody>
        </p:sp>
        <p:sp>
          <p:nvSpPr>
            <p:cNvPr id="35" name="34 CuadroTexto"/>
            <p:cNvSpPr txBox="1"/>
            <p:nvPr/>
          </p:nvSpPr>
          <p:spPr>
            <a:xfrm>
              <a:off x="3643306" y="4572008"/>
              <a:ext cx="3234668" cy="646331"/>
            </a:xfrm>
            <a:prstGeom prst="rect">
              <a:avLst/>
            </a:prstGeom>
            <a:noFill/>
            <a:ln>
              <a:solidFill>
                <a:schemeClr val="tx1"/>
              </a:solidFill>
            </a:ln>
          </p:spPr>
          <p:txBody>
            <a:bodyPr wrap="none" rtlCol="0" anchor="ctr">
              <a:spAutoFit/>
            </a:bodyPr>
            <a:lstStyle/>
            <a:p>
              <a:r>
                <a:rPr lang="es-ES" dirty="0" smtClean="0"/>
                <a:t>Búsqueda creativa de soluciones</a:t>
              </a:r>
            </a:p>
            <a:p>
              <a:r>
                <a:rPr lang="es-ES" dirty="0" smtClean="0"/>
                <a:t>Evaluación de las soluciones</a:t>
              </a:r>
            </a:p>
          </p:txBody>
        </p:sp>
      </p:grpSp>
      <p:grpSp>
        <p:nvGrpSpPr>
          <p:cNvPr id="7" name="18 Grupo"/>
          <p:cNvGrpSpPr/>
          <p:nvPr/>
        </p:nvGrpSpPr>
        <p:grpSpPr>
          <a:xfrm>
            <a:off x="468313" y="5500702"/>
            <a:ext cx="8389967" cy="646331"/>
            <a:chOff x="468313" y="5500702"/>
            <a:chExt cx="8389967" cy="646331"/>
          </a:xfrm>
        </p:grpSpPr>
        <p:sp>
          <p:nvSpPr>
            <p:cNvPr id="31" name="30 CuadroTexto"/>
            <p:cNvSpPr txBox="1"/>
            <p:nvPr/>
          </p:nvSpPr>
          <p:spPr>
            <a:xfrm>
              <a:off x="468313" y="5643578"/>
              <a:ext cx="2277098" cy="400110"/>
            </a:xfrm>
            <a:prstGeom prst="rect">
              <a:avLst/>
            </a:prstGeom>
            <a:noFill/>
          </p:spPr>
          <p:txBody>
            <a:bodyPr wrap="none" rtlCol="0" anchor="ctr">
              <a:spAutoFit/>
            </a:bodyPr>
            <a:lstStyle/>
            <a:p>
              <a:pPr>
                <a:buFont typeface="Wingdings" pitchFamily="2" charset="2"/>
                <a:buChar char="§"/>
              </a:pPr>
              <a:r>
                <a:rPr lang="es-ES" sz="2000" b="1" dirty="0" smtClean="0">
                  <a:solidFill>
                    <a:schemeClr val="accent5">
                      <a:lumMod val="75000"/>
                    </a:schemeClr>
                  </a:solidFill>
                </a:rPr>
                <a:t> Llegar a acuerdos:</a:t>
              </a:r>
            </a:p>
          </p:txBody>
        </p:sp>
        <p:sp>
          <p:nvSpPr>
            <p:cNvPr id="36" name="35 CuadroTexto"/>
            <p:cNvSpPr txBox="1"/>
            <p:nvPr/>
          </p:nvSpPr>
          <p:spPr>
            <a:xfrm>
              <a:off x="2714612" y="5500702"/>
              <a:ext cx="6143668" cy="646331"/>
            </a:xfrm>
            <a:prstGeom prst="rect">
              <a:avLst/>
            </a:prstGeom>
            <a:noFill/>
            <a:ln>
              <a:solidFill>
                <a:schemeClr val="tx1"/>
              </a:solidFill>
            </a:ln>
          </p:spPr>
          <p:txBody>
            <a:bodyPr wrap="square" rtlCol="0" anchor="ctr">
              <a:spAutoFit/>
            </a:bodyPr>
            <a:lstStyle/>
            <a:p>
              <a:pPr>
                <a:buFont typeface="Wingdings" pitchFamily="2" charset="2"/>
                <a:buChar char="ü"/>
              </a:pPr>
              <a:r>
                <a:rPr lang="es-ES" dirty="0" smtClean="0"/>
                <a:t>Definir claramente los acuerdos </a:t>
              </a:r>
              <a:r>
                <a:rPr lang="es-ES" sz="1400" dirty="0" smtClean="0"/>
                <a:t>(equilibrados, específicos, posibles)</a:t>
              </a:r>
            </a:p>
            <a:p>
              <a:pPr>
                <a:buFont typeface="Wingdings" pitchFamily="2" charset="2"/>
                <a:buChar char="ü"/>
              </a:pPr>
              <a:r>
                <a:rPr lang="es-ES" dirty="0" smtClean="0"/>
                <a:t>Consensuar procedimientos de revisión</a:t>
              </a:r>
            </a:p>
          </p:txBody>
        </p:sp>
      </p:gr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0" name="19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strVal val="#ppt_w*0.70"/>
                                          </p:val>
                                        </p:tav>
                                        <p:tav tm="100000">
                                          <p:val>
                                            <p:strVal val="#ppt_w"/>
                                          </p:val>
                                        </p:tav>
                                      </p:tavLst>
                                    </p:anim>
                                    <p:anim calcmode="lin" valueType="num">
                                      <p:cBhvr>
                                        <p:cTn id="36" dur="500" fill="hold"/>
                                        <p:tgtEl>
                                          <p:spTgt spid="7"/>
                                        </p:tgtEl>
                                        <p:attrNameLst>
                                          <p:attrName>ppt_h</p:attrName>
                                        </p:attrNameLst>
                                      </p:cBhvr>
                                      <p:tavLst>
                                        <p:tav tm="0">
                                          <p:val>
                                            <p:strVal val="#ppt_h"/>
                                          </p:val>
                                        </p:tav>
                                        <p:tav tm="100000">
                                          <p:val>
                                            <p:strVal val="#ppt_h"/>
                                          </p:val>
                                        </p:tav>
                                      </p:tavLst>
                                    </p:anim>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Habilidades para la mediación</a:t>
            </a:r>
            <a:endParaRPr lang="es-ES" dirty="0"/>
          </a:p>
        </p:txBody>
      </p:sp>
      <p:grpSp>
        <p:nvGrpSpPr>
          <p:cNvPr id="4" name="7 Grupo"/>
          <p:cNvGrpSpPr/>
          <p:nvPr/>
        </p:nvGrpSpPr>
        <p:grpSpPr>
          <a:xfrm>
            <a:off x="2267234" y="1357298"/>
            <a:ext cx="4609532" cy="4523748"/>
            <a:chOff x="2267234" y="1357298"/>
            <a:chExt cx="4609532" cy="4523748"/>
          </a:xfrm>
        </p:grpSpPr>
        <p:sp>
          <p:nvSpPr>
            <p:cNvPr id="9" name="8 CuadroTexto"/>
            <p:cNvSpPr txBox="1"/>
            <p:nvPr/>
          </p:nvSpPr>
          <p:spPr>
            <a:xfrm>
              <a:off x="3405879" y="1357298"/>
              <a:ext cx="2332242" cy="523220"/>
            </a:xfrm>
            <a:prstGeom prst="rect">
              <a:avLst/>
            </a:prstGeom>
            <a:noFill/>
          </p:spPr>
          <p:txBody>
            <a:bodyPr wrap="none" rtlCol="0" anchor="ctr">
              <a:spAutoFit/>
            </a:bodyPr>
            <a:lstStyle/>
            <a:p>
              <a:pPr algn="ctr"/>
              <a:r>
                <a:rPr lang="es-ES" sz="2800" b="1" dirty="0" smtClean="0">
                  <a:solidFill>
                    <a:schemeClr val="accent3">
                      <a:lumMod val="75000"/>
                    </a:schemeClr>
                  </a:solidFill>
                </a:rPr>
                <a:t>Escucha activa</a:t>
              </a:r>
            </a:p>
          </p:txBody>
        </p:sp>
        <p:sp>
          <p:nvSpPr>
            <p:cNvPr id="10" name="9 CuadroTexto"/>
            <p:cNvSpPr txBox="1"/>
            <p:nvPr/>
          </p:nvSpPr>
          <p:spPr>
            <a:xfrm>
              <a:off x="3652870" y="2571744"/>
              <a:ext cx="1838260" cy="523220"/>
            </a:xfrm>
            <a:prstGeom prst="rect">
              <a:avLst/>
            </a:prstGeom>
            <a:noFill/>
          </p:spPr>
          <p:txBody>
            <a:bodyPr wrap="none" rtlCol="0" anchor="ctr">
              <a:spAutoFit/>
            </a:bodyPr>
            <a:lstStyle/>
            <a:p>
              <a:pPr algn="ctr"/>
              <a:r>
                <a:rPr lang="es-ES" sz="2800" b="1" dirty="0" smtClean="0">
                  <a:solidFill>
                    <a:schemeClr val="accent5">
                      <a:lumMod val="75000"/>
                    </a:schemeClr>
                  </a:solidFill>
                </a:rPr>
                <a:t>Estructurar</a:t>
              </a:r>
            </a:p>
          </p:txBody>
        </p:sp>
        <p:sp>
          <p:nvSpPr>
            <p:cNvPr id="11" name="10 CuadroTexto"/>
            <p:cNvSpPr txBox="1"/>
            <p:nvPr/>
          </p:nvSpPr>
          <p:spPr>
            <a:xfrm>
              <a:off x="2321703" y="3929066"/>
              <a:ext cx="4500594" cy="523220"/>
            </a:xfrm>
            <a:prstGeom prst="rect">
              <a:avLst/>
            </a:prstGeom>
            <a:noFill/>
          </p:spPr>
          <p:txBody>
            <a:bodyPr wrap="square" rtlCol="0" anchor="ctr">
              <a:spAutoFit/>
            </a:bodyPr>
            <a:lstStyle/>
            <a:p>
              <a:pPr algn="ctr"/>
              <a:r>
                <a:rPr lang="es-ES" sz="2800" b="1" dirty="0" smtClean="0">
                  <a:solidFill>
                    <a:schemeClr val="accent6">
                      <a:lumMod val="75000"/>
                    </a:schemeClr>
                  </a:solidFill>
                </a:rPr>
                <a:t>Ponerse en lugar del otro</a:t>
              </a:r>
            </a:p>
          </p:txBody>
        </p:sp>
        <p:sp>
          <p:nvSpPr>
            <p:cNvPr id="12" name="11 CuadroTexto"/>
            <p:cNvSpPr txBox="1"/>
            <p:nvPr/>
          </p:nvSpPr>
          <p:spPr>
            <a:xfrm>
              <a:off x="2267234" y="5357826"/>
              <a:ext cx="4609532" cy="523220"/>
            </a:xfrm>
            <a:prstGeom prst="rect">
              <a:avLst/>
            </a:prstGeom>
            <a:noFill/>
          </p:spPr>
          <p:txBody>
            <a:bodyPr wrap="none" rtlCol="0" anchor="ctr">
              <a:spAutoFit/>
            </a:bodyPr>
            <a:lstStyle/>
            <a:p>
              <a:pPr algn="ctr"/>
              <a:r>
                <a:rPr lang="es-ES" sz="2800" b="1" dirty="0" smtClean="0">
                  <a:solidFill>
                    <a:schemeClr val="accent4">
                      <a:lumMod val="75000"/>
                    </a:schemeClr>
                  </a:solidFill>
                </a:rPr>
                <a:t>Mensajes en primera persona</a:t>
              </a:r>
            </a:p>
          </p:txBody>
        </p:sp>
      </p:grpSp>
      <p:sp>
        <p:nvSpPr>
          <p:cNvPr id="13" name="1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4" name="13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10 Grupo"/>
          <p:cNvGrpSpPr/>
          <p:nvPr/>
        </p:nvGrpSpPr>
        <p:grpSpPr>
          <a:xfrm>
            <a:off x="179387" y="857232"/>
            <a:ext cx="8785225" cy="5286412"/>
            <a:chOff x="179387" y="857232"/>
            <a:chExt cx="8785225" cy="5286412"/>
          </a:xfrm>
        </p:grpSpPr>
        <p:sp>
          <p:nvSpPr>
            <p:cNvPr id="9" name="8 Rectángulo"/>
            <p:cNvSpPr/>
            <p:nvPr/>
          </p:nvSpPr>
          <p:spPr>
            <a:xfrm>
              <a:off x="179387" y="857232"/>
              <a:ext cx="8785225" cy="5286412"/>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 name="6 CuadroTexto"/>
            <p:cNvSpPr txBox="1"/>
            <p:nvPr/>
          </p:nvSpPr>
          <p:spPr>
            <a:xfrm>
              <a:off x="857224" y="1142984"/>
              <a:ext cx="6357982" cy="1015663"/>
            </a:xfrm>
            <a:prstGeom prst="rect">
              <a:avLst/>
            </a:prstGeom>
            <a:noFill/>
            <a:ln>
              <a:noFill/>
            </a:ln>
          </p:spPr>
          <p:txBody>
            <a:bodyPr wrap="square" rtlCol="0" anchor="ctr">
              <a:spAutoFit/>
            </a:bodyPr>
            <a:lstStyle/>
            <a:p>
              <a:r>
                <a:rPr lang="es-ES" sz="2000" dirty="0" smtClean="0"/>
                <a:t>Esforzarse por comprender lo mejor y más </a:t>
              </a:r>
              <a:r>
                <a:rPr lang="es-ES" sz="2000" dirty="0" err="1" smtClean="0"/>
                <a:t>matizadamente</a:t>
              </a:r>
              <a:r>
                <a:rPr lang="es-ES" sz="2000" dirty="0" smtClean="0"/>
                <a:t> posible lo que las personas </a:t>
              </a:r>
              <a:r>
                <a:rPr lang="es-ES" sz="2000" dirty="0" err="1" smtClean="0"/>
                <a:t>estan</a:t>
              </a:r>
              <a:r>
                <a:rPr lang="es-ES" sz="2000" dirty="0" smtClean="0"/>
                <a:t> expresando, de forma que esta comprensión sea evidente para ellas</a:t>
              </a:r>
            </a:p>
          </p:txBody>
        </p:sp>
        <p:sp>
          <p:nvSpPr>
            <p:cNvPr id="8" name="7 CuadroTexto"/>
            <p:cNvSpPr txBox="1"/>
            <p:nvPr/>
          </p:nvSpPr>
          <p:spPr>
            <a:xfrm>
              <a:off x="1285852" y="2428868"/>
              <a:ext cx="2954655" cy="400110"/>
            </a:xfrm>
            <a:prstGeom prst="rect">
              <a:avLst/>
            </a:prstGeom>
            <a:noFill/>
          </p:spPr>
          <p:txBody>
            <a:bodyPr wrap="none" rtlCol="0" anchor="ctr">
              <a:spAutoFit/>
            </a:bodyPr>
            <a:lstStyle/>
            <a:p>
              <a:pPr>
                <a:buFont typeface="Wingdings" pitchFamily="2" charset="2"/>
                <a:buChar char="§"/>
              </a:pPr>
              <a:r>
                <a:rPr lang="es-ES" sz="2000" b="1" dirty="0" smtClean="0">
                  <a:solidFill>
                    <a:schemeClr val="accent3">
                      <a:lumMod val="75000"/>
                    </a:schemeClr>
                  </a:solidFill>
                </a:rPr>
                <a:t> Para una escucha activa:</a:t>
              </a:r>
            </a:p>
          </p:txBody>
        </p:sp>
        <p:sp>
          <p:nvSpPr>
            <p:cNvPr id="10" name="9 CuadroTexto"/>
            <p:cNvSpPr txBox="1"/>
            <p:nvPr/>
          </p:nvSpPr>
          <p:spPr>
            <a:xfrm>
              <a:off x="1714480" y="2928934"/>
              <a:ext cx="7000924" cy="3139321"/>
            </a:xfrm>
            <a:prstGeom prst="rect">
              <a:avLst/>
            </a:prstGeom>
            <a:noFill/>
          </p:spPr>
          <p:txBody>
            <a:bodyPr wrap="square" rtlCol="0" anchor="ctr">
              <a:spAutoFit/>
            </a:bodyPr>
            <a:lstStyle/>
            <a:p>
              <a:pPr>
                <a:buFont typeface="Wingdings" pitchFamily="2" charset="2"/>
                <a:buChar char="ü"/>
              </a:pPr>
              <a:r>
                <a:rPr lang="es-ES" b="1" dirty="0" smtClean="0"/>
                <a:t> Mostrar interés: </a:t>
              </a:r>
              <a:r>
                <a:rPr lang="es-ES" dirty="0" smtClean="0"/>
                <a:t>las intervenciones de la persona que escucha deben encaminarse a crear un ambiente de cordialidad</a:t>
              </a:r>
            </a:p>
            <a:p>
              <a:pPr>
                <a:buFont typeface="Wingdings" pitchFamily="2" charset="2"/>
                <a:buChar char="ü"/>
              </a:pPr>
              <a:r>
                <a:rPr lang="es-ES" b="1" dirty="0" smtClean="0"/>
                <a:t> Clarificar: </a:t>
              </a:r>
              <a:r>
                <a:rPr lang="es-ES" dirty="0" smtClean="0"/>
                <a:t>las intervenciones de la persona que escucha deben ayudar a precisar qué se dijo o qué sucedió, cómo ocurrió (hechos y datos, no opiniones)</a:t>
              </a:r>
            </a:p>
            <a:p>
              <a:pPr>
                <a:buFont typeface="Wingdings" pitchFamily="2" charset="2"/>
                <a:buChar char="ü"/>
              </a:pPr>
              <a:r>
                <a:rPr lang="es-ES" b="1" dirty="0" smtClean="0"/>
                <a:t> Parafrasear: </a:t>
              </a:r>
              <a:r>
                <a:rPr lang="es-ES" dirty="0" smtClean="0"/>
                <a:t>repetir con nuestras propias palabras las principales ideas y pensamientos de quien habla</a:t>
              </a:r>
            </a:p>
            <a:p>
              <a:pPr>
                <a:buFont typeface="Wingdings" pitchFamily="2" charset="2"/>
                <a:buChar char="ü"/>
              </a:pPr>
              <a:r>
                <a:rPr lang="es-ES" b="1" dirty="0" smtClean="0"/>
                <a:t> Reflejar: </a:t>
              </a:r>
              <a:r>
                <a:rPr lang="es-ES" dirty="0" smtClean="0"/>
                <a:t>indagar sobre la persona a la que estamos escuchando sus sentimientos</a:t>
              </a:r>
            </a:p>
            <a:p>
              <a:pPr>
                <a:buFont typeface="Wingdings" pitchFamily="2" charset="2"/>
                <a:buChar char="ü"/>
              </a:pPr>
              <a:r>
                <a:rPr lang="es-ES" b="1" dirty="0" smtClean="0"/>
                <a:t> Resumir: </a:t>
              </a:r>
              <a:r>
                <a:rPr lang="es-ES" dirty="0" smtClean="0"/>
                <a:t>agrupar, ordenar y sintetizar la información que da el hablante tanto en relación a los hechos como a  los sentimientos</a:t>
              </a:r>
            </a:p>
          </p:txBody>
        </p:sp>
      </p:grpSp>
      <p:sp>
        <p:nvSpPr>
          <p:cNvPr id="3" name="2 CuadroTexto"/>
          <p:cNvSpPr txBox="1"/>
          <p:nvPr/>
        </p:nvSpPr>
        <p:spPr>
          <a:xfrm>
            <a:off x="571472" y="571480"/>
            <a:ext cx="2332242" cy="523220"/>
          </a:xfrm>
          <a:prstGeom prst="rect">
            <a:avLst/>
          </a:prstGeom>
          <a:solidFill>
            <a:schemeClr val="bg1"/>
          </a:solidFill>
        </p:spPr>
        <p:txBody>
          <a:bodyPr wrap="none" rtlCol="0" anchor="ctr">
            <a:spAutoFit/>
          </a:bodyPr>
          <a:lstStyle/>
          <a:p>
            <a:r>
              <a:rPr lang="es-ES" sz="2800" b="1" dirty="0" smtClean="0">
                <a:solidFill>
                  <a:schemeClr val="accent3">
                    <a:lumMod val="75000"/>
                  </a:schemeClr>
                </a:solidFill>
              </a:rPr>
              <a:t>Escucha activa</a:t>
            </a:r>
          </a:p>
        </p:txBody>
      </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2" name="11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Mejora la comunicación …</a:t>
            </a:r>
            <a:endParaRPr lang="es-ES" dirty="0"/>
          </a:p>
        </p:txBody>
      </p:sp>
      <p:grpSp>
        <p:nvGrpSpPr>
          <p:cNvPr id="25" name="24 Grupo"/>
          <p:cNvGrpSpPr/>
          <p:nvPr/>
        </p:nvGrpSpPr>
        <p:grpSpPr>
          <a:xfrm>
            <a:off x="428596" y="1000108"/>
            <a:ext cx="7286676" cy="2500330"/>
            <a:chOff x="428596" y="1000108"/>
            <a:chExt cx="7286676" cy="2500330"/>
          </a:xfrm>
        </p:grpSpPr>
        <p:grpSp>
          <p:nvGrpSpPr>
            <p:cNvPr id="4" name="61 Grupo"/>
            <p:cNvGrpSpPr/>
            <p:nvPr/>
          </p:nvGrpSpPr>
          <p:grpSpPr>
            <a:xfrm>
              <a:off x="428596" y="1000108"/>
              <a:ext cx="7286676" cy="2500330"/>
              <a:chOff x="642910" y="714356"/>
              <a:chExt cx="7286676" cy="2500330"/>
            </a:xfrm>
          </p:grpSpPr>
          <p:grpSp>
            <p:nvGrpSpPr>
              <p:cNvPr id="5" name="53 Grupo"/>
              <p:cNvGrpSpPr/>
              <p:nvPr/>
            </p:nvGrpSpPr>
            <p:grpSpPr>
              <a:xfrm>
                <a:off x="1258888" y="857232"/>
                <a:ext cx="6670698" cy="2357454"/>
                <a:chOff x="571472" y="476250"/>
                <a:chExt cx="6670698" cy="2357454"/>
              </a:xfrm>
            </p:grpSpPr>
            <p:sp>
              <p:nvSpPr>
                <p:cNvPr id="15" name="14 Rectángulo"/>
                <p:cNvSpPr/>
                <p:nvPr/>
              </p:nvSpPr>
              <p:spPr>
                <a:xfrm>
                  <a:off x="571472" y="690564"/>
                  <a:ext cx="6670698" cy="214314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6" name="Text Box 3"/>
                <p:cNvSpPr txBox="1">
                  <a:spLocks noChangeArrowheads="1"/>
                </p:cNvSpPr>
                <p:nvPr/>
              </p:nvSpPr>
              <p:spPr bwMode="auto">
                <a:xfrm>
                  <a:off x="785786" y="476250"/>
                  <a:ext cx="2527294" cy="461665"/>
                </a:xfrm>
                <a:prstGeom prst="rect">
                  <a:avLst/>
                </a:prstGeom>
                <a:solidFill>
                  <a:schemeClr val="bg1"/>
                </a:solidFill>
                <a:ln w="9525">
                  <a:solidFill>
                    <a:schemeClr val="accent6">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6">
                          <a:lumMod val="50000"/>
                        </a:schemeClr>
                      </a:solidFill>
                      <a:latin typeface="Calibri" pitchFamily="34" charset="0"/>
                    </a:rPr>
                    <a:t>En el EMISOR</a:t>
                  </a:r>
                  <a:endParaRPr lang="es-ES" sz="2400" b="1" dirty="0">
                    <a:solidFill>
                      <a:schemeClr val="accent6">
                        <a:lumMod val="50000"/>
                      </a:schemeClr>
                    </a:solidFill>
                    <a:latin typeface="Calibri" pitchFamily="34" charset="0"/>
                  </a:endParaRPr>
                </a:p>
              </p:txBody>
            </p:sp>
          </p:grpSp>
          <p:sp>
            <p:nvSpPr>
              <p:cNvPr id="14" name="13 Flecha a la derecha con bandas"/>
              <p:cNvSpPr/>
              <p:nvPr/>
            </p:nvSpPr>
            <p:spPr>
              <a:xfrm>
                <a:off x="642910" y="714356"/>
                <a:ext cx="833465" cy="714380"/>
              </a:xfrm>
              <a:prstGeom prst="stripedRightArrow">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22" name="Text Box 5"/>
            <p:cNvSpPr txBox="1">
              <a:spLocks noChangeArrowheads="1"/>
            </p:cNvSpPr>
            <p:nvPr/>
          </p:nvSpPr>
          <p:spPr bwMode="auto">
            <a:xfrm>
              <a:off x="3000364" y="1714488"/>
              <a:ext cx="3987374" cy="1569660"/>
            </a:xfrm>
            <a:prstGeom prst="rect">
              <a:avLst/>
            </a:prstGeom>
            <a:noFill/>
            <a:ln w="9525">
              <a:noFill/>
              <a:miter lim="800000"/>
              <a:headEnd/>
              <a:tailEnd/>
            </a:ln>
            <a:effectLst/>
          </p:spPr>
          <p:txBody>
            <a:bodyPr wrap="none">
              <a:spAutoFit/>
            </a:bodyPr>
            <a:lstStyle/>
            <a:p>
              <a:pPr algn="l" eaLnBrk="0" hangingPunct="0">
                <a:buClr>
                  <a:schemeClr val="tx1"/>
                </a:buClr>
                <a:buFont typeface="Wingdings" pitchFamily="2" charset="2"/>
                <a:buChar char="§"/>
              </a:pPr>
              <a:r>
                <a:rPr lang="es-ES_tradnl" sz="2400" dirty="0">
                  <a:solidFill>
                    <a:schemeClr val="tx2"/>
                  </a:solidFill>
                  <a:latin typeface="Calibri" pitchFamily="34" charset="0"/>
                </a:rPr>
                <a:t> </a:t>
              </a:r>
              <a:r>
                <a:rPr lang="es-ES_tradnl" sz="2400" dirty="0">
                  <a:latin typeface="Calibri" pitchFamily="34" charset="0"/>
                </a:rPr>
                <a:t>Mensajes claros</a:t>
              </a:r>
            </a:p>
            <a:p>
              <a:pPr algn="l" eaLnBrk="0" hangingPunct="0">
                <a:buClr>
                  <a:schemeClr val="tx1"/>
                </a:buClr>
                <a:buFont typeface="Wingdings" pitchFamily="2" charset="2"/>
                <a:buChar char="§"/>
              </a:pPr>
              <a:r>
                <a:rPr lang="es-ES_tradnl" sz="2400" dirty="0">
                  <a:latin typeface="Calibri" pitchFamily="34" charset="0"/>
                </a:rPr>
                <a:t> Coherencia</a:t>
              </a:r>
            </a:p>
            <a:p>
              <a:pPr algn="l" eaLnBrk="0" hangingPunct="0">
                <a:buClr>
                  <a:schemeClr val="tx1"/>
                </a:buClr>
                <a:buFont typeface="Wingdings" pitchFamily="2" charset="2"/>
                <a:buChar char="§"/>
              </a:pPr>
              <a:r>
                <a:rPr lang="es-ES_tradnl" sz="2400" dirty="0">
                  <a:latin typeface="Calibri" pitchFamily="34" charset="0"/>
                </a:rPr>
                <a:t> Adecuación verbal/no verbal</a:t>
              </a:r>
            </a:p>
            <a:p>
              <a:pPr algn="l" eaLnBrk="0" hangingPunct="0">
                <a:buClr>
                  <a:schemeClr val="tx1"/>
                </a:buClr>
                <a:buFont typeface="Wingdings" pitchFamily="2" charset="2"/>
                <a:buChar char="§"/>
              </a:pPr>
              <a:r>
                <a:rPr lang="es-ES_tradnl" sz="2400" dirty="0">
                  <a:latin typeface="Calibri" pitchFamily="34" charset="0"/>
                </a:rPr>
                <a:t> Evitar ataque - defensa</a:t>
              </a:r>
              <a:endParaRPr lang="es-ES" sz="2400" dirty="0">
                <a:latin typeface="Calibri" pitchFamily="34" charset="0"/>
              </a:endParaRPr>
            </a:p>
          </p:txBody>
        </p:sp>
      </p:grpSp>
      <p:grpSp>
        <p:nvGrpSpPr>
          <p:cNvPr id="26" name="25 Grupo"/>
          <p:cNvGrpSpPr/>
          <p:nvPr/>
        </p:nvGrpSpPr>
        <p:grpSpPr>
          <a:xfrm>
            <a:off x="1500166" y="3786190"/>
            <a:ext cx="7310468" cy="2571768"/>
            <a:chOff x="1500166" y="3786190"/>
            <a:chExt cx="7310468" cy="2571768"/>
          </a:xfrm>
        </p:grpSpPr>
        <p:grpSp>
          <p:nvGrpSpPr>
            <p:cNvPr id="6" name="63 Grupo"/>
            <p:cNvGrpSpPr/>
            <p:nvPr/>
          </p:nvGrpSpPr>
          <p:grpSpPr>
            <a:xfrm>
              <a:off x="1500166" y="3786190"/>
              <a:ext cx="7310468" cy="2571768"/>
              <a:chOff x="642910" y="3571876"/>
              <a:chExt cx="7310468" cy="2571768"/>
            </a:xfrm>
          </p:grpSpPr>
          <p:grpSp>
            <p:nvGrpSpPr>
              <p:cNvPr id="7" name="55 Grupo"/>
              <p:cNvGrpSpPr/>
              <p:nvPr/>
            </p:nvGrpSpPr>
            <p:grpSpPr>
              <a:xfrm>
                <a:off x="1258888" y="3714752"/>
                <a:ext cx="6694490" cy="2428892"/>
                <a:chOff x="395288" y="3646486"/>
                <a:chExt cx="6694490" cy="2428892"/>
              </a:xfrm>
            </p:grpSpPr>
            <p:sp>
              <p:nvSpPr>
                <p:cNvPr id="20" name="19 Rectángulo"/>
                <p:cNvSpPr/>
                <p:nvPr/>
              </p:nvSpPr>
              <p:spPr>
                <a:xfrm>
                  <a:off x="395288" y="3860800"/>
                  <a:ext cx="6694490" cy="221457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1" name="Text Box 3"/>
                <p:cNvSpPr txBox="1">
                  <a:spLocks noChangeArrowheads="1"/>
                </p:cNvSpPr>
                <p:nvPr/>
              </p:nvSpPr>
              <p:spPr bwMode="auto">
                <a:xfrm>
                  <a:off x="641324" y="3646486"/>
                  <a:ext cx="2455856" cy="461665"/>
                </a:xfrm>
                <a:prstGeom prst="rect">
                  <a:avLst/>
                </a:prstGeom>
                <a:solidFill>
                  <a:schemeClr val="bg1"/>
                </a:solidFill>
                <a:ln w="9525">
                  <a:solidFill>
                    <a:schemeClr val="accent3">
                      <a:lumMod val="50000"/>
                    </a:schemeClr>
                  </a:solidFill>
                  <a:miter lim="800000"/>
                  <a:headEnd/>
                  <a:tailEnd/>
                </a:ln>
              </p:spPr>
              <p:txBody>
                <a:bodyPr wrap="square">
                  <a:spAutoFit/>
                </a:bodyPr>
                <a:lstStyle/>
                <a:p>
                  <a:pPr algn="ctr" eaLnBrk="0" hangingPunct="0">
                    <a:buFont typeface="Wingdings" pitchFamily="2" charset="2"/>
                    <a:buNone/>
                  </a:pPr>
                  <a:r>
                    <a:rPr lang="es-ES" sz="2400" b="1" dirty="0" smtClean="0">
                      <a:solidFill>
                        <a:schemeClr val="accent3">
                          <a:lumMod val="50000"/>
                        </a:schemeClr>
                      </a:solidFill>
                      <a:latin typeface="Calibri" pitchFamily="34" charset="0"/>
                    </a:rPr>
                    <a:t>En el RECEPTOR</a:t>
                  </a:r>
                  <a:endParaRPr lang="es-ES" sz="2400" b="1" dirty="0">
                    <a:solidFill>
                      <a:schemeClr val="accent3">
                        <a:lumMod val="50000"/>
                      </a:schemeClr>
                    </a:solidFill>
                    <a:latin typeface="Calibri" pitchFamily="34" charset="0"/>
                  </a:endParaRPr>
                </a:p>
              </p:txBody>
            </p:sp>
          </p:grpSp>
          <p:sp>
            <p:nvSpPr>
              <p:cNvPr id="19" name="18 Flecha a la derecha con bandas"/>
              <p:cNvSpPr/>
              <p:nvPr/>
            </p:nvSpPr>
            <p:spPr>
              <a:xfrm>
                <a:off x="642910" y="3571876"/>
                <a:ext cx="833465" cy="714380"/>
              </a:xfrm>
              <a:prstGeom prst="stripedRightArrow">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23" name="Text Box 8"/>
            <p:cNvSpPr txBox="1">
              <a:spLocks noChangeArrowheads="1"/>
            </p:cNvSpPr>
            <p:nvPr/>
          </p:nvSpPr>
          <p:spPr bwMode="auto">
            <a:xfrm>
              <a:off x="5072066" y="4572008"/>
              <a:ext cx="1705339" cy="1569660"/>
            </a:xfrm>
            <a:prstGeom prst="rect">
              <a:avLst/>
            </a:prstGeom>
            <a:noFill/>
            <a:ln w="9525">
              <a:noFill/>
              <a:miter lim="800000"/>
              <a:headEnd/>
              <a:tailEnd/>
            </a:ln>
            <a:effectLst/>
          </p:spPr>
          <p:txBody>
            <a:bodyPr wrap="none">
              <a:spAutoFit/>
            </a:bodyPr>
            <a:lstStyle/>
            <a:p>
              <a:pPr algn="l" eaLnBrk="0" hangingPunct="0">
                <a:buClr>
                  <a:schemeClr val="tx1"/>
                </a:buClr>
                <a:buFont typeface="Arial" pitchFamily="34" charset="0"/>
                <a:buChar char="•"/>
              </a:pPr>
              <a:r>
                <a:rPr lang="es-ES_tradnl" sz="2400" dirty="0">
                  <a:solidFill>
                    <a:schemeClr val="tx2"/>
                  </a:solidFill>
                  <a:latin typeface="Calibri" pitchFamily="34" charset="0"/>
                </a:rPr>
                <a:t> </a:t>
              </a:r>
              <a:r>
                <a:rPr lang="es-ES_tradnl" sz="2400" dirty="0">
                  <a:latin typeface="Calibri" pitchFamily="34" charset="0"/>
                </a:rPr>
                <a:t>Escuchar</a:t>
              </a:r>
            </a:p>
            <a:p>
              <a:pPr algn="l" eaLnBrk="0" hangingPunct="0">
                <a:buClr>
                  <a:schemeClr val="tx1"/>
                </a:buClr>
                <a:buFont typeface="Arial" pitchFamily="34" charset="0"/>
                <a:buChar char="•"/>
              </a:pPr>
              <a:r>
                <a:rPr lang="es-ES_tradnl" sz="2400" dirty="0">
                  <a:latin typeface="Calibri" pitchFamily="34" charset="0"/>
                </a:rPr>
                <a:t>  Preguntar</a:t>
              </a:r>
            </a:p>
            <a:p>
              <a:pPr algn="l" eaLnBrk="0" hangingPunct="0">
                <a:buClr>
                  <a:schemeClr val="tx1"/>
                </a:buClr>
                <a:buFont typeface="Arial" pitchFamily="34" charset="0"/>
                <a:buChar char="•"/>
              </a:pPr>
              <a:r>
                <a:rPr lang="es-ES_tradnl" sz="2400" dirty="0">
                  <a:latin typeface="Calibri" pitchFamily="34" charset="0"/>
                </a:rPr>
                <a:t> Resumir</a:t>
              </a:r>
            </a:p>
            <a:p>
              <a:pPr algn="l" eaLnBrk="0" hangingPunct="0">
                <a:buClr>
                  <a:schemeClr val="tx1"/>
                </a:buClr>
                <a:buFont typeface="Arial" pitchFamily="34" charset="0"/>
                <a:buChar char="•"/>
              </a:pPr>
              <a:r>
                <a:rPr lang="es-ES_tradnl" sz="2400" dirty="0">
                  <a:latin typeface="Calibri" pitchFamily="34" charset="0"/>
                </a:rPr>
                <a:t> </a:t>
              </a:r>
              <a:r>
                <a:rPr lang="es-ES_tradnl" sz="2400" dirty="0" smtClean="0">
                  <a:latin typeface="Calibri" pitchFamily="34" charset="0"/>
                </a:rPr>
                <a:t>Responder</a:t>
              </a:r>
              <a:endParaRPr lang="es-ES_tradnl" sz="3200" dirty="0">
                <a:solidFill>
                  <a:schemeClr val="tx2"/>
                </a:solidFill>
                <a:latin typeface="Calibri" pitchFamily="34" charset="0"/>
              </a:endParaRPr>
            </a:p>
          </p:txBody>
        </p:sp>
      </p:grpSp>
      <p:sp>
        <p:nvSpPr>
          <p:cNvPr id="17" name="1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8" name="17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14 Grupo"/>
          <p:cNvGrpSpPr/>
          <p:nvPr/>
        </p:nvGrpSpPr>
        <p:grpSpPr>
          <a:xfrm>
            <a:off x="179387" y="714356"/>
            <a:ext cx="8785225" cy="1643074"/>
            <a:chOff x="179387" y="714356"/>
            <a:chExt cx="8785225" cy="1643074"/>
          </a:xfrm>
        </p:grpSpPr>
        <p:sp>
          <p:nvSpPr>
            <p:cNvPr id="11" name="10 Rectángulo"/>
            <p:cNvSpPr/>
            <p:nvPr/>
          </p:nvSpPr>
          <p:spPr>
            <a:xfrm>
              <a:off x="179387" y="714356"/>
              <a:ext cx="8785225" cy="1643074"/>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323850" y="857232"/>
              <a:ext cx="8462992" cy="1323439"/>
            </a:xfrm>
            <a:prstGeom prst="rect">
              <a:avLst/>
            </a:prstGeom>
            <a:noFill/>
            <a:ln w="28575">
              <a:noFill/>
            </a:ln>
          </p:spPr>
          <p:txBody>
            <a:bodyPr wrap="square" rtlCol="0" anchor="ctr">
              <a:spAutoFit/>
            </a:bodyPr>
            <a:lstStyle/>
            <a:p>
              <a:pPr>
                <a:buFont typeface="Wingdings" pitchFamily="2" charset="2"/>
                <a:buChar char="ü"/>
              </a:pPr>
              <a:r>
                <a:rPr lang="es-ES" sz="2000" dirty="0" smtClean="0"/>
                <a:t> Habilidad que usa el mediador para la conducción del proceso</a:t>
              </a:r>
            </a:p>
            <a:p>
              <a:pPr>
                <a:buFont typeface="Wingdings" pitchFamily="2" charset="2"/>
                <a:buChar char="ü"/>
              </a:pPr>
              <a:r>
                <a:rPr lang="es-ES" sz="2000" dirty="0" smtClean="0"/>
                <a:t> Intervenciones para mantener el orden y la dirección del proceso, así alcanzar los objetivos de cada fase, gestionando la comunicación hacia la desescalada del conflicto</a:t>
              </a:r>
            </a:p>
          </p:txBody>
        </p:sp>
      </p:grpSp>
      <p:grpSp>
        <p:nvGrpSpPr>
          <p:cNvPr id="4" name="15 Grupo"/>
          <p:cNvGrpSpPr/>
          <p:nvPr/>
        </p:nvGrpSpPr>
        <p:grpSpPr>
          <a:xfrm>
            <a:off x="179388" y="2928934"/>
            <a:ext cx="8785225" cy="1357322"/>
            <a:chOff x="179388" y="2928934"/>
            <a:chExt cx="8785225" cy="1357322"/>
          </a:xfrm>
        </p:grpSpPr>
        <p:sp>
          <p:nvSpPr>
            <p:cNvPr id="12" name="11 Rectángulo"/>
            <p:cNvSpPr/>
            <p:nvPr/>
          </p:nvSpPr>
          <p:spPr>
            <a:xfrm>
              <a:off x="179388" y="2928934"/>
              <a:ext cx="8785225" cy="1357322"/>
            </a:xfrm>
            <a:prstGeom prst="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23850" y="3143248"/>
              <a:ext cx="8501122" cy="1015663"/>
            </a:xfrm>
            <a:prstGeom prst="rect">
              <a:avLst/>
            </a:prstGeom>
            <a:noFill/>
            <a:ln w="28575">
              <a:noFill/>
            </a:ln>
          </p:spPr>
          <p:txBody>
            <a:bodyPr wrap="square" rtlCol="0" anchor="ctr">
              <a:spAutoFit/>
            </a:bodyPr>
            <a:lstStyle/>
            <a:p>
              <a:r>
                <a:rPr lang="es-ES" sz="2000" dirty="0" smtClean="0"/>
                <a:t>Habilidad importante que busca promover, entre las dos partes, expresiones que pongan de manifiesto comprensión (haciendo que quién escucha repita con sus propias palabras lo que el otro ha contado)</a:t>
              </a:r>
            </a:p>
          </p:txBody>
        </p:sp>
      </p:grpSp>
      <p:grpSp>
        <p:nvGrpSpPr>
          <p:cNvPr id="5" name="16 Grupo"/>
          <p:cNvGrpSpPr/>
          <p:nvPr/>
        </p:nvGrpSpPr>
        <p:grpSpPr>
          <a:xfrm>
            <a:off x="179388" y="4929198"/>
            <a:ext cx="8785225" cy="1357322"/>
            <a:chOff x="179388" y="4929198"/>
            <a:chExt cx="8785225" cy="1357322"/>
          </a:xfrm>
        </p:grpSpPr>
        <p:sp>
          <p:nvSpPr>
            <p:cNvPr id="13" name="12 Rectángulo"/>
            <p:cNvSpPr/>
            <p:nvPr/>
          </p:nvSpPr>
          <p:spPr>
            <a:xfrm>
              <a:off x="179388" y="4929198"/>
              <a:ext cx="8785225" cy="1357322"/>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13 CuadroTexto"/>
            <p:cNvSpPr txBox="1"/>
            <p:nvPr/>
          </p:nvSpPr>
          <p:spPr>
            <a:xfrm>
              <a:off x="428596" y="5143512"/>
              <a:ext cx="8215370" cy="1015663"/>
            </a:xfrm>
            <a:prstGeom prst="rect">
              <a:avLst/>
            </a:prstGeom>
            <a:noFill/>
            <a:ln w="28575">
              <a:noFill/>
            </a:ln>
          </p:spPr>
          <p:txBody>
            <a:bodyPr wrap="square" rtlCol="0" anchor="ctr">
              <a:spAutoFit/>
            </a:bodyPr>
            <a:lstStyle/>
            <a:p>
              <a:r>
                <a:rPr lang="es-ES" sz="2000" dirty="0" smtClean="0"/>
                <a:t>Comunicar de forma no agresiva qué nos afecta, qué sentimientos nos produce, explicando las razones de esta afección, sus necesidades y deseos personales</a:t>
              </a:r>
            </a:p>
          </p:txBody>
        </p:sp>
      </p:grpSp>
      <p:sp>
        <p:nvSpPr>
          <p:cNvPr id="6" name="5 CuadroTexto"/>
          <p:cNvSpPr txBox="1"/>
          <p:nvPr/>
        </p:nvSpPr>
        <p:spPr>
          <a:xfrm>
            <a:off x="539750" y="428604"/>
            <a:ext cx="1838260" cy="523220"/>
          </a:xfrm>
          <a:prstGeom prst="rect">
            <a:avLst/>
          </a:prstGeom>
          <a:solidFill>
            <a:schemeClr val="bg1"/>
          </a:solidFill>
        </p:spPr>
        <p:txBody>
          <a:bodyPr wrap="none" rtlCol="0" anchor="ctr">
            <a:spAutoFit/>
          </a:bodyPr>
          <a:lstStyle/>
          <a:p>
            <a:r>
              <a:rPr lang="es-ES" sz="2800" b="1" dirty="0" smtClean="0">
                <a:solidFill>
                  <a:schemeClr val="accent5">
                    <a:lumMod val="75000"/>
                  </a:schemeClr>
                </a:solidFill>
              </a:rPr>
              <a:t>Estructurar</a:t>
            </a:r>
          </a:p>
        </p:txBody>
      </p:sp>
      <p:sp>
        <p:nvSpPr>
          <p:cNvPr id="7" name="6 CuadroTexto"/>
          <p:cNvSpPr txBox="1"/>
          <p:nvPr/>
        </p:nvSpPr>
        <p:spPr>
          <a:xfrm>
            <a:off x="539750" y="2643182"/>
            <a:ext cx="4178298" cy="523220"/>
          </a:xfrm>
          <a:prstGeom prst="rect">
            <a:avLst/>
          </a:prstGeom>
          <a:solidFill>
            <a:schemeClr val="bg1"/>
          </a:solidFill>
        </p:spPr>
        <p:txBody>
          <a:bodyPr wrap="square" rtlCol="0" anchor="ctr">
            <a:spAutoFit/>
          </a:bodyPr>
          <a:lstStyle/>
          <a:p>
            <a:r>
              <a:rPr lang="es-ES" sz="2800" b="1" dirty="0" smtClean="0">
                <a:solidFill>
                  <a:schemeClr val="accent6">
                    <a:lumMod val="75000"/>
                  </a:schemeClr>
                </a:solidFill>
              </a:rPr>
              <a:t>Ponerse en lugar del otro</a:t>
            </a:r>
          </a:p>
        </p:txBody>
      </p:sp>
      <p:sp>
        <p:nvSpPr>
          <p:cNvPr id="8" name="7 CuadroTexto"/>
          <p:cNvSpPr txBox="1"/>
          <p:nvPr/>
        </p:nvSpPr>
        <p:spPr>
          <a:xfrm>
            <a:off x="539750" y="4643446"/>
            <a:ext cx="4609532" cy="523220"/>
          </a:xfrm>
          <a:prstGeom prst="rect">
            <a:avLst/>
          </a:prstGeom>
          <a:solidFill>
            <a:schemeClr val="bg1"/>
          </a:solidFill>
        </p:spPr>
        <p:txBody>
          <a:bodyPr wrap="none" rtlCol="0" anchor="ctr">
            <a:spAutoFit/>
          </a:bodyPr>
          <a:lstStyle/>
          <a:p>
            <a:r>
              <a:rPr lang="es-ES" sz="2800" b="1" dirty="0" smtClean="0">
                <a:solidFill>
                  <a:schemeClr val="accent4">
                    <a:lumMod val="75000"/>
                  </a:schemeClr>
                </a:solidFill>
              </a:rPr>
              <a:t>Mensajes en primera persona</a:t>
            </a:r>
          </a:p>
        </p:txBody>
      </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ssolv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dissolv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513119" y="571480"/>
            <a:ext cx="5091131" cy="1470025"/>
          </a:xfrm>
        </p:spPr>
        <p:txBody>
          <a:bodyPr/>
          <a:lstStyle/>
          <a:p>
            <a:r>
              <a:rPr lang="es-ES" dirty="0" smtClean="0"/>
              <a:t>Bibliografía</a:t>
            </a:r>
            <a:endParaRPr lang="es-ES" dirty="0"/>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6843748" y="6524625"/>
            <a:ext cx="1760547" cy="307777"/>
          </a:xfrm>
          <a:prstGeom prst="rect">
            <a:avLst/>
          </a:prstGeom>
          <a:noFill/>
        </p:spPr>
        <p:txBody>
          <a:bodyPr wrap="none" rtlCol="0" anchor="ctr">
            <a:spAutoFit/>
          </a:bodyPr>
          <a:lstStyle/>
          <a:p>
            <a:pPr algn="r"/>
            <a:r>
              <a:rPr lang="es-ES" sz="1400" b="1" dirty="0" smtClean="0">
                <a:solidFill>
                  <a:schemeClr val="bg1">
                    <a:lumMod val="50000"/>
                  </a:schemeClr>
                </a:solidFill>
              </a:rPr>
              <a:t>Gestión de Conflictos</a:t>
            </a:r>
            <a:endParaRPr lang="es-ES" sz="1400" b="1" dirty="0">
              <a:solidFill>
                <a:schemeClr val="bg1">
                  <a:lumMod val="50000"/>
                </a:schemeClr>
              </a:solidFill>
            </a:endParaRPr>
          </a:p>
        </p:txBody>
      </p:sp>
      <p:sp>
        <p:nvSpPr>
          <p:cNvPr id="8" name="Text Box 3"/>
          <p:cNvSpPr txBox="1">
            <a:spLocks noChangeArrowheads="1"/>
          </p:cNvSpPr>
          <p:nvPr/>
        </p:nvSpPr>
        <p:spPr bwMode="auto">
          <a:xfrm>
            <a:off x="3286116" y="1500174"/>
            <a:ext cx="5572164" cy="3785652"/>
          </a:xfrm>
          <a:prstGeom prst="rect">
            <a:avLst/>
          </a:prstGeom>
          <a:solidFill>
            <a:schemeClr val="bg1">
              <a:lumMod val="85000"/>
            </a:schemeClr>
          </a:solidFill>
          <a:ln w="9525">
            <a:noFill/>
            <a:miter lim="800000"/>
            <a:headEnd/>
            <a:tailEnd/>
          </a:ln>
        </p:spPr>
        <p:txBody>
          <a:bodyPr wrap="square">
            <a:spAutoFit/>
          </a:bodyPr>
          <a:lstStyle/>
          <a:p>
            <a:pPr algn="l"/>
            <a:r>
              <a:rPr lang="en-GB" sz="2000" dirty="0" smtClean="0">
                <a:latin typeface="Calibri" pitchFamily="34" charset="0"/>
                <a:cs typeface="Times New Roman" pitchFamily="18" charset="0"/>
              </a:rPr>
              <a:t>FISHER,R</a:t>
            </a:r>
            <a:r>
              <a:rPr lang="en-GB" sz="2000" dirty="0">
                <a:latin typeface="Calibri" pitchFamily="34" charset="0"/>
                <a:cs typeface="Times New Roman" pitchFamily="18" charset="0"/>
              </a:rPr>
              <a:t>.; URY,W. (1985). </a:t>
            </a:r>
            <a:r>
              <a:rPr lang="es-ES" sz="2000" i="1" dirty="0">
                <a:latin typeface="Calibri" pitchFamily="34" charset="0"/>
                <a:cs typeface="Times New Roman" pitchFamily="18" charset="0"/>
              </a:rPr>
              <a:t>Obtenga el SI: el arte de negociar sin ceder</a:t>
            </a:r>
            <a:r>
              <a:rPr lang="es-ES" sz="2000" dirty="0">
                <a:latin typeface="Calibri" pitchFamily="34" charset="0"/>
                <a:cs typeface="Times New Roman" pitchFamily="18" charset="0"/>
              </a:rPr>
              <a:t>. México: CECSA</a:t>
            </a:r>
            <a:r>
              <a:rPr lang="es-ES" sz="2000" dirty="0" smtClean="0">
                <a:latin typeface="Calibri" pitchFamily="34" charset="0"/>
                <a:cs typeface="Times New Roman" pitchFamily="18" charset="0"/>
              </a:rPr>
              <a:t>.</a:t>
            </a:r>
          </a:p>
          <a:p>
            <a:pPr algn="l"/>
            <a:endParaRPr lang="es-ES" sz="2000" dirty="0" smtClean="0">
              <a:latin typeface="Calibri" pitchFamily="34" charset="0"/>
              <a:cs typeface="Times New Roman" pitchFamily="18" charset="0"/>
            </a:endParaRPr>
          </a:p>
          <a:p>
            <a:r>
              <a:rPr lang="es-ES" sz="2000" dirty="0" smtClean="0">
                <a:latin typeface="Calibri" pitchFamily="34" charset="0"/>
                <a:cs typeface="Times New Roman" pitchFamily="18" charset="0"/>
              </a:rPr>
              <a:t>MUNDUATE JACA,L.; MEDINA DIAZ, F.J. (2005).</a:t>
            </a:r>
            <a:r>
              <a:rPr lang="es-ES" sz="2000" i="1" dirty="0" smtClean="0">
                <a:latin typeface="Calibri" pitchFamily="34" charset="0"/>
                <a:cs typeface="Times New Roman" pitchFamily="18" charset="0"/>
              </a:rPr>
              <a:t> Gestión del conflicto, negociación y mediación.</a:t>
            </a:r>
            <a:r>
              <a:rPr lang="es-ES" sz="2000" dirty="0" smtClean="0">
                <a:latin typeface="Calibri" pitchFamily="34" charset="0"/>
                <a:cs typeface="Times New Roman" pitchFamily="18" charset="0"/>
              </a:rPr>
              <a:t> Madrid: Pirámide.</a:t>
            </a:r>
          </a:p>
          <a:p>
            <a:endParaRPr lang="es-ES" sz="2000" dirty="0" smtClean="0">
              <a:latin typeface="Calibri" pitchFamily="34" charset="0"/>
              <a:cs typeface="Times New Roman" pitchFamily="18" charset="0"/>
            </a:endParaRPr>
          </a:p>
          <a:p>
            <a:r>
              <a:rPr lang="es-ES" sz="2000" dirty="0" smtClean="0">
                <a:latin typeface="Calibri" pitchFamily="34" charset="0"/>
                <a:cs typeface="Times New Roman" pitchFamily="18" charset="0"/>
              </a:rPr>
              <a:t>OVEJERO BERNAL, A. (2004) </a:t>
            </a:r>
            <a:r>
              <a:rPr lang="es-ES" sz="2000" i="1" dirty="0" smtClean="0">
                <a:latin typeface="Calibri" pitchFamily="34" charset="0"/>
                <a:cs typeface="Times New Roman" pitchFamily="18" charset="0"/>
              </a:rPr>
              <a:t>Técnicas de negociación. </a:t>
            </a:r>
            <a:r>
              <a:rPr lang="es-ES" sz="2000" dirty="0" smtClean="0">
                <a:latin typeface="Calibri" pitchFamily="34" charset="0"/>
                <a:cs typeface="Times New Roman" pitchFamily="18" charset="0"/>
              </a:rPr>
              <a:t>Madrid: McGraw-Hill</a:t>
            </a:r>
          </a:p>
          <a:p>
            <a:endParaRPr lang="es-ES" sz="2000" dirty="0" smtClean="0">
              <a:latin typeface="Calibri" pitchFamily="34" charset="0"/>
              <a:cs typeface="Times New Roman" pitchFamily="18" charset="0"/>
            </a:endParaRPr>
          </a:p>
          <a:p>
            <a:r>
              <a:rPr lang="es-ES" sz="2000" dirty="0" smtClean="0">
                <a:latin typeface="Calibri" pitchFamily="34" charset="0"/>
                <a:cs typeface="Times New Roman" pitchFamily="18" charset="0"/>
              </a:rPr>
              <a:t>SHELL, G.R. (2005). </a:t>
            </a:r>
            <a:r>
              <a:rPr lang="es-ES" sz="2000" i="1" dirty="0" smtClean="0">
                <a:latin typeface="Calibri" pitchFamily="34" charset="0"/>
                <a:cs typeface="Times New Roman" pitchFamily="18" charset="0"/>
              </a:rPr>
              <a:t>Negociar con ventaja.</a:t>
            </a:r>
            <a:r>
              <a:rPr lang="es-ES" sz="2000" dirty="0" smtClean="0">
                <a:latin typeface="Calibri" pitchFamily="34" charset="0"/>
                <a:cs typeface="Times New Roman" pitchFamily="18" charset="0"/>
              </a:rPr>
              <a:t> </a:t>
            </a:r>
            <a:r>
              <a:rPr lang="es-ES" sz="2000" dirty="0" err="1" smtClean="0">
                <a:latin typeface="Calibri" pitchFamily="34" charset="0"/>
                <a:cs typeface="Times New Roman" pitchFamily="18" charset="0"/>
              </a:rPr>
              <a:t>A.Bosch</a:t>
            </a:r>
            <a:r>
              <a:rPr lang="es-ES" sz="2000" dirty="0" smtClean="0">
                <a:latin typeface="Calibri" pitchFamily="34" charset="0"/>
                <a:cs typeface="Times New Roman" pitchFamily="18" charset="0"/>
              </a:rPr>
              <a:t> Editores: Barcelona</a:t>
            </a:r>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857356" y="2928934"/>
            <a:ext cx="6215106" cy="1470025"/>
          </a:xfrm>
        </p:spPr>
        <p:txBody>
          <a:bodyPr/>
          <a:lstStyle/>
          <a:p>
            <a:r>
              <a:rPr lang="es-ES" dirty="0" smtClean="0"/>
              <a:t>Bibliografía comentada</a:t>
            </a:r>
            <a:endParaRPr lang="es-ES" dirty="0"/>
          </a:p>
        </p:txBody>
      </p:sp>
      <p:sp>
        <p:nvSpPr>
          <p:cNvPr id="3" name="2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4" name="3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Sobre el funcionamiento de grupo …</a:t>
            </a:r>
            <a:endParaRPr lang="es-ES" dirty="0"/>
          </a:p>
        </p:txBody>
      </p:sp>
      <p:sp>
        <p:nvSpPr>
          <p:cNvPr id="4" name="Text Box 6"/>
          <p:cNvSpPr txBox="1">
            <a:spLocks noChangeArrowheads="1"/>
          </p:cNvSpPr>
          <p:nvPr/>
        </p:nvSpPr>
        <p:spPr bwMode="auto">
          <a:xfrm>
            <a:off x="250001" y="857232"/>
            <a:ext cx="8643998" cy="5262979"/>
          </a:xfrm>
          <a:prstGeom prst="rect">
            <a:avLst/>
          </a:prstGeom>
          <a:solidFill>
            <a:schemeClr val="bg1">
              <a:lumMod val="85000"/>
            </a:schemeClr>
          </a:solidFill>
          <a:ln w="9525">
            <a:noFill/>
            <a:miter lim="800000"/>
            <a:headEnd/>
            <a:tailEnd/>
          </a:ln>
        </p:spPr>
        <p:txBody>
          <a:bodyPr wrap="square">
            <a:spAutoFit/>
          </a:bodyPr>
          <a:lstStyle/>
          <a:p>
            <a:pPr algn="l">
              <a:buFontTx/>
              <a:buChar char="•"/>
            </a:pPr>
            <a:r>
              <a:rPr lang="es-ES" sz="2400" dirty="0">
                <a:latin typeface="Calibri" pitchFamily="34" charset="0"/>
              </a:rPr>
              <a:t> MARIN SANCHEZ,M; GARRIDO TORRES,M.A. (2003). </a:t>
            </a:r>
            <a:r>
              <a:rPr lang="es-ES" sz="2400" i="1" dirty="0">
                <a:latin typeface="Calibri" pitchFamily="34" charset="0"/>
              </a:rPr>
              <a:t>El grupo desde la perspectiva psicosocial.</a:t>
            </a:r>
            <a:r>
              <a:rPr lang="es-ES" sz="2400" dirty="0">
                <a:latin typeface="Calibri" pitchFamily="34" charset="0"/>
              </a:rPr>
              <a:t> Madrid. Pirámide.</a:t>
            </a:r>
          </a:p>
          <a:p>
            <a:pPr algn="l">
              <a:buFontTx/>
              <a:buChar char="•"/>
            </a:pPr>
            <a:r>
              <a:rPr lang="es-ES" sz="2400" dirty="0">
                <a:latin typeface="Calibri" pitchFamily="34" charset="0"/>
              </a:rPr>
              <a:t> GIL RODRIGUEZ,F.; ALCOVER DE LA HERA,C.M. (1999). </a:t>
            </a:r>
            <a:r>
              <a:rPr lang="es-ES" sz="2400" i="1" dirty="0">
                <a:latin typeface="Calibri" pitchFamily="34" charset="0"/>
              </a:rPr>
              <a:t>Introducción a la Psicología de los Grupos.</a:t>
            </a:r>
            <a:r>
              <a:rPr lang="es-ES" sz="2400" dirty="0">
                <a:latin typeface="Calibri" pitchFamily="34" charset="0"/>
              </a:rPr>
              <a:t> Madrid. Pirámide.</a:t>
            </a:r>
          </a:p>
          <a:p>
            <a:pPr algn="l">
              <a:buFontTx/>
              <a:buChar char="•"/>
            </a:pPr>
            <a:r>
              <a:rPr lang="es-ES" sz="2400" dirty="0">
                <a:latin typeface="Calibri" pitchFamily="34" charset="0"/>
              </a:rPr>
              <a:t> MARROQUIN PEREZ,M.; VILLA SANCHEZ,A. (1995). </a:t>
            </a:r>
            <a:r>
              <a:rPr lang="es-ES" sz="2400" i="1" dirty="0">
                <a:latin typeface="Calibri" pitchFamily="34" charset="0"/>
              </a:rPr>
              <a:t>La comunicación interpersonal.</a:t>
            </a:r>
            <a:r>
              <a:rPr lang="es-ES" sz="2400" dirty="0">
                <a:latin typeface="Calibri" pitchFamily="34" charset="0"/>
              </a:rPr>
              <a:t> Bilbao. Mensajero</a:t>
            </a:r>
          </a:p>
          <a:p>
            <a:pPr algn="l">
              <a:buFontTx/>
              <a:buChar char="•"/>
            </a:pPr>
            <a:endParaRPr lang="es-ES" sz="2400" dirty="0">
              <a:latin typeface="Calibri" pitchFamily="34" charset="0"/>
            </a:endParaRPr>
          </a:p>
          <a:p>
            <a:pPr algn="l"/>
            <a:r>
              <a:rPr lang="es-ES" sz="2400" i="1" dirty="0">
                <a:solidFill>
                  <a:srgbClr val="C00000"/>
                </a:solidFill>
                <a:latin typeface="Calibri" pitchFamily="34" charset="0"/>
              </a:rPr>
              <a:t>Los dos primeros son manuales, algo más ligero el primero. Sólo para los que queráis dedicar bastante tiempo a conocer las bases teóricas y procesos que se dan en grupos</a:t>
            </a:r>
            <a:r>
              <a:rPr lang="es-ES" sz="2400" i="1" dirty="0" smtClean="0">
                <a:solidFill>
                  <a:srgbClr val="C00000"/>
                </a:solidFill>
                <a:latin typeface="Calibri" pitchFamily="34" charset="0"/>
              </a:rPr>
              <a:t>.</a:t>
            </a:r>
            <a:endParaRPr lang="es-ES" sz="2400" i="1" dirty="0">
              <a:solidFill>
                <a:srgbClr val="C00000"/>
              </a:solidFill>
              <a:latin typeface="Calibri" pitchFamily="34" charset="0"/>
            </a:endParaRPr>
          </a:p>
          <a:p>
            <a:pPr algn="l"/>
            <a:r>
              <a:rPr lang="es-ES" sz="2400" i="1" dirty="0">
                <a:solidFill>
                  <a:srgbClr val="C00000"/>
                </a:solidFill>
                <a:latin typeface="Calibri" pitchFamily="34" charset="0"/>
              </a:rPr>
              <a:t>El de Manolo y Aurelio aunque es la aplicación de un instrumento (por cierto muy interesante).. La conceptualización del tema de comunicación de la primera parte me parece muy buena y recomendable ...</a:t>
            </a: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Sobre el funcionamiento de un equipo …</a:t>
            </a:r>
            <a:endParaRPr lang="es-ES" dirty="0"/>
          </a:p>
        </p:txBody>
      </p:sp>
      <p:sp>
        <p:nvSpPr>
          <p:cNvPr id="4" name="Text Box 4"/>
          <p:cNvSpPr txBox="1">
            <a:spLocks noChangeArrowheads="1"/>
          </p:cNvSpPr>
          <p:nvPr/>
        </p:nvSpPr>
        <p:spPr bwMode="auto">
          <a:xfrm>
            <a:off x="250001" y="1000108"/>
            <a:ext cx="8643998" cy="5262979"/>
          </a:xfrm>
          <a:prstGeom prst="rect">
            <a:avLst/>
          </a:prstGeom>
          <a:solidFill>
            <a:schemeClr val="bg1">
              <a:lumMod val="85000"/>
            </a:schemeClr>
          </a:solidFill>
          <a:ln w="9525">
            <a:noFill/>
            <a:miter lim="800000"/>
            <a:headEnd/>
            <a:tailEnd/>
          </a:ln>
        </p:spPr>
        <p:txBody>
          <a:bodyPr wrap="square">
            <a:spAutoFit/>
          </a:bodyPr>
          <a:lstStyle/>
          <a:p>
            <a:pPr algn="l" eaLnBrk="0" hangingPunct="0">
              <a:buFont typeface="Arial" pitchFamily="34" charset="0"/>
              <a:buChar char="•"/>
            </a:pPr>
            <a:r>
              <a:rPr lang="es-ES" sz="2400" dirty="0" smtClean="0">
                <a:latin typeface="Calibri" pitchFamily="34" charset="0"/>
              </a:rPr>
              <a:t>COSTA,M</a:t>
            </a:r>
            <a:r>
              <a:rPr lang="es-ES" sz="2400" dirty="0">
                <a:latin typeface="Calibri" pitchFamily="34" charset="0"/>
              </a:rPr>
              <a:t>.;LOPEZ,E. (1996) </a:t>
            </a:r>
            <a:r>
              <a:rPr lang="es-ES" sz="2400" i="1" dirty="0">
                <a:latin typeface="Calibri" pitchFamily="34" charset="0"/>
              </a:rPr>
              <a:t>Los secretos de la dirección.</a:t>
            </a:r>
            <a:r>
              <a:rPr lang="es-ES" sz="2400" dirty="0">
                <a:latin typeface="Calibri" pitchFamily="34" charset="0"/>
              </a:rPr>
              <a:t> </a:t>
            </a:r>
            <a:r>
              <a:rPr lang="es-ES" sz="2400" dirty="0" err="1">
                <a:latin typeface="Calibri" pitchFamily="34" charset="0"/>
              </a:rPr>
              <a:t>Madrid.Pirámide</a:t>
            </a:r>
            <a:r>
              <a:rPr lang="es-ES" sz="2400" dirty="0" smtClean="0">
                <a:latin typeface="Calibri" pitchFamily="34" charset="0"/>
              </a:rPr>
              <a:t>. </a:t>
            </a:r>
          </a:p>
          <a:p>
            <a:pPr algn="l" eaLnBrk="0" hangingPunct="0">
              <a:buFont typeface="Arial" pitchFamily="34" charset="0"/>
              <a:buChar char="•"/>
            </a:pPr>
            <a:endParaRPr lang="es-ES" sz="2400" dirty="0">
              <a:latin typeface="Calibri" pitchFamily="34" charset="0"/>
            </a:endParaRPr>
          </a:p>
          <a:p>
            <a:pPr algn="l" eaLnBrk="0" hangingPunct="0">
              <a:buFont typeface="Arial" pitchFamily="34" charset="0"/>
              <a:buChar char="•"/>
            </a:pPr>
            <a:r>
              <a:rPr lang="es-ES" sz="2400" dirty="0" smtClean="0">
                <a:latin typeface="Calibri" pitchFamily="34" charset="0"/>
              </a:rPr>
              <a:t>PALOMO </a:t>
            </a:r>
            <a:r>
              <a:rPr lang="es-ES" sz="2400" dirty="0">
                <a:latin typeface="Calibri" pitchFamily="34" charset="0"/>
              </a:rPr>
              <a:t>VADILLO, M.T. (2000) </a:t>
            </a:r>
            <a:r>
              <a:rPr lang="es-ES" sz="2400" i="1" dirty="0">
                <a:latin typeface="Calibri" pitchFamily="34" charset="0"/>
              </a:rPr>
              <a:t>Liderazgo y Motivación en </a:t>
            </a:r>
            <a:r>
              <a:rPr lang="es-ES" sz="2400" i="1" dirty="0" smtClean="0">
                <a:latin typeface="Calibri" pitchFamily="34" charset="0"/>
              </a:rPr>
              <a:t> equipos </a:t>
            </a:r>
            <a:r>
              <a:rPr lang="es-ES" sz="2400" i="1" dirty="0">
                <a:latin typeface="Calibri" pitchFamily="34" charset="0"/>
              </a:rPr>
              <a:t>de trabajo.</a:t>
            </a:r>
            <a:r>
              <a:rPr lang="es-ES" sz="2400" dirty="0">
                <a:latin typeface="Calibri" pitchFamily="34" charset="0"/>
              </a:rPr>
              <a:t> Madrid. </a:t>
            </a:r>
            <a:r>
              <a:rPr lang="es-ES" sz="2400" dirty="0" err="1">
                <a:latin typeface="Calibri" pitchFamily="34" charset="0"/>
              </a:rPr>
              <a:t>Esic</a:t>
            </a:r>
            <a:r>
              <a:rPr lang="es-ES" sz="2400" dirty="0" smtClean="0">
                <a:latin typeface="Calibri" pitchFamily="34" charset="0"/>
              </a:rPr>
              <a:t>.</a:t>
            </a:r>
          </a:p>
          <a:p>
            <a:pPr algn="l" eaLnBrk="0" hangingPunct="0">
              <a:buFont typeface="Arial" pitchFamily="34" charset="0"/>
              <a:buChar char="•"/>
            </a:pPr>
            <a:endParaRPr lang="es-ES" sz="2400" dirty="0" smtClean="0">
              <a:latin typeface="Calibri" pitchFamily="34" charset="0"/>
            </a:endParaRPr>
          </a:p>
          <a:p>
            <a:pPr algn="l" eaLnBrk="0" hangingPunct="0">
              <a:buFont typeface="Arial" pitchFamily="34" charset="0"/>
              <a:buChar char="•"/>
            </a:pPr>
            <a:r>
              <a:rPr lang="es-ES" sz="2400" dirty="0" smtClean="0">
                <a:latin typeface="Calibri" pitchFamily="34" charset="0"/>
              </a:rPr>
              <a:t> </a:t>
            </a:r>
            <a:r>
              <a:rPr lang="es-ES" sz="2400" dirty="0">
                <a:latin typeface="Calibri" pitchFamily="34" charset="0"/>
              </a:rPr>
              <a:t>URCOLA TELLERIA, J.L. (1999) </a:t>
            </a:r>
            <a:r>
              <a:rPr lang="es-ES" sz="2400" i="1" dirty="0">
                <a:latin typeface="Calibri" pitchFamily="34" charset="0"/>
              </a:rPr>
              <a:t>Dirección de personas en tiempos de </a:t>
            </a:r>
            <a:r>
              <a:rPr lang="es-ES" sz="2400" i="1" dirty="0" smtClean="0">
                <a:latin typeface="Calibri" pitchFamily="34" charset="0"/>
              </a:rPr>
              <a:t>cambio.</a:t>
            </a:r>
            <a:r>
              <a:rPr lang="es-ES" sz="2400" i="1" dirty="0">
                <a:latin typeface="Calibri" pitchFamily="34" charset="0"/>
              </a:rPr>
              <a:t> </a:t>
            </a:r>
            <a:r>
              <a:rPr lang="es-ES" sz="2400" dirty="0" smtClean="0">
                <a:latin typeface="Calibri" pitchFamily="34" charset="0"/>
              </a:rPr>
              <a:t>Madrid</a:t>
            </a:r>
            <a:r>
              <a:rPr lang="es-ES" sz="2400" dirty="0">
                <a:latin typeface="Calibri" pitchFamily="34" charset="0"/>
              </a:rPr>
              <a:t>. </a:t>
            </a:r>
            <a:r>
              <a:rPr lang="es-ES" sz="2400" dirty="0" err="1">
                <a:latin typeface="Calibri" pitchFamily="34" charset="0"/>
              </a:rPr>
              <a:t>Esic</a:t>
            </a:r>
            <a:r>
              <a:rPr lang="es-ES" sz="2400" dirty="0">
                <a:latin typeface="Calibri" pitchFamily="34" charset="0"/>
              </a:rPr>
              <a:t>.</a:t>
            </a:r>
          </a:p>
          <a:p>
            <a:pPr algn="l" eaLnBrk="0" hangingPunct="0">
              <a:buFont typeface="Wingdings" pitchFamily="2" charset="2"/>
              <a:buNone/>
            </a:pPr>
            <a:endParaRPr lang="es-ES" sz="2400" dirty="0">
              <a:solidFill>
                <a:srgbClr val="C00000"/>
              </a:solidFill>
              <a:latin typeface="Calibri" pitchFamily="34" charset="0"/>
            </a:endParaRPr>
          </a:p>
          <a:p>
            <a:pPr algn="l" eaLnBrk="0" hangingPunct="0">
              <a:buFont typeface="Wingdings" pitchFamily="2" charset="2"/>
              <a:buNone/>
            </a:pPr>
            <a:r>
              <a:rPr lang="es-ES" sz="2400" i="1" dirty="0">
                <a:solidFill>
                  <a:srgbClr val="C00000"/>
                </a:solidFill>
                <a:latin typeface="Calibri" pitchFamily="34" charset="0"/>
              </a:rPr>
              <a:t>Son libros muy prácticos para estudiar y entender el funcionamiento de un equipo de trabajo... Si tuviera que elegir uno, yo elegiría el de Mº Teresa Palomo Vadillo... Es muy completo con respecto a los temas que hemos visto en el curso, es muy serio, se lee muy bien, y no es muy largo...</a:t>
            </a: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Sobre Análisis Transaccional … </a:t>
            </a:r>
            <a:endParaRPr lang="es-ES" dirty="0"/>
          </a:p>
        </p:txBody>
      </p:sp>
      <p:sp>
        <p:nvSpPr>
          <p:cNvPr id="4" name="Text Box 4"/>
          <p:cNvSpPr txBox="1">
            <a:spLocks noChangeArrowheads="1"/>
          </p:cNvSpPr>
          <p:nvPr/>
        </p:nvSpPr>
        <p:spPr bwMode="auto">
          <a:xfrm>
            <a:off x="357158" y="1214422"/>
            <a:ext cx="8429684" cy="4893647"/>
          </a:xfrm>
          <a:prstGeom prst="rect">
            <a:avLst/>
          </a:prstGeom>
          <a:solidFill>
            <a:schemeClr val="bg1">
              <a:lumMod val="85000"/>
            </a:schemeClr>
          </a:solidFill>
          <a:ln w="9525">
            <a:noFill/>
            <a:miter lim="800000"/>
            <a:headEnd/>
            <a:tailEnd/>
          </a:ln>
        </p:spPr>
        <p:txBody>
          <a:bodyPr wrap="square">
            <a:spAutoFit/>
          </a:bodyPr>
          <a:lstStyle/>
          <a:p>
            <a:pPr algn="l" eaLnBrk="0" hangingPunct="0">
              <a:buFont typeface="Calibri" pitchFamily="34" charset="0"/>
              <a:buChar char="•"/>
            </a:pPr>
            <a:r>
              <a:rPr lang="es-ES" sz="2400" dirty="0">
                <a:solidFill>
                  <a:schemeClr val="tx2"/>
                </a:solidFill>
                <a:latin typeface="Calibri" pitchFamily="34" charset="0"/>
              </a:rPr>
              <a:t> </a:t>
            </a:r>
            <a:r>
              <a:rPr lang="es-ES" sz="2400" i="1" dirty="0" smtClean="0">
                <a:latin typeface="Calibri" pitchFamily="34" charset="0"/>
              </a:rPr>
              <a:t> </a:t>
            </a:r>
            <a:r>
              <a:rPr lang="es-ES" sz="2400" dirty="0" smtClean="0">
                <a:latin typeface="Calibri" pitchFamily="34" charset="0"/>
              </a:rPr>
              <a:t>BERNE, E. </a:t>
            </a:r>
            <a:r>
              <a:rPr lang="es-ES" sz="2400" i="1" dirty="0" smtClean="0">
                <a:latin typeface="Calibri" pitchFamily="34" charset="0"/>
              </a:rPr>
              <a:t>¿Qué dice usted después de decir hola?. </a:t>
            </a:r>
            <a:r>
              <a:rPr lang="es-ES" sz="2400" dirty="0" smtClean="0">
                <a:latin typeface="Calibri" pitchFamily="34" charset="0"/>
              </a:rPr>
              <a:t>Barcelona. </a:t>
            </a:r>
            <a:r>
              <a:rPr lang="es-ES" sz="2400" dirty="0" err="1" smtClean="0">
                <a:latin typeface="Calibri" pitchFamily="34" charset="0"/>
              </a:rPr>
              <a:t>Grijlabo</a:t>
            </a:r>
            <a:endParaRPr lang="es-ES" sz="2400" dirty="0" smtClean="0">
              <a:latin typeface="Calibri" pitchFamily="34" charset="0"/>
            </a:endParaRPr>
          </a:p>
          <a:p>
            <a:pPr algn="l" eaLnBrk="0" hangingPunct="0">
              <a:buFont typeface="Calibri" pitchFamily="34" charset="0"/>
              <a:buChar char="•"/>
            </a:pPr>
            <a:endParaRPr lang="es-ES" sz="2400" dirty="0" smtClean="0">
              <a:latin typeface="Calibri" pitchFamily="34" charset="0"/>
            </a:endParaRPr>
          </a:p>
          <a:p>
            <a:pPr algn="l" eaLnBrk="0" hangingPunct="0">
              <a:buFont typeface="Calibri" pitchFamily="34" charset="0"/>
              <a:buChar char="•"/>
            </a:pPr>
            <a:r>
              <a:rPr lang="es-ES" sz="2400" dirty="0" smtClean="0">
                <a:latin typeface="Calibri" pitchFamily="34" charset="0"/>
              </a:rPr>
              <a:t> BERNE,E. (1964</a:t>
            </a:r>
            <a:r>
              <a:rPr lang="es-ES" sz="2400" i="1" dirty="0" smtClean="0">
                <a:latin typeface="Calibri" pitchFamily="34" charset="0"/>
              </a:rPr>
              <a:t>) Juegos en que participamos</a:t>
            </a:r>
            <a:r>
              <a:rPr lang="es-ES" sz="2400" dirty="0" smtClean="0">
                <a:latin typeface="Calibri" pitchFamily="34" charset="0"/>
              </a:rPr>
              <a:t>. Diana. </a:t>
            </a:r>
            <a:r>
              <a:rPr lang="es-ES" sz="2400" dirty="0" err="1" smtClean="0">
                <a:latin typeface="Calibri" pitchFamily="34" charset="0"/>
              </a:rPr>
              <a:t>Mexico</a:t>
            </a:r>
            <a:r>
              <a:rPr lang="es-ES" sz="2400" dirty="0" smtClean="0">
                <a:latin typeface="Calibri" pitchFamily="34" charset="0"/>
              </a:rPr>
              <a:t>.</a:t>
            </a:r>
          </a:p>
          <a:p>
            <a:pPr algn="l" eaLnBrk="0" hangingPunct="0">
              <a:buFont typeface="Calibri" pitchFamily="34" charset="0"/>
              <a:buChar char="•"/>
            </a:pPr>
            <a:endParaRPr lang="es-ES" sz="2400" dirty="0" smtClean="0">
              <a:latin typeface="Calibri" pitchFamily="34" charset="0"/>
            </a:endParaRPr>
          </a:p>
          <a:p>
            <a:pPr algn="l" eaLnBrk="0" hangingPunct="0">
              <a:buFont typeface="Calibri" pitchFamily="34" charset="0"/>
              <a:buChar char="•"/>
            </a:pPr>
            <a:r>
              <a:rPr lang="es-ES" sz="2400" dirty="0" smtClean="0">
                <a:latin typeface="Calibri" pitchFamily="34" charset="0"/>
              </a:rPr>
              <a:t> HARRIS, T.A. (1973) </a:t>
            </a:r>
            <a:r>
              <a:rPr lang="es-ES" sz="2400" i="1" dirty="0" smtClean="0">
                <a:latin typeface="Calibri" pitchFamily="34" charset="0"/>
              </a:rPr>
              <a:t>Yo estoy bien, tú estás bien</a:t>
            </a:r>
            <a:r>
              <a:rPr lang="es-ES" sz="2400" dirty="0" smtClean="0">
                <a:latin typeface="Calibri" pitchFamily="34" charset="0"/>
              </a:rPr>
              <a:t>. Barcelona. Grijalbo.</a:t>
            </a:r>
          </a:p>
          <a:p>
            <a:pPr algn="l" eaLnBrk="0" hangingPunct="0">
              <a:buFont typeface="Calibri" pitchFamily="34" charset="0"/>
              <a:buChar char="•"/>
            </a:pPr>
            <a:endParaRPr lang="es-ES" sz="2400" dirty="0" smtClean="0">
              <a:latin typeface="Calibri" pitchFamily="34" charset="0"/>
            </a:endParaRPr>
          </a:p>
          <a:p>
            <a:pPr algn="l" eaLnBrk="0" hangingPunct="0">
              <a:buFont typeface="Calibri" pitchFamily="34" charset="0"/>
              <a:buChar char="•"/>
            </a:pPr>
            <a:r>
              <a:rPr lang="es-ES" sz="2400" dirty="0" smtClean="0">
                <a:latin typeface="Calibri" pitchFamily="34" charset="0"/>
              </a:rPr>
              <a:t> JAMES,M.; VONGEWARD,D. (1975</a:t>
            </a:r>
            <a:r>
              <a:rPr lang="es-ES" sz="2400" i="1" dirty="0" smtClean="0">
                <a:latin typeface="Calibri" pitchFamily="34" charset="0"/>
              </a:rPr>
              <a:t>) Nacidos para triunfar.  </a:t>
            </a:r>
            <a:r>
              <a:rPr lang="es-ES" sz="2400" dirty="0" smtClean="0">
                <a:latin typeface="Calibri" pitchFamily="34" charset="0"/>
              </a:rPr>
              <a:t>Buenos Aires. Fondo Educativo Interamericano. </a:t>
            </a:r>
          </a:p>
          <a:p>
            <a:pPr algn="l" eaLnBrk="0" hangingPunct="0">
              <a:buFont typeface="Wingdings" pitchFamily="2" charset="2"/>
              <a:buChar char="q"/>
            </a:pPr>
            <a:endParaRPr lang="es-ES" sz="2400" dirty="0">
              <a:latin typeface="Calibri" pitchFamily="34" charset="0"/>
            </a:endParaRPr>
          </a:p>
          <a:p>
            <a:pPr algn="l" eaLnBrk="0" hangingPunct="0">
              <a:buFont typeface="Wingdings" pitchFamily="2" charset="2"/>
              <a:buNone/>
            </a:pPr>
            <a:r>
              <a:rPr lang="es-ES" sz="2400" i="1" dirty="0" smtClean="0">
                <a:solidFill>
                  <a:srgbClr val="C00000"/>
                </a:solidFill>
                <a:latin typeface="Calibri" pitchFamily="34" charset="0"/>
              </a:rPr>
              <a:t>Se leen muy bien y son muy útiles para el conocimiento personal y la mejora de las relaciones interpersonales .</a:t>
            </a:r>
            <a:endParaRPr lang="es-ES" sz="2400" i="1" dirty="0">
              <a:solidFill>
                <a:srgbClr val="C00000"/>
              </a:solidFill>
              <a:latin typeface="Calibri" pitchFamily="34" charset="0"/>
            </a:endParaRP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sz="2400" dirty="0" smtClean="0"/>
              <a:t>Sobre la aplicación de técnicas de grupo en general …</a:t>
            </a:r>
            <a:endParaRPr lang="es-ES" sz="2400" dirty="0"/>
          </a:p>
        </p:txBody>
      </p:sp>
      <p:sp>
        <p:nvSpPr>
          <p:cNvPr id="4" name="Rectangle 4"/>
          <p:cNvSpPr>
            <a:spLocks noChangeArrowheads="1"/>
          </p:cNvSpPr>
          <p:nvPr/>
        </p:nvSpPr>
        <p:spPr bwMode="auto">
          <a:xfrm>
            <a:off x="214282" y="1166842"/>
            <a:ext cx="8715436" cy="4893647"/>
          </a:xfrm>
          <a:prstGeom prst="rect">
            <a:avLst/>
          </a:prstGeom>
          <a:solidFill>
            <a:schemeClr val="bg1">
              <a:lumMod val="85000"/>
            </a:schemeClr>
          </a:solidFill>
          <a:ln w="9525">
            <a:noFill/>
            <a:miter lim="800000"/>
            <a:headEnd/>
            <a:tailEnd/>
          </a:ln>
        </p:spPr>
        <p:txBody>
          <a:bodyPr wrap="square">
            <a:spAutoFit/>
          </a:bodyPr>
          <a:lstStyle/>
          <a:p>
            <a:pPr algn="l">
              <a:buFontTx/>
              <a:buChar char="•"/>
            </a:pPr>
            <a:r>
              <a:rPr lang="es-ES" sz="2400" dirty="0">
                <a:latin typeface="Calibri" pitchFamily="34" charset="0"/>
              </a:rPr>
              <a:t> ANTONS, K. Prácticas de dinámica de grupos. Barcelona. </a:t>
            </a:r>
            <a:r>
              <a:rPr lang="es-ES" sz="2400" dirty="0" err="1">
                <a:latin typeface="Calibri" pitchFamily="34" charset="0"/>
              </a:rPr>
              <a:t>Herder</a:t>
            </a:r>
            <a:r>
              <a:rPr lang="es-ES" sz="2400" dirty="0" smtClean="0">
                <a:latin typeface="Calibri" pitchFamily="34" charset="0"/>
              </a:rPr>
              <a:t>.</a:t>
            </a:r>
          </a:p>
          <a:p>
            <a:pPr algn="l">
              <a:buFontTx/>
              <a:buChar char="•"/>
            </a:pPr>
            <a:endParaRPr lang="es-ES" sz="2400" dirty="0">
              <a:latin typeface="Calibri" pitchFamily="34" charset="0"/>
            </a:endParaRPr>
          </a:p>
          <a:p>
            <a:pPr algn="l">
              <a:buFontTx/>
              <a:buChar char="•"/>
            </a:pPr>
            <a:r>
              <a:rPr lang="es-ES" sz="2400" dirty="0">
                <a:latin typeface="Calibri" pitchFamily="34" charset="0"/>
              </a:rPr>
              <a:t> GIL RODRIGUEZ,F.; ALCOVER DE LA HERA,C.M.; et al. (1999). </a:t>
            </a:r>
            <a:r>
              <a:rPr lang="es-ES" sz="2400" i="1" dirty="0">
                <a:latin typeface="Calibri" pitchFamily="34" charset="0"/>
              </a:rPr>
              <a:t>Prácticas de Psicología de los grupos.</a:t>
            </a:r>
            <a:r>
              <a:rPr lang="es-ES" sz="2400" dirty="0">
                <a:latin typeface="Calibri" pitchFamily="34" charset="0"/>
              </a:rPr>
              <a:t> Madrid. </a:t>
            </a:r>
            <a:r>
              <a:rPr lang="es-ES" sz="2400" dirty="0" smtClean="0">
                <a:latin typeface="Calibri" pitchFamily="34" charset="0"/>
              </a:rPr>
              <a:t>Pirámide</a:t>
            </a:r>
          </a:p>
          <a:p>
            <a:pPr algn="l">
              <a:buFontTx/>
              <a:buChar char="•"/>
            </a:pPr>
            <a:endParaRPr lang="es-ES" sz="2400" dirty="0">
              <a:latin typeface="Calibri" pitchFamily="34" charset="0"/>
            </a:endParaRPr>
          </a:p>
          <a:p>
            <a:pPr algn="l">
              <a:buFontTx/>
              <a:buChar char="•"/>
            </a:pPr>
            <a:r>
              <a:rPr lang="es-ES" sz="2400" dirty="0">
                <a:latin typeface="Calibri" pitchFamily="34" charset="0"/>
              </a:rPr>
              <a:t> MARIN SANCHEZ,M.; TROYANO RODRIGUEZ,Y. (2004). </a:t>
            </a:r>
            <a:r>
              <a:rPr lang="es-ES" sz="2400" i="1" dirty="0">
                <a:latin typeface="Calibri" pitchFamily="34" charset="0"/>
              </a:rPr>
              <a:t>Trabajando con grupos. </a:t>
            </a:r>
            <a:r>
              <a:rPr lang="es-ES" sz="2400" dirty="0">
                <a:latin typeface="Calibri" pitchFamily="34" charset="0"/>
              </a:rPr>
              <a:t>Madrid. Pirámide.</a:t>
            </a:r>
          </a:p>
          <a:p>
            <a:pPr algn="l"/>
            <a:endParaRPr lang="es-ES" sz="2400" dirty="0">
              <a:latin typeface="Calibri" pitchFamily="34" charset="0"/>
            </a:endParaRPr>
          </a:p>
          <a:p>
            <a:pPr algn="l"/>
            <a:r>
              <a:rPr lang="es-ES" sz="2400" i="1" dirty="0">
                <a:solidFill>
                  <a:srgbClr val="C00000"/>
                </a:solidFill>
                <a:latin typeface="Calibri" pitchFamily="34" charset="0"/>
              </a:rPr>
              <a:t>Son libros en los que haya ejercicios y técnicas para trabajar con grupos... El de </a:t>
            </a:r>
            <a:r>
              <a:rPr lang="es-ES" sz="2400" i="1" dirty="0" err="1">
                <a:solidFill>
                  <a:srgbClr val="C00000"/>
                </a:solidFill>
                <a:latin typeface="Calibri" pitchFamily="34" charset="0"/>
              </a:rPr>
              <a:t>Antons</a:t>
            </a:r>
            <a:r>
              <a:rPr lang="es-ES" sz="2400" i="1" dirty="0">
                <a:solidFill>
                  <a:srgbClr val="C00000"/>
                </a:solidFill>
                <a:latin typeface="Calibri" pitchFamily="34" charset="0"/>
              </a:rPr>
              <a:t> es un clásico, pero en cualquiera de los tres encontraréis material si queréis trabajar con grupos... De hecho, el </a:t>
            </a:r>
            <a:r>
              <a:rPr lang="es-ES" sz="2400" i="1" dirty="0" err="1">
                <a:solidFill>
                  <a:srgbClr val="C00000"/>
                </a:solidFill>
                <a:latin typeface="Calibri" pitchFamily="34" charset="0"/>
              </a:rPr>
              <a:t>Antons</a:t>
            </a:r>
            <a:r>
              <a:rPr lang="es-ES" sz="2400" i="1" dirty="0">
                <a:solidFill>
                  <a:srgbClr val="C00000"/>
                </a:solidFill>
                <a:latin typeface="Calibri" pitchFamily="34" charset="0"/>
              </a:rPr>
              <a:t> es el más complejo... Yo os recomendaría más los otros, pero también es muy bueno el </a:t>
            </a:r>
            <a:r>
              <a:rPr lang="es-ES" sz="2400" i="1" dirty="0" err="1">
                <a:solidFill>
                  <a:srgbClr val="C00000"/>
                </a:solidFill>
                <a:latin typeface="Calibri" pitchFamily="34" charset="0"/>
              </a:rPr>
              <a:t>Antons</a:t>
            </a:r>
            <a:endParaRPr lang="es-ES" sz="2400" i="1" dirty="0">
              <a:solidFill>
                <a:srgbClr val="C00000"/>
              </a:solidFill>
              <a:latin typeface="Calibri" pitchFamily="34" charset="0"/>
            </a:endParaRP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sz="2000" dirty="0" smtClean="0"/>
              <a:t>Sobre la aplicación de técnicas de grupo en contextos educativos …</a:t>
            </a:r>
            <a:endParaRPr lang="es-ES" sz="2000" dirty="0"/>
          </a:p>
        </p:txBody>
      </p:sp>
      <p:sp>
        <p:nvSpPr>
          <p:cNvPr id="4" name="Text Box 4"/>
          <p:cNvSpPr txBox="1">
            <a:spLocks noChangeArrowheads="1"/>
          </p:cNvSpPr>
          <p:nvPr/>
        </p:nvSpPr>
        <p:spPr bwMode="auto">
          <a:xfrm>
            <a:off x="250001" y="982176"/>
            <a:ext cx="8643998" cy="5262979"/>
          </a:xfrm>
          <a:prstGeom prst="rect">
            <a:avLst/>
          </a:prstGeom>
          <a:solidFill>
            <a:schemeClr val="bg1">
              <a:lumMod val="85000"/>
            </a:schemeClr>
          </a:solidFill>
          <a:ln w="9525">
            <a:noFill/>
            <a:miter lim="800000"/>
            <a:headEnd/>
            <a:tailEnd/>
          </a:ln>
        </p:spPr>
        <p:txBody>
          <a:bodyPr wrap="square">
            <a:spAutoFit/>
          </a:bodyPr>
          <a:lstStyle/>
          <a:p>
            <a:pPr algn="l">
              <a:buFontTx/>
              <a:buChar char="•"/>
            </a:pPr>
            <a:r>
              <a:rPr lang="es-ES" sz="2400" dirty="0">
                <a:latin typeface="Calibri" pitchFamily="34" charset="0"/>
              </a:rPr>
              <a:t> FRITZEN, S.J. (1987) La ventana de </a:t>
            </a:r>
            <a:r>
              <a:rPr lang="es-ES" sz="2400" dirty="0" err="1">
                <a:latin typeface="Calibri" pitchFamily="34" charset="0"/>
              </a:rPr>
              <a:t>Johari</a:t>
            </a:r>
            <a:r>
              <a:rPr lang="es-ES" sz="2400" dirty="0">
                <a:latin typeface="Calibri" pitchFamily="34" charset="0"/>
              </a:rPr>
              <a:t>. Santander. Sal </a:t>
            </a:r>
            <a:r>
              <a:rPr lang="es-ES" sz="2400" dirty="0" err="1">
                <a:latin typeface="Calibri" pitchFamily="34" charset="0"/>
              </a:rPr>
              <a:t>Terrae</a:t>
            </a:r>
            <a:r>
              <a:rPr lang="es-ES" sz="2400" dirty="0" smtClean="0">
                <a:latin typeface="Calibri" pitchFamily="34" charset="0"/>
              </a:rPr>
              <a:t>.</a:t>
            </a:r>
          </a:p>
          <a:p>
            <a:pPr algn="l">
              <a:buFontTx/>
              <a:buChar char="•"/>
            </a:pPr>
            <a:endParaRPr lang="es-ES" sz="2400" dirty="0">
              <a:latin typeface="Calibri" pitchFamily="34" charset="0"/>
            </a:endParaRPr>
          </a:p>
          <a:p>
            <a:pPr algn="l">
              <a:buFontTx/>
              <a:buChar char="•"/>
            </a:pPr>
            <a:r>
              <a:rPr lang="es-ES" sz="2400" dirty="0">
                <a:latin typeface="Calibri" pitchFamily="34" charset="0"/>
              </a:rPr>
              <a:t> FRITZEN, S.J. (1987) La ventana de </a:t>
            </a:r>
            <a:r>
              <a:rPr lang="es-ES" sz="2400" dirty="0" err="1">
                <a:latin typeface="Calibri" pitchFamily="34" charset="0"/>
              </a:rPr>
              <a:t>Johari</a:t>
            </a:r>
            <a:r>
              <a:rPr lang="es-ES" sz="2400" dirty="0">
                <a:latin typeface="Calibri" pitchFamily="34" charset="0"/>
              </a:rPr>
              <a:t>. Santander. Sal </a:t>
            </a:r>
            <a:r>
              <a:rPr lang="es-ES" sz="2400" dirty="0" err="1">
                <a:latin typeface="Calibri" pitchFamily="34" charset="0"/>
              </a:rPr>
              <a:t>Terrae</a:t>
            </a:r>
            <a:r>
              <a:rPr lang="es-ES" sz="2400" dirty="0" smtClean="0">
                <a:latin typeface="Calibri" pitchFamily="34" charset="0"/>
              </a:rPr>
              <a:t>.</a:t>
            </a:r>
          </a:p>
          <a:p>
            <a:pPr algn="l">
              <a:buFontTx/>
              <a:buChar char="•"/>
            </a:pPr>
            <a:endParaRPr lang="es-ES" sz="2400" dirty="0">
              <a:latin typeface="Calibri" pitchFamily="34" charset="0"/>
            </a:endParaRPr>
          </a:p>
          <a:p>
            <a:pPr algn="l">
              <a:buFontTx/>
              <a:buChar char="•"/>
            </a:pPr>
            <a:r>
              <a:rPr lang="es-ES" sz="2400" dirty="0">
                <a:latin typeface="Calibri" pitchFamily="34" charset="0"/>
              </a:rPr>
              <a:t> FUENTES, P.; AYALA, A.; et al. (1997). </a:t>
            </a:r>
            <a:r>
              <a:rPr lang="es-ES" sz="2400" i="1" dirty="0">
                <a:latin typeface="Calibri" pitchFamily="34" charset="0"/>
              </a:rPr>
              <a:t>Técnicas de trabajo individual y de grupo en el aula.</a:t>
            </a:r>
            <a:r>
              <a:rPr lang="es-ES" sz="2400" dirty="0">
                <a:latin typeface="Calibri" pitchFamily="34" charset="0"/>
              </a:rPr>
              <a:t> Madrid. Pirámide.</a:t>
            </a:r>
          </a:p>
          <a:p>
            <a:pPr algn="l">
              <a:buFontTx/>
              <a:buChar char="•"/>
            </a:pPr>
            <a:endParaRPr lang="es-ES" sz="2400" dirty="0">
              <a:solidFill>
                <a:srgbClr val="C00000"/>
              </a:solidFill>
              <a:latin typeface="Calibri" pitchFamily="34" charset="0"/>
            </a:endParaRPr>
          </a:p>
          <a:p>
            <a:pPr algn="l"/>
            <a:r>
              <a:rPr lang="es-ES" sz="2400" i="1" dirty="0">
                <a:solidFill>
                  <a:srgbClr val="C00000"/>
                </a:solidFill>
                <a:latin typeface="Calibri" pitchFamily="34" charset="0"/>
              </a:rPr>
              <a:t>Los dos primeros son muy buenos aunque algo antiguos.. Y cuando digo antiguos me refiero a que los nombres de las dinámicas son un poco “tontorrones” (no aptos para diabéticos) pero propios de la época... No obstante las técnicas que plantea son muy aprovechables</a:t>
            </a:r>
            <a:r>
              <a:rPr lang="es-ES" sz="2400" i="1" dirty="0" smtClean="0">
                <a:solidFill>
                  <a:srgbClr val="C00000"/>
                </a:solidFill>
                <a:latin typeface="Calibri" pitchFamily="34" charset="0"/>
              </a:rPr>
              <a:t>...</a:t>
            </a:r>
            <a:endParaRPr lang="es-ES" sz="2400" i="1" dirty="0">
              <a:solidFill>
                <a:srgbClr val="C00000"/>
              </a:solidFill>
              <a:latin typeface="Calibri" pitchFamily="34" charset="0"/>
            </a:endParaRPr>
          </a:p>
          <a:p>
            <a:pPr algn="l"/>
            <a:r>
              <a:rPr lang="es-ES" sz="2400" i="1" dirty="0">
                <a:solidFill>
                  <a:srgbClr val="C00000"/>
                </a:solidFill>
                <a:latin typeface="Calibri" pitchFamily="34" charset="0"/>
              </a:rPr>
              <a:t>También es muy útil el tercero.. Son dinámicas sencillas pero a las que se puede sacar mucho partido por ejemplo en tutorías</a:t>
            </a: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Sobre el manejo de situaciones conflictivas …</a:t>
            </a:r>
            <a:endParaRPr lang="es-ES" dirty="0"/>
          </a:p>
        </p:txBody>
      </p:sp>
      <p:sp>
        <p:nvSpPr>
          <p:cNvPr id="4" name="Text Box 10"/>
          <p:cNvSpPr txBox="1">
            <a:spLocks noChangeArrowheads="1"/>
          </p:cNvSpPr>
          <p:nvPr/>
        </p:nvSpPr>
        <p:spPr bwMode="auto">
          <a:xfrm>
            <a:off x="250001" y="785794"/>
            <a:ext cx="8643998" cy="5632311"/>
          </a:xfrm>
          <a:prstGeom prst="rect">
            <a:avLst/>
          </a:prstGeom>
          <a:solidFill>
            <a:schemeClr val="bg1">
              <a:lumMod val="85000"/>
            </a:schemeClr>
          </a:solidFill>
          <a:ln w="9525">
            <a:noFill/>
            <a:miter lim="800000"/>
            <a:headEnd/>
            <a:tailEnd/>
          </a:ln>
        </p:spPr>
        <p:txBody>
          <a:bodyPr wrap="square">
            <a:spAutoFit/>
          </a:bodyPr>
          <a:lstStyle/>
          <a:p>
            <a:pPr algn="l">
              <a:buFontTx/>
              <a:buChar char="•"/>
            </a:pPr>
            <a:r>
              <a:rPr lang="es-ES" sz="2400" dirty="0">
                <a:latin typeface="Calibri" pitchFamily="34" charset="0"/>
              </a:rPr>
              <a:t> </a:t>
            </a:r>
            <a:r>
              <a:rPr lang="es-ES" sz="2400" dirty="0">
                <a:latin typeface="Calibri" pitchFamily="34" charset="0"/>
                <a:cs typeface="Times New Roman" pitchFamily="18" charset="0"/>
              </a:rPr>
              <a:t>MUNDUATE JACA,L.; MEDINA DIAZ, F.J. (2005).</a:t>
            </a:r>
            <a:r>
              <a:rPr lang="es-ES" sz="2400" i="1" dirty="0">
                <a:latin typeface="Calibri" pitchFamily="34" charset="0"/>
                <a:cs typeface="Times New Roman" pitchFamily="18" charset="0"/>
              </a:rPr>
              <a:t> Gestión del conflicto, negociación y mediación.</a:t>
            </a:r>
            <a:r>
              <a:rPr lang="es-ES" sz="2400" dirty="0">
                <a:latin typeface="Calibri" pitchFamily="34" charset="0"/>
                <a:cs typeface="Times New Roman" pitchFamily="18" charset="0"/>
              </a:rPr>
              <a:t> Madrid: Pirámide</a:t>
            </a:r>
            <a:r>
              <a:rPr lang="es-ES" sz="2400" dirty="0" smtClean="0">
                <a:latin typeface="Calibri" pitchFamily="34" charset="0"/>
                <a:cs typeface="Times New Roman" pitchFamily="18" charset="0"/>
              </a:rPr>
              <a:t>.</a:t>
            </a:r>
          </a:p>
          <a:p>
            <a:pPr algn="l">
              <a:buFontTx/>
              <a:buChar char="•"/>
            </a:pPr>
            <a:endParaRPr lang="es-ES" sz="2400" dirty="0">
              <a:latin typeface="Calibri" pitchFamily="34" charset="0"/>
              <a:cs typeface="Times New Roman" pitchFamily="18" charset="0"/>
            </a:endParaRPr>
          </a:p>
          <a:p>
            <a:pPr algn="l">
              <a:buFontTx/>
              <a:buChar char="•"/>
            </a:pPr>
            <a:r>
              <a:rPr lang="es-ES" sz="2400" dirty="0">
                <a:latin typeface="Calibri" pitchFamily="34" charset="0"/>
                <a:cs typeface="Times New Roman" pitchFamily="18" charset="0"/>
              </a:rPr>
              <a:t>OVEJERO BERNAL, A. (2004) </a:t>
            </a:r>
            <a:r>
              <a:rPr lang="es-ES" sz="2400" i="1" dirty="0">
                <a:latin typeface="Calibri" pitchFamily="34" charset="0"/>
                <a:cs typeface="Times New Roman" pitchFamily="18" charset="0"/>
              </a:rPr>
              <a:t>Técnicas de negociación. </a:t>
            </a:r>
            <a:r>
              <a:rPr lang="es-ES" sz="2400" dirty="0">
                <a:latin typeface="Calibri" pitchFamily="34" charset="0"/>
                <a:cs typeface="Times New Roman" pitchFamily="18" charset="0"/>
              </a:rPr>
              <a:t>Madrid: </a:t>
            </a:r>
            <a:r>
              <a:rPr lang="es-ES" sz="2400" dirty="0" smtClean="0">
                <a:latin typeface="Calibri" pitchFamily="34" charset="0"/>
                <a:cs typeface="Times New Roman" pitchFamily="18" charset="0"/>
              </a:rPr>
              <a:t>McGraw-Hill</a:t>
            </a:r>
          </a:p>
          <a:p>
            <a:pPr algn="l">
              <a:buFontTx/>
              <a:buChar char="•"/>
            </a:pPr>
            <a:endParaRPr lang="es-ES" sz="2400" dirty="0">
              <a:latin typeface="Calibri" pitchFamily="34" charset="0"/>
              <a:cs typeface="Times New Roman" pitchFamily="18" charset="0"/>
            </a:endParaRPr>
          </a:p>
          <a:p>
            <a:pPr algn="l">
              <a:buFontTx/>
              <a:buChar char="•"/>
            </a:pPr>
            <a:r>
              <a:rPr lang="es-ES" sz="2400" dirty="0">
                <a:latin typeface="Calibri" pitchFamily="34" charset="0"/>
                <a:cs typeface="Times New Roman" pitchFamily="18" charset="0"/>
              </a:rPr>
              <a:t>SHELL, G.R. (2005). </a:t>
            </a:r>
            <a:r>
              <a:rPr lang="es-ES" sz="2400" i="1" dirty="0">
                <a:latin typeface="Calibri" pitchFamily="34" charset="0"/>
                <a:cs typeface="Times New Roman" pitchFamily="18" charset="0"/>
              </a:rPr>
              <a:t>Negociar con ventaja.</a:t>
            </a:r>
            <a:r>
              <a:rPr lang="es-ES" sz="2400" dirty="0">
                <a:latin typeface="Calibri" pitchFamily="34" charset="0"/>
                <a:cs typeface="Times New Roman" pitchFamily="18" charset="0"/>
              </a:rPr>
              <a:t> </a:t>
            </a:r>
            <a:r>
              <a:rPr lang="es-ES" sz="2400" dirty="0" err="1">
                <a:latin typeface="Calibri" pitchFamily="34" charset="0"/>
                <a:cs typeface="Times New Roman" pitchFamily="18" charset="0"/>
              </a:rPr>
              <a:t>A.Bosch</a:t>
            </a:r>
            <a:r>
              <a:rPr lang="es-ES" sz="2400" dirty="0">
                <a:latin typeface="Calibri" pitchFamily="34" charset="0"/>
                <a:cs typeface="Times New Roman" pitchFamily="18" charset="0"/>
              </a:rPr>
              <a:t> Editores: Barcelona</a:t>
            </a:r>
          </a:p>
          <a:p>
            <a:pPr algn="l"/>
            <a:endParaRPr lang="es-ES" sz="2400" dirty="0">
              <a:latin typeface="Calibri" pitchFamily="34" charset="0"/>
            </a:endParaRPr>
          </a:p>
          <a:p>
            <a:pPr algn="l"/>
            <a:r>
              <a:rPr lang="es-ES" sz="2400" i="1" dirty="0">
                <a:solidFill>
                  <a:srgbClr val="C00000"/>
                </a:solidFill>
                <a:latin typeface="Calibri" pitchFamily="34" charset="0"/>
              </a:rPr>
              <a:t>El primero es un manual que explica muy bien el tema del conflicto... Os lo pongo porque tiene un apartado sencillo pero muy interesante sobre mediación.. Es un buen manual para conceptualizar el </a:t>
            </a:r>
            <a:r>
              <a:rPr lang="es-ES" sz="2400" i="1" dirty="0" smtClean="0">
                <a:solidFill>
                  <a:srgbClr val="C00000"/>
                </a:solidFill>
                <a:latin typeface="Calibri" pitchFamily="34" charset="0"/>
              </a:rPr>
              <a:t>tema</a:t>
            </a:r>
            <a:endParaRPr lang="es-ES" sz="2400" i="1" dirty="0">
              <a:solidFill>
                <a:srgbClr val="C00000"/>
              </a:solidFill>
              <a:latin typeface="Calibri" pitchFamily="34" charset="0"/>
            </a:endParaRPr>
          </a:p>
          <a:p>
            <a:pPr algn="l"/>
            <a:r>
              <a:rPr lang="es-ES" sz="2400" i="1" dirty="0">
                <a:solidFill>
                  <a:srgbClr val="C00000"/>
                </a:solidFill>
                <a:latin typeface="Calibri" pitchFamily="34" charset="0"/>
              </a:rPr>
              <a:t>Los dos siguientes tratan sobre negociación y lo hacen de manera muy profunda y amena... Son muy buenos y se leen muy bien... Para cuando tengáis que negociar saber qué es lo que pasa..</a:t>
            </a: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General …</a:t>
            </a:r>
            <a:endParaRPr lang="es-ES" dirty="0"/>
          </a:p>
        </p:txBody>
      </p:sp>
      <p:sp>
        <p:nvSpPr>
          <p:cNvPr id="4" name="Text Box 1027"/>
          <p:cNvSpPr txBox="1">
            <a:spLocks noChangeArrowheads="1"/>
          </p:cNvSpPr>
          <p:nvPr/>
        </p:nvSpPr>
        <p:spPr bwMode="auto">
          <a:xfrm>
            <a:off x="214282" y="762000"/>
            <a:ext cx="8715436" cy="5632311"/>
          </a:xfrm>
          <a:prstGeom prst="rect">
            <a:avLst/>
          </a:prstGeom>
          <a:solidFill>
            <a:schemeClr val="bg1">
              <a:lumMod val="85000"/>
            </a:schemeClr>
          </a:solidFill>
          <a:ln w="9525">
            <a:noFill/>
            <a:miter lim="800000"/>
            <a:headEnd/>
            <a:tailEnd/>
          </a:ln>
        </p:spPr>
        <p:txBody>
          <a:bodyPr wrap="square">
            <a:spAutoFit/>
          </a:bodyPr>
          <a:lstStyle/>
          <a:p>
            <a:pPr algn="l" eaLnBrk="0" hangingPunct="0">
              <a:buFont typeface="Wingdings" pitchFamily="2" charset="2"/>
              <a:buNone/>
            </a:pPr>
            <a:r>
              <a:rPr lang="es-ES" dirty="0">
                <a:latin typeface="Calibri" pitchFamily="34" charset="0"/>
              </a:rPr>
              <a:t>ALCAIDE, M. (1987)</a:t>
            </a:r>
            <a:r>
              <a:rPr lang="es-ES" i="1" dirty="0">
                <a:latin typeface="Calibri" pitchFamily="34" charset="0"/>
              </a:rPr>
              <a:t> Conflicto y poder en las organizaciones.</a:t>
            </a:r>
            <a:r>
              <a:rPr lang="es-ES" dirty="0">
                <a:latin typeface="Calibri" pitchFamily="34" charset="0"/>
              </a:rPr>
              <a:t>  Madrid. Ministerio de Trabajo y Seguridad Social.</a:t>
            </a:r>
          </a:p>
          <a:p>
            <a:pPr algn="l" eaLnBrk="0" hangingPunct="0">
              <a:buFont typeface="Wingdings" pitchFamily="2" charset="2"/>
              <a:buNone/>
            </a:pPr>
            <a:endParaRPr lang="es-ES" dirty="0">
              <a:latin typeface="Calibri" pitchFamily="34" charset="0"/>
            </a:endParaRPr>
          </a:p>
          <a:p>
            <a:pPr algn="l" eaLnBrk="0" hangingPunct="0">
              <a:buFont typeface="Wingdings" pitchFamily="2" charset="2"/>
              <a:buNone/>
            </a:pPr>
            <a:r>
              <a:rPr lang="es-ES" dirty="0">
                <a:latin typeface="Calibri" pitchFamily="34" charset="0"/>
              </a:rPr>
              <a:t>ALZATE SAEZ DE HEREDIA,R. (1988)</a:t>
            </a:r>
            <a:r>
              <a:rPr lang="es-ES" i="1" dirty="0">
                <a:latin typeface="Calibri" pitchFamily="34" charset="0"/>
              </a:rPr>
              <a:t> Análisis y resolución </a:t>
            </a:r>
            <a:r>
              <a:rPr lang="es-ES" i="1" dirty="0" err="1">
                <a:latin typeface="Calibri" pitchFamily="34" charset="0"/>
              </a:rPr>
              <a:t>deconflictos</a:t>
            </a:r>
            <a:r>
              <a:rPr lang="es-ES" i="1" dirty="0">
                <a:latin typeface="Calibri" pitchFamily="34" charset="0"/>
              </a:rPr>
              <a:t>.  Una perspectiva psicológica.</a:t>
            </a:r>
            <a:r>
              <a:rPr lang="es-ES" dirty="0">
                <a:latin typeface="Calibri" pitchFamily="34" charset="0"/>
              </a:rPr>
              <a:t> Bilbao. </a:t>
            </a:r>
            <a:r>
              <a:rPr lang="es-ES" dirty="0" err="1">
                <a:latin typeface="Calibri" pitchFamily="34" charset="0"/>
              </a:rPr>
              <a:t>Serv.Edit</a:t>
            </a:r>
            <a:r>
              <a:rPr lang="es-ES" dirty="0">
                <a:latin typeface="Calibri" pitchFamily="34" charset="0"/>
              </a:rPr>
              <a:t>. Universidad del País Vasco.</a:t>
            </a:r>
          </a:p>
          <a:p>
            <a:pPr algn="l" eaLnBrk="0" hangingPunct="0">
              <a:buFont typeface="Wingdings" pitchFamily="2" charset="2"/>
              <a:buNone/>
            </a:pPr>
            <a:endParaRPr lang="en-GB" dirty="0">
              <a:latin typeface="Calibri" pitchFamily="34" charset="0"/>
              <a:cs typeface="Times New Roman" pitchFamily="18" charset="0"/>
            </a:endParaRPr>
          </a:p>
          <a:p>
            <a:pPr algn="l"/>
            <a:r>
              <a:rPr lang="en-GB" dirty="0">
                <a:latin typeface="Calibri" pitchFamily="34" charset="0"/>
                <a:cs typeface="Times New Roman" pitchFamily="18" charset="0"/>
              </a:rPr>
              <a:t>BAZEMAN,M.H.; NEALE,M.A. (1993). </a:t>
            </a:r>
            <a:r>
              <a:rPr lang="es-ES" i="1" dirty="0">
                <a:latin typeface="Calibri" pitchFamily="34" charset="0"/>
                <a:cs typeface="Times New Roman" pitchFamily="18" charset="0"/>
              </a:rPr>
              <a:t>Negociación racional en un mundo irracional.</a:t>
            </a:r>
            <a:r>
              <a:rPr lang="es-ES" dirty="0">
                <a:latin typeface="Calibri" pitchFamily="34" charset="0"/>
                <a:cs typeface="Times New Roman" pitchFamily="18" charset="0"/>
              </a:rPr>
              <a:t> Barcelona: Piados.</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BUSKIRK,R. (1991). </a:t>
            </a:r>
            <a:r>
              <a:rPr lang="es-ES" i="1" dirty="0">
                <a:latin typeface="Calibri" pitchFamily="34" charset="0"/>
                <a:cs typeface="Times New Roman" pitchFamily="18" charset="0"/>
              </a:rPr>
              <a:t>El a ataque frontal, el divide y vencerás, el </a:t>
            </a:r>
            <a:r>
              <a:rPr lang="es-ES" i="1" dirty="0" err="1">
                <a:latin typeface="Calibri" pitchFamily="34" charset="0"/>
                <a:cs typeface="Times New Roman" pitchFamily="18" charset="0"/>
              </a:rPr>
              <a:t>heco</a:t>
            </a:r>
            <a:r>
              <a:rPr lang="es-ES" i="1" dirty="0">
                <a:latin typeface="Calibri" pitchFamily="34" charset="0"/>
                <a:cs typeface="Times New Roman" pitchFamily="18" charset="0"/>
              </a:rPr>
              <a:t> consumado y otras 118 tácticas que deben conocer los directivos.</a:t>
            </a:r>
            <a:r>
              <a:rPr lang="es-ES" dirty="0">
                <a:latin typeface="Calibri" pitchFamily="34" charset="0"/>
                <a:cs typeface="Times New Roman" pitchFamily="18" charset="0"/>
              </a:rPr>
              <a:t> Bilbao: Deusto.</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FELIU,J., LAJENEUSSE,S. (2002). </a:t>
            </a:r>
            <a:r>
              <a:rPr lang="es-ES" i="1" dirty="0">
                <a:latin typeface="Calibri" pitchFamily="34" charset="0"/>
                <a:cs typeface="Times New Roman" pitchFamily="18" charset="0"/>
              </a:rPr>
              <a:t>Dinámica y gestión del conflicto: la perspectiva psicosocial. </a:t>
            </a:r>
            <a:r>
              <a:rPr lang="es-ES" dirty="0">
                <a:latin typeface="Calibri" pitchFamily="34" charset="0"/>
                <a:cs typeface="Times New Roman" pitchFamily="18" charset="0"/>
              </a:rPr>
              <a:t>Barcelona: UOC.</a:t>
            </a:r>
          </a:p>
          <a:p>
            <a:pPr algn="l"/>
            <a:endParaRPr lang="es-ES" dirty="0">
              <a:latin typeface="Calibri" pitchFamily="34" charset="0"/>
              <a:cs typeface="Times New Roman" pitchFamily="18" charset="0"/>
            </a:endParaRPr>
          </a:p>
          <a:p>
            <a:pPr algn="l"/>
            <a:r>
              <a:rPr lang="en-GB" dirty="0">
                <a:latin typeface="Calibri" pitchFamily="34" charset="0"/>
                <a:cs typeface="Times New Roman" pitchFamily="18" charset="0"/>
              </a:rPr>
              <a:t>FISHER,R.; URY,W. (1985). </a:t>
            </a:r>
            <a:r>
              <a:rPr lang="es-ES" i="1" dirty="0">
                <a:latin typeface="Calibri" pitchFamily="34" charset="0"/>
                <a:cs typeface="Times New Roman" pitchFamily="18" charset="0"/>
              </a:rPr>
              <a:t>Obtenga el SI: el arte de negociar sin ceder</a:t>
            </a:r>
            <a:r>
              <a:rPr lang="es-ES" dirty="0">
                <a:latin typeface="Calibri" pitchFamily="34" charset="0"/>
                <a:cs typeface="Times New Roman" pitchFamily="18" charset="0"/>
              </a:rPr>
              <a:t>. México: CECSA.</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GOMEZ POMAR,J. (1989). </a:t>
            </a:r>
            <a:r>
              <a:rPr lang="es-ES" i="1" dirty="0">
                <a:latin typeface="Calibri" pitchFamily="34" charset="0"/>
                <a:cs typeface="Times New Roman" pitchFamily="18" charset="0"/>
              </a:rPr>
              <a:t>Teoría y técnicas de negociación</a:t>
            </a:r>
            <a:r>
              <a:rPr lang="es-ES" dirty="0">
                <a:latin typeface="Calibri" pitchFamily="34" charset="0"/>
                <a:cs typeface="Times New Roman" pitchFamily="18" charset="0"/>
              </a:rPr>
              <a:t>. Barcelona: Ariel.</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GOOSENS,F. (1989). </a:t>
            </a:r>
            <a:r>
              <a:rPr lang="es-ES" i="1" dirty="0">
                <a:latin typeface="Calibri" pitchFamily="34" charset="0"/>
                <a:cs typeface="Times New Roman" pitchFamily="18" charset="0"/>
              </a:rPr>
              <a:t>Técnicas de discusión y negociación</a:t>
            </a:r>
            <a:r>
              <a:rPr lang="es-ES" dirty="0">
                <a:latin typeface="Calibri" pitchFamily="34" charset="0"/>
                <a:cs typeface="Times New Roman" pitchFamily="18" charset="0"/>
              </a:rPr>
              <a:t>. Barcelona: Plaza y </a:t>
            </a:r>
            <a:r>
              <a:rPr lang="es-ES" dirty="0" err="1">
                <a:latin typeface="Calibri" pitchFamily="34" charset="0"/>
                <a:cs typeface="Times New Roman" pitchFamily="18" charset="0"/>
              </a:rPr>
              <a:t>Janés</a:t>
            </a:r>
            <a:r>
              <a:rPr lang="es-ES" dirty="0">
                <a:latin typeface="Calibri" pitchFamily="34" charset="0"/>
                <a:cs typeface="Times New Roman" pitchFamily="18" charset="0"/>
              </a:rPr>
              <a:t>.</a:t>
            </a:r>
            <a:endParaRPr lang="es-ES" dirty="0">
              <a:latin typeface="Calibri" pitchFamily="34" charset="0"/>
            </a:endParaRPr>
          </a:p>
        </p:txBody>
      </p:sp>
      <p:sp>
        <p:nvSpPr>
          <p:cNvPr id="5" name="4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6" name="5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Comunicación efectiva …</a:t>
            </a:r>
            <a:endParaRPr lang="es-ES" dirty="0"/>
          </a:p>
        </p:txBody>
      </p:sp>
      <p:sp>
        <p:nvSpPr>
          <p:cNvPr id="8" name="Text Box 5"/>
          <p:cNvSpPr txBox="1">
            <a:spLocks noChangeArrowheads="1"/>
          </p:cNvSpPr>
          <p:nvPr/>
        </p:nvSpPr>
        <p:spPr bwMode="auto">
          <a:xfrm>
            <a:off x="571500" y="928670"/>
            <a:ext cx="8001000" cy="5262979"/>
          </a:xfrm>
          <a:prstGeom prst="rect">
            <a:avLst/>
          </a:prstGeom>
          <a:solidFill>
            <a:schemeClr val="accent5">
              <a:lumMod val="40000"/>
              <a:lumOff val="60000"/>
            </a:schemeClr>
          </a:solidFill>
          <a:ln w="9525">
            <a:noFill/>
            <a:miter lim="800000"/>
            <a:headEnd/>
            <a:tailEnd/>
          </a:ln>
          <a:effectLst/>
        </p:spPr>
        <p:txBody>
          <a:bodyPr>
            <a:spAutoFit/>
          </a:bodyPr>
          <a:lstStyle/>
          <a:p>
            <a:pPr algn="ctr" eaLnBrk="0" hangingPunct="0">
              <a:buFont typeface="Wingdings" pitchFamily="2" charset="2"/>
              <a:buChar char=""/>
            </a:pPr>
            <a:r>
              <a:rPr lang="es-ES_tradnl" sz="2400" dirty="0">
                <a:latin typeface="Calibri" pitchFamily="34" charset="0"/>
              </a:rPr>
              <a:t> Adaptada a las necesidades, expectativas e intereses tanto del Emisor como del Receptor</a:t>
            </a:r>
            <a:r>
              <a:rPr lang="es-ES_tradnl" sz="2400" dirty="0" smtClean="0">
                <a:latin typeface="Calibri" pitchFamily="34" charset="0"/>
              </a:rPr>
              <a:t>.</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Demostrar interés en </a:t>
            </a:r>
            <a:r>
              <a:rPr lang="es-ES_tradnl" sz="2400" dirty="0" smtClean="0">
                <a:latin typeface="Calibri" pitchFamily="34" charset="0"/>
              </a:rPr>
              <a:t>comunicar</a:t>
            </a:r>
          </a:p>
          <a:p>
            <a:pPr algn="ctr" eaLnBrk="0" hangingPunct="0">
              <a:buFont typeface="Wingdings" pitchFamily="2" charset="2"/>
              <a:buChar char=""/>
            </a:pPr>
            <a:endParaRPr lang="es-ES_tradnl" sz="2400" dirty="0" smtClean="0">
              <a:latin typeface="Calibri" pitchFamily="34" charset="0"/>
            </a:endParaRPr>
          </a:p>
          <a:p>
            <a:pPr algn="ctr" eaLnBrk="0" hangingPunct="0">
              <a:buFont typeface="Wingdings" pitchFamily="2" charset="2"/>
              <a:buChar char=""/>
            </a:pPr>
            <a:r>
              <a:rPr lang="es-ES_tradnl" sz="2400" dirty="0" smtClean="0">
                <a:latin typeface="Calibri" pitchFamily="34" charset="0"/>
              </a:rPr>
              <a:t> </a:t>
            </a:r>
            <a:r>
              <a:rPr lang="es-ES_tradnl" sz="2400" dirty="0">
                <a:latin typeface="Calibri" pitchFamily="34" charset="0"/>
              </a:rPr>
              <a:t>Transparencia: informando y </a:t>
            </a:r>
            <a:r>
              <a:rPr lang="es-ES_tradnl" sz="2400" dirty="0" smtClean="0">
                <a:latin typeface="Calibri" pitchFamily="34" charset="0"/>
              </a:rPr>
              <a:t>escuchando</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Objetiva: basarse en </a:t>
            </a:r>
            <a:r>
              <a:rPr lang="es-ES_tradnl" sz="2400" dirty="0" smtClean="0">
                <a:latin typeface="Calibri" pitchFamily="34" charset="0"/>
              </a:rPr>
              <a:t>hechos</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a:t>
            </a:r>
            <a:r>
              <a:rPr lang="es-ES_tradnl" sz="2400" dirty="0" smtClean="0">
                <a:latin typeface="Calibri" pitchFamily="34" charset="0"/>
              </a:rPr>
              <a:t>Simple</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a:t>
            </a:r>
            <a:r>
              <a:rPr lang="es-ES_tradnl" sz="2400" dirty="0" smtClean="0">
                <a:latin typeface="Calibri" pitchFamily="34" charset="0"/>
              </a:rPr>
              <a:t>Rapidez</a:t>
            </a:r>
          </a:p>
          <a:p>
            <a:pPr algn="ctr" eaLnBrk="0" hangingPunct="0">
              <a:buFont typeface="Wingdings" pitchFamily="2" charset="2"/>
              <a:buChar char=""/>
            </a:pPr>
            <a:endParaRPr lang="es-ES_tradnl" sz="2400" dirty="0">
              <a:latin typeface="Calibri" pitchFamily="34" charset="0"/>
            </a:endParaRPr>
          </a:p>
          <a:p>
            <a:pPr algn="ctr" eaLnBrk="0" hangingPunct="0">
              <a:buFont typeface="Wingdings" pitchFamily="2" charset="2"/>
              <a:buChar char=""/>
            </a:pPr>
            <a:r>
              <a:rPr lang="es-ES_tradnl" sz="2400" dirty="0">
                <a:latin typeface="Calibri" pitchFamily="34" charset="0"/>
              </a:rPr>
              <a:t> Variedad de </a:t>
            </a:r>
            <a:r>
              <a:rPr lang="es-ES_tradnl" sz="2400" dirty="0" smtClean="0">
                <a:latin typeface="Calibri" pitchFamily="34" charset="0"/>
              </a:rPr>
              <a:t>medios</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50001" y="612844"/>
            <a:ext cx="8643998" cy="5632311"/>
          </a:xfrm>
          <a:prstGeom prst="rect">
            <a:avLst/>
          </a:prstGeom>
          <a:solidFill>
            <a:schemeClr val="bg1">
              <a:lumMod val="85000"/>
            </a:schemeClr>
          </a:solidFill>
          <a:ln w="9525">
            <a:noFill/>
            <a:miter lim="800000"/>
            <a:headEnd/>
            <a:tailEnd/>
          </a:ln>
        </p:spPr>
        <p:txBody>
          <a:bodyPr wrap="square">
            <a:spAutoFit/>
          </a:bodyPr>
          <a:lstStyle/>
          <a:p>
            <a:pPr algn="l" eaLnBrk="0" hangingPunct="0">
              <a:buFont typeface="Wingdings" pitchFamily="2" charset="2"/>
              <a:buNone/>
            </a:pPr>
            <a:r>
              <a:rPr lang="es-ES" dirty="0">
                <a:latin typeface="Calibri" pitchFamily="34" charset="0"/>
                <a:cs typeface="Times New Roman" pitchFamily="18" charset="0"/>
              </a:rPr>
              <a:t> </a:t>
            </a:r>
            <a:r>
              <a:rPr lang="es-ES" dirty="0">
                <a:latin typeface="Calibri" pitchFamily="34" charset="0"/>
              </a:rPr>
              <a:t>HARVARD BUSINESS REVIEW (2001) </a:t>
            </a:r>
            <a:r>
              <a:rPr lang="es-ES" i="1" dirty="0">
                <a:latin typeface="Calibri" pitchFamily="34" charset="0"/>
              </a:rPr>
              <a:t>Negociación y resolución de conflictos. </a:t>
            </a:r>
            <a:r>
              <a:rPr lang="es-ES" dirty="0">
                <a:latin typeface="Calibri" pitchFamily="34" charset="0"/>
              </a:rPr>
              <a:t>Bilbao. Deusto</a:t>
            </a:r>
          </a:p>
          <a:p>
            <a:pPr algn="l" eaLnBrk="0" hangingPunct="0">
              <a:buFont typeface="Wingdings" pitchFamily="2" charset="2"/>
              <a:buNone/>
            </a:pPr>
            <a:endParaRPr lang="es-ES" dirty="0">
              <a:latin typeface="Calibri" pitchFamily="34" charset="0"/>
              <a:cs typeface="Times New Roman" pitchFamily="18" charset="0"/>
            </a:endParaRPr>
          </a:p>
          <a:p>
            <a:pPr algn="l"/>
            <a:r>
              <a:rPr lang="en-GB" dirty="0">
                <a:latin typeface="Calibri" pitchFamily="34" charset="0"/>
                <a:cs typeface="Times New Roman" pitchFamily="18" charset="0"/>
              </a:rPr>
              <a:t>KENNEDY,G.; BENSON, J.; </a:t>
            </a:r>
            <a:r>
              <a:rPr lang="en-GB" dirty="0" err="1">
                <a:latin typeface="Calibri" pitchFamily="34" charset="0"/>
                <a:cs typeface="Times New Roman" pitchFamily="18" charset="0"/>
              </a:rPr>
              <a:t>McMILLAN,J</a:t>
            </a:r>
            <a:r>
              <a:rPr lang="en-GB" dirty="0">
                <a:latin typeface="Calibri" pitchFamily="34" charset="0"/>
                <a:cs typeface="Times New Roman" pitchFamily="18" charset="0"/>
              </a:rPr>
              <a:t>. (1986). </a:t>
            </a:r>
            <a:r>
              <a:rPr lang="es-ES" i="1" dirty="0">
                <a:latin typeface="Calibri" pitchFamily="34" charset="0"/>
                <a:cs typeface="Times New Roman" pitchFamily="18" charset="0"/>
              </a:rPr>
              <a:t>Cómo negociar con éxito</a:t>
            </a:r>
            <a:r>
              <a:rPr lang="es-ES" dirty="0">
                <a:latin typeface="Calibri" pitchFamily="34" charset="0"/>
                <a:cs typeface="Times New Roman" pitchFamily="18" charset="0"/>
              </a:rPr>
              <a:t>. Bilbao: Deusto.</a:t>
            </a:r>
          </a:p>
          <a:p>
            <a:pPr algn="l"/>
            <a:endParaRPr lang="es-ES" dirty="0">
              <a:latin typeface="Calibri" pitchFamily="34" charset="0"/>
              <a:cs typeface="Times New Roman" pitchFamily="18" charset="0"/>
            </a:endParaRPr>
          </a:p>
          <a:p>
            <a:pPr algn="l"/>
            <a:r>
              <a:rPr lang="en-GB" dirty="0">
                <a:latin typeface="Calibri" pitchFamily="34" charset="0"/>
                <a:cs typeface="Times New Roman" pitchFamily="18" charset="0"/>
              </a:rPr>
              <a:t>LEBEL, P. (1990). </a:t>
            </a:r>
            <a:r>
              <a:rPr lang="es-ES" i="1" dirty="0">
                <a:latin typeface="Calibri" pitchFamily="34" charset="0"/>
                <a:cs typeface="Times New Roman" pitchFamily="18" charset="0"/>
              </a:rPr>
              <a:t>El arte de la negociación</a:t>
            </a:r>
            <a:r>
              <a:rPr lang="es-ES" dirty="0">
                <a:latin typeface="Calibri" pitchFamily="34" charset="0"/>
                <a:cs typeface="Times New Roman" pitchFamily="18" charset="0"/>
              </a:rPr>
              <a:t>. Barcelona: CEAC.</a:t>
            </a:r>
          </a:p>
          <a:p>
            <a:pPr algn="l"/>
            <a:endParaRPr lang="es-ES" dirty="0">
              <a:latin typeface="Calibri" pitchFamily="34" charset="0"/>
              <a:cs typeface="Times New Roman" pitchFamily="18" charset="0"/>
            </a:endParaRPr>
          </a:p>
          <a:p>
            <a:pPr algn="l" eaLnBrk="0" hangingPunct="0">
              <a:buFont typeface="Wingdings" pitchFamily="2" charset="2"/>
              <a:buNone/>
            </a:pPr>
            <a:r>
              <a:rPr lang="es-ES" dirty="0">
                <a:latin typeface="Calibri" pitchFamily="34" charset="0"/>
              </a:rPr>
              <a:t>MANUEL DASI,F.; MARTINEZ-VILANOBA,R. (2000)</a:t>
            </a:r>
            <a:r>
              <a:rPr lang="es-ES" i="1" dirty="0">
                <a:latin typeface="Calibri" pitchFamily="34" charset="0"/>
              </a:rPr>
              <a:t> Técnicas de negociación.</a:t>
            </a:r>
            <a:r>
              <a:rPr lang="es-ES" dirty="0">
                <a:latin typeface="Calibri" pitchFamily="34" charset="0"/>
              </a:rPr>
              <a:t> Madrid. </a:t>
            </a:r>
            <a:r>
              <a:rPr lang="es-ES" dirty="0" err="1">
                <a:latin typeface="Calibri" pitchFamily="34" charset="0"/>
              </a:rPr>
              <a:t>Esic</a:t>
            </a:r>
            <a:r>
              <a:rPr lang="es-ES" dirty="0">
                <a:latin typeface="Calibri" pitchFamily="34" charset="0"/>
              </a:rPr>
              <a:t>.</a:t>
            </a:r>
          </a:p>
          <a:p>
            <a:pPr algn="l" eaLnBrk="0" hangingPunct="0">
              <a:buFont typeface="Wingdings" pitchFamily="2" charset="2"/>
              <a:buNone/>
            </a:pPr>
            <a:endParaRPr lang="es-ES" dirty="0">
              <a:latin typeface="Calibri" pitchFamily="34" charset="0"/>
            </a:endParaRPr>
          </a:p>
          <a:p>
            <a:pPr algn="l" eaLnBrk="0" hangingPunct="0">
              <a:buFont typeface="Wingdings" pitchFamily="2" charset="2"/>
              <a:buNone/>
            </a:pPr>
            <a:r>
              <a:rPr lang="es-ES" dirty="0">
                <a:latin typeface="Calibri" pitchFamily="34" charset="0"/>
              </a:rPr>
              <a:t>MATTOCK,J.; EHRENBOURG,J. (2000)</a:t>
            </a:r>
            <a:r>
              <a:rPr lang="es-ES" i="1" dirty="0">
                <a:latin typeface="Calibri" pitchFamily="34" charset="0"/>
              </a:rPr>
              <a:t> Cómo actuar mejor al negociar.  </a:t>
            </a:r>
            <a:r>
              <a:rPr lang="es-ES" dirty="0">
                <a:latin typeface="Calibri" pitchFamily="34" charset="0"/>
              </a:rPr>
              <a:t>Valencia. </a:t>
            </a:r>
            <a:r>
              <a:rPr lang="es-ES" dirty="0" err="1">
                <a:latin typeface="Calibri" pitchFamily="34" charset="0"/>
              </a:rPr>
              <a:t>CissPraxis</a:t>
            </a:r>
            <a:endParaRPr lang="es-ES" dirty="0">
              <a:latin typeface="Calibri" pitchFamily="34" charset="0"/>
            </a:endParaRPr>
          </a:p>
          <a:p>
            <a:pPr algn="l" eaLnBrk="0" hangingPunct="0">
              <a:buFont typeface="Wingdings" pitchFamily="2" charset="2"/>
              <a:buNone/>
            </a:pPr>
            <a:endParaRPr lang="es-ES" dirty="0">
              <a:latin typeface="Calibri" pitchFamily="34" charset="0"/>
              <a:cs typeface="Times New Roman" pitchFamily="18" charset="0"/>
            </a:endParaRPr>
          </a:p>
          <a:p>
            <a:pPr algn="l"/>
            <a:r>
              <a:rPr lang="en-GB" dirty="0">
                <a:latin typeface="Calibri" pitchFamily="34" charset="0"/>
                <a:cs typeface="Times New Roman" pitchFamily="18" charset="0"/>
              </a:rPr>
              <a:t>MUNDUATE,L.; MARTINEZ,J.M. (1993). </a:t>
            </a:r>
            <a:r>
              <a:rPr lang="es-ES" i="1" dirty="0">
                <a:latin typeface="Calibri" pitchFamily="34" charset="0"/>
                <a:cs typeface="Times New Roman" pitchFamily="18" charset="0"/>
              </a:rPr>
              <a:t>Conflicto y negociación</a:t>
            </a:r>
            <a:r>
              <a:rPr lang="es-ES" dirty="0">
                <a:latin typeface="Calibri" pitchFamily="34" charset="0"/>
                <a:cs typeface="Times New Roman" pitchFamily="18" charset="0"/>
              </a:rPr>
              <a:t>. Madrid: Pirámide.</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MUNDUATE JACA,L.; MEDINA DIAZ, F.J. (2005).</a:t>
            </a:r>
            <a:r>
              <a:rPr lang="es-ES" i="1" dirty="0">
                <a:latin typeface="Calibri" pitchFamily="34" charset="0"/>
                <a:cs typeface="Times New Roman" pitchFamily="18" charset="0"/>
              </a:rPr>
              <a:t> Gestión del conflicto, negociación y mediación.</a:t>
            </a:r>
            <a:r>
              <a:rPr lang="es-ES" dirty="0">
                <a:latin typeface="Calibri" pitchFamily="34" charset="0"/>
                <a:cs typeface="Times New Roman" pitchFamily="18" charset="0"/>
              </a:rPr>
              <a:t> Madrid: Pirámide.</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OVEJERO BERNAL, A. (2004) </a:t>
            </a:r>
            <a:r>
              <a:rPr lang="es-ES" i="1" dirty="0">
                <a:latin typeface="Calibri" pitchFamily="34" charset="0"/>
                <a:cs typeface="Times New Roman" pitchFamily="18" charset="0"/>
              </a:rPr>
              <a:t>Técnicas de negociación. </a:t>
            </a:r>
            <a:r>
              <a:rPr lang="es-ES" dirty="0">
                <a:latin typeface="Calibri" pitchFamily="34" charset="0"/>
                <a:cs typeface="Times New Roman" pitchFamily="18" charset="0"/>
              </a:rPr>
              <a:t>Madrid: McGraw-Hill</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SHELL, G.R. (2005). </a:t>
            </a:r>
            <a:r>
              <a:rPr lang="es-ES" i="1" dirty="0">
                <a:latin typeface="Calibri" pitchFamily="34" charset="0"/>
                <a:cs typeface="Times New Roman" pitchFamily="18" charset="0"/>
              </a:rPr>
              <a:t>Negociar con ventaja.</a:t>
            </a:r>
            <a:r>
              <a:rPr lang="es-ES" dirty="0">
                <a:latin typeface="Calibri" pitchFamily="34" charset="0"/>
                <a:cs typeface="Times New Roman" pitchFamily="18" charset="0"/>
              </a:rPr>
              <a:t> </a:t>
            </a:r>
            <a:r>
              <a:rPr lang="es-ES" dirty="0" err="1">
                <a:latin typeface="Calibri" pitchFamily="34" charset="0"/>
                <a:cs typeface="Times New Roman" pitchFamily="18" charset="0"/>
              </a:rPr>
              <a:t>A.Bosch</a:t>
            </a:r>
            <a:r>
              <a:rPr lang="es-ES" dirty="0">
                <a:latin typeface="Calibri" pitchFamily="34" charset="0"/>
                <a:cs typeface="Times New Roman" pitchFamily="18" charset="0"/>
              </a:rPr>
              <a:t> Editores: Barcelona</a:t>
            </a:r>
          </a:p>
          <a:p>
            <a:pPr algn="l"/>
            <a:endParaRPr lang="es-ES" dirty="0">
              <a:latin typeface="Calibri" pitchFamily="34" charset="0"/>
              <a:cs typeface="Times New Roman" pitchFamily="18" charset="0"/>
            </a:endParaRPr>
          </a:p>
          <a:p>
            <a:pPr algn="l"/>
            <a:r>
              <a:rPr lang="es-ES" dirty="0">
                <a:latin typeface="Calibri" pitchFamily="34" charset="0"/>
                <a:cs typeface="Times New Roman" pitchFamily="18" charset="0"/>
              </a:rPr>
              <a:t>TOUZARD,H. (1988). </a:t>
            </a:r>
            <a:r>
              <a:rPr lang="es-ES" i="1" dirty="0">
                <a:latin typeface="Calibri" pitchFamily="34" charset="0"/>
                <a:cs typeface="Times New Roman" pitchFamily="18" charset="0"/>
              </a:rPr>
              <a:t>La mediación y la solución de conflictos</a:t>
            </a:r>
            <a:r>
              <a:rPr lang="es-ES" dirty="0">
                <a:latin typeface="Calibri" pitchFamily="34" charset="0"/>
                <a:cs typeface="Times New Roman" pitchFamily="18" charset="0"/>
              </a:rPr>
              <a:t>. Barcelona: </a:t>
            </a:r>
            <a:r>
              <a:rPr lang="es-ES" dirty="0" err="1">
                <a:latin typeface="Calibri" pitchFamily="34" charset="0"/>
                <a:cs typeface="Times New Roman" pitchFamily="18" charset="0"/>
              </a:rPr>
              <a:t>Herder</a:t>
            </a:r>
            <a:r>
              <a:rPr lang="es-ES" dirty="0">
                <a:latin typeface="Calibri" pitchFamily="34" charset="0"/>
                <a:cs typeface="Times New Roman" pitchFamily="18" charset="0"/>
              </a:rPr>
              <a:t>.</a:t>
            </a:r>
            <a:r>
              <a:rPr lang="es-ES" dirty="0">
                <a:latin typeface="Calibri" pitchFamily="34" charset="0"/>
              </a:rPr>
              <a:t> </a:t>
            </a:r>
          </a:p>
        </p:txBody>
      </p:sp>
      <p:sp>
        <p:nvSpPr>
          <p:cNvPr id="4" name="3 CuadroTexto"/>
          <p:cNvSpPr txBox="1"/>
          <p:nvPr/>
        </p:nvSpPr>
        <p:spPr>
          <a:xfrm>
            <a:off x="214282" y="6524625"/>
            <a:ext cx="3382657" cy="307777"/>
          </a:xfrm>
          <a:prstGeom prst="rect">
            <a:avLst/>
          </a:prstGeom>
          <a:noFill/>
        </p:spPr>
        <p:txBody>
          <a:bodyPr wrap="none" rtlCol="0" anchor="ctr">
            <a:spAutoFit/>
          </a:bodyPr>
          <a:lstStyle/>
          <a:p>
            <a:r>
              <a:rPr lang="es-ES" sz="1400" b="1" dirty="0" smtClean="0">
                <a:solidFill>
                  <a:schemeClr val="bg1">
                    <a:lumMod val="50000"/>
                  </a:schemeClr>
                </a:solidFill>
              </a:rPr>
              <a:t>ELENA AUZMENDI y LUIS TOMAS FAÑANAS</a:t>
            </a:r>
            <a:endParaRPr lang="es-ES" sz="1400" b="1" dirty="0">
              <a:solidFill>
                <a:schemeClr val="bg1">
                  <a:lumMod val="50000"/>
                </a:schemeClr>
              </a:solidFill>
            </a:endParaRPr>
          </a:p>
        </p:txBody>
      </p:sp>
      <p:sp>
        <p:nvSpPr>
          <p:cNvPr id="5" name="4 CuadroTexto"/>
          <p:cNvSpPr txBox="1"/>
          <p:nvPr/>
        </p:nvSpPr>
        <p:spPr>
          <a:xfrm>
            <a:off x="6635762" y="6524625"/>
            <a:ext cx="1968488" cy="307777"/>
          </a:xfrm>
          <a:prstGeom prst="rect">
            <a:avLst/>
          </a:prstGeom>
          <a:noFill/>
        </p:spPr>
        <p:txBody>
          <a:bodyPr wrap="none" rtlCol="0" anchor="ctr">
            <a:spAutoFit/>
          </a:bodyPr>
          <a:lstStyle/>
          <a:p>
            <a:pPr algn="r"/>
            <a:r>
              <a:rPr lang="es-ES" sz="1400" b="1" dirty="0" smtClean="0">
                <a:solidFill>
                  <a:schemeClr val="bg1">
                    <a:lumMod val="50000"/>
                  </a:schemeClr>
                </a:solidFill>
              </a:rPr>
              <a:t>Bibliografía  Comentada</a:t>
            </a:r>
            <a:endParaRPr lang="es-ES" sz="1400" b="1" dirty="0">
              <a:solidFill>
                <a:schemeClr val="bg1">
                  <a:lumMod val="50000"/>
                </a:schemeClr>
              </a:solidFill>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357554" y="1500174"/>
            <a:ext cx="4857784" cy="2554545"/>
          </a:xfrm>
          <a:prstGeom prst="rect">
            <a:avLst/>
          </a:prstGeom>
          <a:noFill/>
        </p:spPr>
        <p:txBody>
          <a:bodyPr wrap="square" rtlCol="0" anchor="ctr">
            <a:spAutoFit/>
          </a:bodyPr>
          <a:lstStyle/>
          <a:p>
            <a:pPr algn="ctr"/>
            <a:r>
              <a:rPr lang="es-ES" sz="3200" dirty="0" smtClean="0">
                <a:solidFill>
                  <a:schemeClr val="tx2">
                    <a:lumMod val="50000"/>
                  </a:schemeClr>
                </a:solidFill>
              </a:rPr>
              <a:t>Agradeciendo vuestra atención y participación y esperando que os sea de utilidad… quedamos a vuestra disposición …</a:t>
            </a:r>
          </a:p>
        </p:txBody>
      </p:sp>
      <p:sp>
        <p:nvSpPr>
          <p:cNvPr id="5" name="4 CuadroTexto"/>
          <p:cNvSpPr txBox="1"/>
          <p:nvPr/>
        </p:nvSpPr>
        <p:spPr>
          <a:xfrm>
            <a:off x="3357554" y="4786322"/>
            <a:ext cx="4816703" cy="584775"/>
          </a:xfrm>
          <a:prstGeom prst="rect">
            <a:avLst/>
          </a:prstGeom>
          <a:noFill/>
        </p:spPr>
        <p:txBody>
          <a:bodyPr wrap="none" rtlCol="0" anchor="ctr">
            <a:spAutoFit/>
          </a:bodyPr>
          <a:lstStyle/>
          <a:p>
            <a:r>
              <a:rPr lang="es-ES" sz="3200" dirty="0" smtClean="0">
                <a:solidFill>
                  <a:schemeClr val="tx2">
                    <a:lumMod val="50000"/>
                  </a:schemeClr>
                </a:solidFill>
              </a:rPr>
              <a:t>elena.auzmendi@deusto.es</a:t>
            </a:r>
          </a:p>
        </p:txBody>
      </p:sp>
      <p:sp>
        <p:nvSpPr>
          <p:cNvPr id="6" name="5 CuadroTexto"/>
          <p:cNvSpPr txBox="1"/>
          <p:nvPr/>
        </p:nvSpPr>
        <p:spPr>
          <a:xfrm>
            <a:off x="3357554" y="5643578"/>
            <a:ext cx="5157502" cy="584775"/>
          </a:xfrm>
          <a:prstGeom prst="rect">
            <a:avLst/>
          </a:prstGeom>
          <a:noFill/>
        </p:spPr>
        <p:txBody>
          <a:bodyPr wrap="none" rtlCol="0" anchor="ctr">
            <a:spAutoFit/>
          </a:bodyPr>
          <a:lstStyle/>
          <a:p>
            <a:r>
              <a:rPr lang="es-ES" sz="3200" dirty="0" smtClean="0">
                <a:solidFill>
                  <a:schemeClr val="tx2">
                    <a:lumMod val="50000"/>
                  </a:schemeClr>
                </a:solidFill>
              </a:rPr>
              <a:t>luistomas.fananas@deusto.es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143240" y="714356"/>
            <a:ext cx="5091131" cy="1470025"/>
          </a:xfrm>
        </p:spPr>
        <p:txBody>
          <a:bodyPr/>
          <a:lstStyle/>
          <a:p>
            <a:r>
              <a:rPr lang="es-ES" dirty="0" smtClean="0"/>
              <a:t>Bibliografía</a:t>
            </a:r>
            <a:endParaRPr lang="es-ES" dirty="0"/>
          </a:p>
        </p:txBody>
      </p:sp>
      <p:sp>
        <p:nvSpPr>
          <p:cNvPr id="4" name="3 Rectángulo"/>
          <p:cNvSpPr/>
          <p:nvPr/>
        </p:nvSpPr>
        <p:spPr>
          <a:xfrm>
            <a:off x="3714744" y="1785926"/>
            <a:ext cx="4822049" cy="4524315"/>
          </a:xfrm>
          <a:prstGeom prst="rect">
            <a:avLst/>
          </a:prstGeom>
          <a:solidFill>
            <a:schemeClr val="bg1">
              <a:lumMod val="85000"/>
            </a:schemeClr>
          </a:solidFill>
        </p:spPr>
        <p:txBody>
          <a:bodyPr wrap="square">
            <a:spAutoFit/>
          </a:bodyPr>
          <a:lstStyle/>
          <a:p>
            <a:pPr eaLnBrk="0" hangingPunct="0">
              <a:buFont typeface="Wingdings" pitchFamily="2" charset="2"/>
              <a:buChar char="§"/>
            </a:pPr>
            <a:r>
              <a:rPr lang="es-ES" sz="2400" i="1" dirty="0" smtClean="0"/>
              <a:t> </a:t>
            </a:r>
            <a:r>
              <a:rPr lang="es-ES" sz="2400" dirty="0" smtClean="0"/>
              <a:t>BERNE, E. </a:t>
            </a:r>
            <a:r>
              <a:rPr lang="es-ES" sz="2400" i="1" dirty="0" smtClean="0"/>
              <a:t>¿Qué dice usted después de decir hola?. </a:t>
            </a:r>
            <a:r>
              <a:rPr lang="es-ES" sz="2400" dirty="0" smtClean="0"/>
              <a:t>Barcelona. </a:t>
            </a:r>
            <a:r>
              <a:rPr lang="es-ES" sz="2400" dirty="0" err="1" smtClean="0"/>
              <a:t>Grijlabo</a:t>
            </a:r>
            <a:endParaRPr lang="es-ES" sz="2400" dirty="0" smtClean="0"/>
          </a:p>
          <a:p>
            <a:pPr eaLnBrk="0" hangingPunct="0">
              <a:buFont typeface="Wingdings" pitchFamily="2" charset="2"/>
              <a:buChar char="§"/>
            </a:pPr>
            <a:endParaRPr lang="es-ES" sz="2400" i="1" dirty="0" smtClean="0"/>
          </a:p>
          <a:p>
            <a:pPr eaLnBrk="0" hangingPunct="0">
              <a:buFont typeface="Wingdings" pitchFamily="2" charset="2"/>
              <a:buChar char="§"/>
            </a:pPr>
            <a:r>
              <a:rPr lang="es-ES" sz="2400" i="1" dirty="0" smtClean="0"/>
              <a:t>  </a:t>
            </a:r>
            <a:r>
              <a:rPr lang="es-ES" sz="2400" dirty="0" smtClean="0"/>
              <a:t>BERNE,E. (1964) </a:t>
            </a:r>
            <a:r>
              <a:rPr lang="es-ES" sz="2400" i="1" dirty="0" smtClean="0"/>
              <a:t>Juegos en que participamos. </a:t>
            </a:r>
            <a:r>
              <a:rPr lang="es-ES" sz="2400" dirty="0" smtClean="0"/>
              <a:t>Diana. </a:t>
            </a:r>
            <a:r>
              <a:rPr lang="es-ES" sz="2400" dirty="0" err="1" smtClean="0"/>
              <a:t>Mexico</a:t>
            </a:r>
            <a:r>
              <a:rPr lang="es-ES" sz="2400" dirty="0" smtClean="0"/>
              <a:t>.</a:t>
            </a:r>
          </a:p>
          <a:p>
            <a:pPr eaLnBrk="0" hangingPunct="0">
              <a:buFont typeface="Wingdings" pitchFamily="2" charset="2"/>
              <a:buChar char="§"/>
            </a:pPr>
            <a:endParaRPr lang="es-ES" sz="2400" i="1" dirty="0" smtClean="0"/>
          </a:p>
          <a:p>
            <a:pPr eaLnBrk="0" hangingPunct="0">
              <a:buFont typeface="Wingdings" pitchFamily="2" charset="2"/>
              <a:buChar char="§"/>
            </a:pPr>
            <a:r>
              <a:rPr lang="es-ES" sz="2400" i="1" dirty="0" smtClean="0"/>
              <a:t>  </a:t>
            </a:r>
            <a:r>
              <a:rPr lang="es-ES" sz="2400" dirty="0" smtClean="0"/>
              <a:t>HARRIS, T.A. (1973) </a:t>
            </a:r>
            <a:r>
              <a:rPr lang="es-ES" sz="2400" i="1" dirty="0" smtClean="0"/>
              <a:t>Yo estoy bien, tú estás bien. </a:t>
            </a:r>
            <a:r>
              <a:rPr lang="es-ES" sz="2400" dirty="0" smtClean="0"/>
              <a:t>Barcelona. Grijalbo.</a:t>
            </a:r>
          </a:p>
          <a:p>
            <a:pPr eaLnBrk="0" hangingPunct="0">
              <a:buFont typeface="Wingdings" pitchFamily="2" charset="2"/>
              <a:buChar char="§"/>
            </a:pPr>
            <a:endParaRPr lang="es-ES" sz="2400" i="1" dirty="0" smtClean="0"/>
          </a:p>
          <a:p>
            <a:pPr eaLnBrk="0" hangingPunct="0">
              <a:buFont typeface="Wingdings" pitchFamily="2" charset="2"/>
              <a:buChar char="§"/>
            </a:pPr>
            <a:r>
              <a:rPr lang="es-ES" sz="2400" i="1" dirty="0" smtClean="0"/>
              <a:t>  </a:t>
            </a:r>
            <a:r>
              <a:rPr lang="es-ES" sz="2400" dirty="0" smtClean="0"/>
              <a:t>JAMES,M.; VONGEWARD,D. (1975) </a:t>
            </a:r>
            <a:r>
              <a:rPr lang="es-ES" sz="2400" i="1" dirty="0" smtClean="0"/>
              <a:t>Nacidos para triunfar.  </a:t>
            </a:r>
            <a:r>
              <a:rPr lang="es-ES" sz="2400" dirty="0" smtClean="0"/>
              <a:t>Buenos Aires. Fondo Educativo Interamericano. </a:t>
            </a:r>
            <a:endParaRPr lang="es-ES" sz="2400" dirty="0"/>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Toma de Decisiones</a:t>
            </a:r>
            <a:endParaRPr lang="es-ES" dirty="0"/>
          </a:p>
        </p:txBody>
      </p:sp>
      <p:sp>
        <p:nvSpPr>
          <p:cNvPr id="3" name="2 Subtítulo"/>
          <p:cNvSpPr>
            <a:spLocks noGrp="1"/>
          </p:cNvSpPr>
          <p:nvPr>
            <p:ph type="subTitle" idx="1"/>
          </p:nvPr>
        </p:nvSpPr>
        <p:spPr/>
        <p:txBody>
          <a:bodyPr/>
          <a:lstStyle/>
          <a:p>
            <a:r>
              <a:rPr lang="es-ES" dirty="0" smtClean="0"/>
              <a:t>Luis Tomás </a:t>
            </a:r>
            <a:r>
              <a:rPr lang="es-ES" dirty="0" err="1" smtClean="0"/>
              <a:t>Fañanás</a:t>
            </a:r>
            <a:r>
              <a:rPr lang="es-ES" dirty="0" smtClean="0"/>
              <a:t> Torralba</a:t>
            </a:r>
            <a:endParaRPr lang="es-ES" dirty="0"/>
          </a:p>
        </p:txBody>
      </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err="1" smtClean="0"/>
              <a:t>Indice</a:t>
            </a:r>
            <a:endParaRPr lang="es-ES" dirty="0"/>
          </a:p>
        </p:txBody>
      </p:sp>
      <p:sp>
        <p:nvSpPr>
          <p:cNvPr id="4" name="3 CuadroTexto"/>
          <p:cNvSpPr txBox="1"/>
          <p:nvPr/>
        </p:nvSpPr>
        <p:spPr>
          <a:xfrm>
            <a:off x="714348" y="1857364"/>
            <a:ext cx="7715303" cy="2308324"/>
          </a:xfrm>
          <a:prstGeom prst="rect">
            <a:avLst/>
          </a:prstGeom>
          <a:noFill/>
        </p:spPr>
        <p:txBody>
          <a:bodyPr wrap="square" rtlCol="0" anchor="ctr">
            <a:spAutoFit/>
          </a:bodyPr>
          <a:lstStyle/>
          <a:p>
            <a:pPr algn="ctr">
              <a:buFont typeface="Arial" pitchFamily="34" charset="0"/>
              <a:buChar char="•"/>
            </a:pPr>
            <a:r>
              <a:rPr lang="es-ES" sz="3600" b="1" dirty="0" smtClean="0">
                <a:solidFill>
                  <a:schemeClr val="tx2">
                    <a:lumMod val="50000"/>
                  </a:schemeClr>
                </a:solidFill>
              </a:rPr>
              <a:t> Toma de Decisiones en Grupo</a:t>
            </a:r>
          </a:p>
          <a:p>
            <a:pPr algn="ctr">
              <a:buFont typeface="Arial" pitchFamily="34" charset="0"/>
              <a:buChar char="•"/>
            </a:pPr>
            <a:endParaRPr lang="es-ES" sz="3600" b="1" dirty="0" smtClean="0">
              <a:solidFill>
                <a:schemeClr val="tx2">
                  <a:lumMod val="50000"/>
                </a:schemeClr>
              </a:solidFill>
            </a:endParaRPr>
          </a:p>
          <a:p>
            <a:pPr algn="ctr">
              <a:buFont typeface="Arial" pitchFamily="34" charset="0"/>
              <a:buChar char="•"/>
            </a:pPr>
            <a:r>
              <a:rPr lang="es-ES" sz="3600" b="1" dirty="0" smtClean="0">
                <a:solidFill>
                  <a:schemeClr val="tx2">
                    <a:lumMod val="50000"/>
                  </a:schemeClr>
                </a:solidFill>
              </a:rPr>
              <a:t> Anexo: Herramientas para la Toma de Decisiones</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Toma de Decisiones en Grupo</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Los Grupos</a:t>
            </a:r>
            <a:endParaRPr lang="es-ES" dirty="0"/>
          </a:p>
        </p:txBody>
      </p:sp>
      <p:grpSp>
        <p:nvGrpSpPr>
          <p:cNvPr id="11" name="10 Grupo"/>
          <p:cNvGrpSpPr/>
          <p:nvPr/>
        </p:nvGrpSpPr>
        <p:grpSpPr>
          <a:xfrm>
            <a:off x="1214414" y="928670"/>
            <a:ext cx="6715172" cy="4666624"/>
            <a:chOff x="1214414" y="928670"/>
            <a:chExt cx="6715172" cy="4666624"/>
          </a:xfrm>
        </p:grpSpPr>
        <p:sp>
          <p:nvSpPr>
            <p:cNvPr id="27" name="26 CuadroTexto"/>
            <p:cNvSpPr txBox="1"/>
            <p:nvPr/>
          </p:nvSpPr>
          <p:spPr>
            <a:xfrm>
              <a:off x="1214414" y="928670"/>
              <a:ext cx="6715172" cy="954107"/>
            </a:xfrm>
            <a:prstGeom prst="rect">
              <a:avLst/>
            </a:prstGeom>
            <a:noFill/>
          </p:spPr>
          <p:txBody>
            <a:bodyPr wrap="square" rtlCol="0" anchor="ctr">
              <a:spAutoFit/>
            </a:bodyPr>
            <a:lstStyle/>
            <a:p>
              <a:pPr algn="ctr">
                <a:buFont typeface="Arial" pitchFamily="34" charset="0"/>
                <a:buChar char="•"/>
              </a:pPr>
              <a:r>
                <a:rPr lang="es-ES" sz="2800" b="1" dirty="0" smtClean="0">
                  <a:solidFill>
                    <a:schemeClr val="accent6">
                      <a:lumMod val="75000"/>
                    </a:schemeClr>
                  </a:solidFill>
                </a:rPr>
                <a:t> Son sólo una herramienta (pero una buena herramienta si se usa bien)</a:t>
              </a:r>
            </a:p>
          </p:txBody>
        </p:sp>
        <p:sp>
          <p:nvSpPr>
            <p:cNvPr id="28" name="27 CuadroTexto"/>
            <p:cNvSpPr txBox="1"/>
            <p:nvPr/>
          </p:nvSpPr>
          <p:spPr>
            <a:xfrm>
              <a:off x="1555821" y="5072074"/>
              <a:ext cx="6032357" cy="523220"/>
            </a:xfrm>
            <a:prstGeom prst="rect">
              <a:avLst/>
            </a:prstGeom>
            <a:noFill/>
          </p:spPr>
          <p:txBody>
            <a:bodyPr wrap="none" rtlCol="0" anchor="ctr">
              <a:spAutoFit/>
            </a:bodyPr>
            <a:lstStyle/>
            <a:p>
              <a:pPr algn="ctr">
                <a:buFont typeface="Arial" pitchFamily="34" charset="0"/>
                <a:buChar char="•"/>
              </a:pPr>
              <a:r>
                <a:rPr lang="es-ES" sz="2800" b="1" dirty="0" smtClean="0">
                  <a:solidFill>
                    <a:schemeClr val="accent4">
                      <a:lumMod val="75000"/>
                    </a:schemeClr>
                  </a:solidFill>
                </a:rPr>
                <a:t> Importante crear buenas experiencias</a:t>
              </a:r>
            </a:p>
          </p:txBody>
        </p:sp>
        <p:sp>
          <p:nvSpPr>
            <p:cNvPr id="29" name="28 CuadroTexto"/>
            <p:cNvSpPr txBox="1"/>
            <p:nvPr/>
          </p:nvSpPr>
          <p:spPr>
            <a:xfrm>
              <a:off x="1321571" y="3643314"/>
              <a:ext cx="6500858" cy="954107"/>
            </a:xfrm>
            <a:prstGeom prst="rect">
              <a:avLst/>
            </a:prstGeom>
            <a:noFill/>
          </p:spPr>
          <p:txBody>
            <a:bodyPr wrap="square" rtlCol="0" anchor="ctr">
              <a:spAutoFit/>
            </a:bodyPr>
            <a:lstStyle/>
            <a:p>
              <a:pPr algn="ctr">
                <a:buFont typeface="Arial" pitchFamily="34" charset="0"/>
                <a:buChar char="•"/>
              </a:pPr>
              <a:r>
                <a:rPr lang="es-ES" sz="2800" b="1" dirty="0" smtClean="0">
                  <a:solidFill>
                    <a:schemeClr val="accent3">
                      <a:lumMod val="75000"/>
                    </a:schemeClr>
                  </a:solidFill>
                </a:rPr>
                <a:t> Exigencia de la sociedad actual (sociedad del conocimiento)</a:t>
              </a:r>
            </a:p>
          </p:txBody>
        </p:sp>
        <p:sp>
          <p:nvSpPr>
            <p:cNvPr id="30" name="29 CuadroTexto"/>
            <p:cNvSpPr txBox="1"/>
            <p:nvPr/>
          </p:nvSpPr>
          <p:spPr>
            <a:xfrm>
              <a:off x="2244920" y="2071678"/>
              <a:ext cx="4654159" cy="954107"/>
            </a:xfrm>
            <a:prstGeom prst="rect">
              <a:avLst/>
            </a:prstGeom>
            <a:solidFill>
              <a:schemeClr val="accent6">
                <a:lumMod val="40000"/>
                <a:lumOff val="60000"/>
              </a:schemeClr>
            </a:solidFill>
          </p:spPr>
          <p:txBody>
            <a:bodyPr wrap="none" rtlCol="0" anchor="ctr">
              <a:spAutoFit/>
            </a:bodyPr>
            <a:lstStyle/>
            <a:p>
              <a:pPr algn="ctr">
                <a:buFont typeface="Wingdings" pitchFamily="2" charset="2"/>
                <a:buChar char="ü"/>
              </a:pPr>
              <a:r>
                <a:rPr lang="es-ES" sz="2800" dirty="0" smtClean="0"/>
                <a:t>Definir su utilidad</a:t>
              </a:r>
            </a:p>
            <a:p>
              <a:pPr algn="ctr">
                <a:buFont typeface="Wingdings" pitchFamily="2" charset="2"/>
                <a:buChar char="ü"/>
              </a:pPr>
              <a:r>
                <a:rPr lang="es-ES" sz="2800" dirty="0" smtClean="0"/>
                <a:t>Respetar sus reglas (manual)</a:t>
              </a:r>
            </a:p>
          </p:txBody>
        </p:sp>
      </p:gr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 dirty="0" smtClean="0"/>
              <a:t>Presentación Modulo CONOCIMIENTO PERSONAL</a:t>
            </a:r>
            <a:endParaRPr lang="es-ES" dirty="0"/>
          </a:p>
        </p:txBody>
      </p:sp>
      <p:sp>
        <p:nvSpPr>
          <p:cNvPr id="3" name="2 Subtítulo"/>
          <p:cNvSpPr>
            <a:spLocks noGrp="1"/>
          </p:cNvSpPr>
          <p:nvPr>
            <p:ph type="subTitle" idx="1"/>
          </p:nvPr>
        </p:nvSpPr>
        <p:spPr>
          <a:xfrm>
            <a:off x="7072330" y="3643314"/>
            <a:ext cx="1714512" cy="714380"/>
          </a:xfrm>
        </p:spPr>
        <p:txBody>
          <a:bodyPr/>
          <a:lstStyle/>
          <a:p>
            <a:r>
              <a:rPr lang="es-ES" dirty="0" smtClean="0"/>
              <a:t>2º año</a:t>
            </a:r>
            <a:endParaRPr lang="es-ES" dirty="0"/>
          </a:p>
        </p:txBody>
      </p:sp>
      <p:sp>
        <p:nvSpPr>
          <p:cNvPr id="5" name="2 Subtítulo"/>
          <p:cNvSpPr txBox="1">
            <a:spLocks/>
          </p:cNvSpPr>
          <p:nvPr/>
        </p:nvSpPr>
        <p:spPr>
          <a:xfrm>
            <a:off x="5000628" y="5286388"/>
            <a:ext cx="3714776" cy="71438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s-ES" sz="4000" b="1" dirty="0" err="1" smtClean="0">
                <a:solidFill>
                  <a:schemeClr val="tx1">
                    <a:lumMod val="65000"/>
                    <a:lumOff val="35000"/>
                  </a:schemeClr>
                </a:solidFill>
              </a:rPr>
              <a:t>Alvaro</a:t>
            </a:r>
            <a:r>
              <a:rPr lang="es-ES" sz="4000" b="1" dirty="0" smtClean="0">
                <a:solidFill>
                  <a:schemeClr val="tx1">
                    <a:lumMod val="65000"/>
                    <a:lumOff val="35000"/>
                  </a:schemeClr>
                </a:solidFill>
              </a:rPr>
              <a:t> de la Rica</a:t>
            </a:r>
            <a:endParaRPr kumimoji="0" lang="es-ES" sz="4000" b="1"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6" name="5 CuadroTexto"/>
          <p:cNvSpPr txBox="1"/>
          <p:nvPr/>
        </p:nvSpPr>
        <p:spPr>
          <a:xfrm>
            <a:off x="214282" y="6524625"/>
            <a:ext cx="1640514" cy="307777"/>
          </a:xfrm>
          <a:prstGeom prst="rect">
            <a:avLst/>
          </a:prstGeom>
          <a:noFill/>
        </p:spPr>
        <p:txBody>
          <a:bodyPr wrap="none" rtlCol="0" anchor="ctr">
            <a:spAutoFit/>
          </a:bodyPr>
          <a:lstStyle/>
          <a:p>
            <a:r>
              <a:rPr lang="es-ES" sz="1400" b="1" dirty="0" smtClean="0">
                <a:solidFill>
                  <a:schemeClr val="bg1">
                    <a:lumMod val="50000"/>
                  </a:schemeClr>
                </a:solidFill>
              </a:rPr>
              <a:t>ALVARO DE LA RICA</a:t>
            </a:r>
            <a:endParaRPr lang="es-ES" sz="1400" b="1" dirty="0">
              <a:solidFill>
                <a:schemeClr val="bg1">
                  <a:lumMod val="50000"/>
                </a:schemeClr>
              </a:solidFill>
            </a:endParaRPr>
          </a:p>
        </p:txBody>
      </p:sp>
      <p:sp>
        <p:nvSpPr>
          <p:cNvPr id="7" name="6 CuadroTexto"/>
          <p:cNvSpPr txBox="1"/>
          <p:nvPr/>
        </p:nvSpPr>
        <p:spPr>
          <a:xfrm>
            <a:off x="6567103" y="6524625"/>
            <a:ext cx="2037161" cy="307777"/>
          </a:xfrm>
          <a:prstGeom prst="rect">
            <a:avLst/>
          </a:prstGeom>
          <a:noFill/>
        </p:spPr>
        <p:txBody>
          <a:bodyPr wrap="none" rtlCol="0" anchor="ctr">
            <a:spAutoFit/>
          </a:bodyPr>
          <a:lstStyle/>
          <a:p>
            <a:pPr algn="r"/>
            <a:r>
              <a:rPr lang="es-ES" sz="1400" b="1" dirty="0" smtClean="0">
                <a:solidFill>
                  <a:schemeClr val="bg1">
                    <a:lumMod val="50000"/>
                  </a:schemeClr>
                </a:solidFill>
              </a:rPr>
              <a:t>Presentación del módulo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Elementos de un grupo … </a:t>
            </a:r>
            <a:endParaRPr lang="es-ES" dirty="0"/>
          </a:p>
        </p:txBody>
      </p:sp>
      <p:grpSp>
        <p:nvGrpSpPr>
          <p:cNvPr id="2" name="14 Grupo"/>
          <p:cNvGrpSpPr/>
          <p:nvPr/>
        </p:nvGrpSpPr>
        <p:grpSpPr>
          <a:xfrm>
            <a:off x="214283" y="1886739"/>
            <a:ext cx="3000396" cy="2795598"/>
            <a:chOff x="357158" y="2205038"/>
            <a:chExt cx="3000396" cy="2795598"/>
          </a:xfrm>
        </p:grpSpPr>
        <p:sp>
          <p:nvSpPr>
            <p:cNvPr id="4" name="3 Rectángulo"/>
            <p:cNvSpPr/>
            <p:nvPr/>
          </p:nvSpPr>
          <p:spPr>
            <a:xfrm>
              <a:off x="357158" y="2205038"/>
              <a:ext cx="3000396" cy="279559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 name="6 CuadroTexto"/>
            <p:cNvSpPr txBox="1"/>
            <p:nvPr/>
          </p:nvSpPr>
          <p:spPr>
            <a:xfrm>
              <a:off x="1338860" y="2349500"/>
              <a:ext cx="992579" cy="461665"/>
            </a:xfrm>
            <a:prstGeom prst="rect">
              <a:avLst/>
            </a:prstGeom>
            <a:noFill/>
          </p:spPr>
          <p:txBody>
            <a:bodyPr wrap="none" rtlCol="0" anchor="ctr">
              <a:spAutoFit/>
            </a:bodyPr>
            <a:lstStyle/>
            <a:p>
              <a:pPr algn="ctr"/>
              <a:r>
                <a:rPr lang="es-ES" sz="2400" b="1" dirty="0" smtClean="0">
                  <a:solidFill>
                    <a:schemeClr val="accent6">
                      <a:lumMod val="50000"/>
                    </a:schemeClr>
                  </a:solidFill>
                </a:rPr>
                <a:t>Inputs</a:t>
              </a:r>
            </a:p>
          </p:txBody>
        </p:sp>
        <p:sp>
          <p:nvSpPr>
            <p:cNvPr id="10" name="9 CuadroTexto"/>
            <p:cNvSpPr txBox="1"/>
            <p:nvPr/>
          </p:nvSpPr>
          <p:spPr>
            <a:xfrm>
              <a:off x="456856" y="3284538"/>
              <a:ext cx="2756588" cy="1323439"/>
            </a:xfrm>
            <a:prstGeom prst="rect">
              <a:avLst/>
            </a:prstGeom>
            <a:noFill/>
          </p:spPr>
          <p:txBody>
            <a:bodyPr wrap="none" rtlCol="0" anchor="ctr">
              <a:spAutoFit/>
            </a:bodyPr>
            <a:lstStyle/>
            <a:p>
              <a:pPr algn="ctr" eaLnBrk="0" hangingPunct="0">
                <a:buFont typeface="Arial" pitchFamily="34" charset="0"/>
                <a:buChar char="•"/>
              </a:pPr>
              <a:r>
                <a:rPr lang="es-ES" sz="2000" dirty="0" smtClean="0">
                  <a:latin typeface="Calibri" pitchFamily="34" charset="0"/>
                </a:rPr>
                <a:t> Objetivos y Tareas</a:t>
              </a:r>
            </a:p>
            <a:p>
              <a:pPr algn="ctr" eaLnBrk="0" hangingPunct="0">
                <a:buFont typeface="Arial" pitchFamily="34" charset="0"/>
                <a:buChar char="•"/>
              </a:pPr>
              <a:r>
                <a:rPr lang="es-ES" sz="2000" dirty="0" smtClean="0">
                  <a:latin typeface="Calibri" pitchFamily="34" charset="0"/>
                </a:rPr>
                <a:t> Necesidades miembros</a:t>
              </a:r>
            </a:p>
            <a:p>
              <a:pPr algn="ctr" eaLnBrk="0" hangingPunct="0">
                <a:buFont typeface="Arial" pitchFamily="34" charset="0"/>
                <a:buChar char="•"/>
              </a:pPr>
              <a:r>
                <a:rPr lang="es-ES" sz="2000" dirty="0" smtClean="0">
                  <a:latin typeface="Calibri" pitchFamily="34" charset="0"/>
                </a:rPr>
                <a:t> Conocimientos</a:t>
              </a:r>
            </a:p>
            <a:p>
              <a:pPr algn="ctr" eaLnBrk="0" hangingPunct="0">
                <a:buFont typeface="Arial" pitchFamily="34" charset="0"/>
                <a:buChar char="•"/>
              </a:pPr>
              <a:r>
                <a:rPr lang="es-ES" sz="2000" dirty="0" smtClean="0">
                  <a:latin typeface="Calibri" pitchFamily="34" charset="0"/>
                </a:rPr>
                <a:t> Información</a:t>
              </a:r>
              <a:endParaRPr lang="es-ES" sz="2000" dirty="0">
                <a:latin typeface="Calibri" pitchFamily="34" charset="0"/>
              </a:endParaRPr>
            </a:p>
          </p:txBody>
        </p:sp>
      </p:grpSp>
      <p:grpSp>
        <p:nvGrpSpPr>
          <p:cNvPr id="34" name="33 Grupo"/>
          <p:cNvGrpSpPr/>
          <p:nvPr/>
        </p:nvGrpSpPr>
        <p:grpSpPr>
          <a:xfrm>
            <a:off x="3321011" y="1815301"/>
            <a:ext cx="3000396" cy="2938474"/>
            <a:chOff x="3321011" y="1815301"/>
            <a:chExt cx="3000396" cy="2938474"/>
          </a:xfrm>
        </p:grpSpPr>
        <p:grpSp>
          <p:nvGrpSpPr>
            <p:cNvPr id="12" name="15 Grupo"/>
            <p:cNvGrpSpPr/>
            <p:nvPr/>
          </p:nvGrpSpPr>
          <p:grpSpPr>
            <a:xfrm>
              <a:off x="3892515" y="1815301"/>
              <a:ext cx="2428892" cy="2938474"/>
              <a:chOff x="3714744" y="2205038"/>
              <a:chExt cx="2428892" cy="2938474"/>
            </a:xfrm>
          </p:grpSpPr>
          <p:sp>
            <p:nvSpPr>
              <p:cNvPr id="5" name="4 Rectángulo"/>
              <p:cNvSpPr/>
              <p:nvPr/>
            </p:nvSpPr>
            <p:spPr>
              <a:xfrm>
                <a:off x="3714744" y="2205038"/>
                <a:ext cx="2428892" cy="2938474"/>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3895701" y="2349500"/>
                <a:ext cx="2073323" cy="769441"/>
              </a:xfrm>
              <a:prstGeom prst="rect">
                <a:avLst/>
              </a:prstGeom>
              <a:noFill/>
            </p:spPr>
            <p:txBody>
              <a:bodyPr wrap="none" rtlCol="0" anchor="ctr">
                <a:spAutoFit/>
              </a:bodyPr>
              <a:lstStyle/>
              <a:p>
                <a:pPr algn="ctr"/>
                <a:r>
                  <a:rPr lang="es-ES" sz="2400" b="1" dirty="0" smtClean="0">
                    <a:solidFill>
                      <a:schemeClr val="accent3">
                        <a:lumMod val="50000"/>
                      </a:schemeClr>
                    </a:solidFill>
                  </a:rPr>
                  <a:t>GRUPO</a:t>
                </a:r>
              </a:p>
              <a:p>
                <a:pPr algn="ctr"/>
                <a:r>
                  <a:rPr lang="es-ES" sz="2000" i="1" dirty="0" smtClean="0">
                    <a:solidFill>
                      <a:schemeClr val="accent3">
                        <a:lumMod val="50000"/>
                      </a:schemeClr>
                    </a:solidFill>
                  </a:rPr>
                  <a:t>Transformaciones</a:t>
                </a:r>
              </a:p>
            </p:txBody>
          </p:sp>
          <p:sp>
            <p:nvSpPr>
              <p:cNvPr id="11" name="10 CuadroTexto"/>
              <p:cNvSpPr txBox="1"/>
              <p:nvPr/>
            </p:nvSpPr>
            <p:spPr>
              <a:xfrm>
                <a:off x="4029487" y="3284538"/>
                <a:ext cx="1805751" cy="1631216"/>
              </a:xfrm>
              <a:prstGeom prst="rect">
                <a:avLst/>
              </a:prstGeom>
              <a:noFill/>
            </p:spPr>
            <p:txBody>
              <a:bodyPr wrap="none" rtlCol="0" anchor="ctr">
                <a:spAutoFit/>
              </a:bodyPr>
              <a:lstStyle/>
              <a:p>
                <a:pPr algn="ctr" eaLnBrk="0" hangingPunct="0">
                  <a:buFont typeface="Wingdings" pitchFamily="2" charset="2"/>
                  <a:buChar char="ü"/>
                </a:pPr>
                <a:r>
                  <a:rPr lang="es-ES" sz="2000" dirty="0" smtClean="0">
                    <a:latin typeface="Calibri" pitchFamily="34" charset="0"/>
                  </a:rPr>
                  <a:t>Estructura</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Procesos</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Herramientas</a:t>
                </a:r>
                <a:endParaRPr lang="es-ES" sz="2000" dirty="0">
                  <a:latin typeface="Calibri" pitchFamily="34" charset="0"/>
                </a:endParaRPr>
              </a:p>
            </p:txBody>
          </p:sp>
        </p:grpSp>
        <p:sp>
          <p:nvSpPr>
            <p:cNvPr id="18" name="17 Flecha derecha"/>
            <p:cNvSpPr/>
            <p:nvPr/>
          </p:nvSpPr>
          <p:spPr>
            <a:xfrm>
              <a:off x="3321011" y="3141662"/>
              <a:ext cx="500066" cy="285752"/>
            </a:xfrm>
            <a:prstGeom prst="rightArrow">
              <a:avLst/>
            </a:prstGeom>
            <a:solidFill>
              <a:srgbClr val="C0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grpSp>
        <p:nvGrpSpPr>
          <p:cNvPr id="42" name="41 Grupo"/>
          <p:cNvGrpSpPr/>
          <p:nvPr/>
        </p:nvGrpSpPr>
        <p:grpSpPr>
          <a:xfrm>
            <a:off x="6464283" y="2136772"/>
            <a:ext cx="2500330" cy="2295532"/>
            <a:chOff x="6464283" y="2136772"/>
            <a:chExt cx="2500330" cy="2295532"/>
          </a:xfrm>
        </p:grpSpPr>
        <p:grpSp>
          <p:nvGrpSpPr>
            <p:cNvPr id="13" name="16 Grupo"/>
            <p:cNvGrpSpPr/>
            <p:nvPr/>
          </p:nvGrpSpPr>
          <p:grpSpPr>
            <a:xfrm>
              <a:off x="7035787" y="2136772"/>
              <a:ext cx="1928826" cy="2295532"/>
              <a:chOff x="6858016" y="2205038"/>
              <a:chExt cx="1928826" cy="2295532"/>
            </a:xfrm>
          </p:grpSpPr>
          <p:sp>
            <p:nvSpPr>
              <p:cNvPr id="6" name="5 Rectángulo"/>
              <p:cNvSpPr/>
              <p:nvPr/>
            </p:nvSpPr>
            <p:spPr>
              <a:xfrm>
                <a:off x="6858016" y="2205038"/>
                <a:ext cx="1928826" cy="229553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 name="7 CuadroTexto"/>
              <p:cNvSpPr txBox="1"/>
              <p:nvPr/>
            </p:nvSpPr>
            <p:spPr>
              <a:xfrm>
                <a:off x="7198778" y="2349500"/>
                <a:ext cx="1226619" cy="461665"/>
              </a:xfrm>
              <a:prstGeom prst="rect">
                <a:avLst/>
              </a:prstGeom>
              <a:noFill/>
            </p:spPr>
            <p:txBody>
              <a:bodyPr wrap="none" rtlCol="0" anchor="ctr">
                <a:spAutoFit/>
              </a:bodyPr>
              <a:lstStyle/>
              <a:p>
                <a:pPr algn="ctr"/>
                <a:r>
                  <a:rPr lang="es-ES" sz="2400" b="1" dirty="0" smtClean="0">
                    <a:solidFill>
                      <a:schemeClr val="accent5">
                        <a:lumMod val="50000"/>
                      </a:schemeClr>
                    </a:solidFill>
                  </a:rPr>
                  <a:t>Outputs</a:t>
                </a:r>
              </a:p>
            </p:txBody>
          </p:sp>
          <p:sp>
            <p:nvSpPr>
              <p:cNvPr id="14" name="13 CuadroTexto"/>
              <p:cNvSpPr txBox="1"/>
              <p:nvPr/>
            </p:nvSpPr>
            <p:spPr>
              <a:xfrm>
                <a:off x="7000892" y="3284538"/>
                <a:ext cx="1629677" cy="1015663"/>
              </a:xfrm>
              <a:prstGeom prst="rect">
                <a:avLst/>
              </a:prstGeom>
              <a:noFill/>
            </p:spPr>
            <p:txBody>
              <a:bodyPr wrap="none" rtlCol="0" anchor="ctr">
                <a:spAutoFit/>
              </a:bodyPr>
              <a:lstStyle/>
              <a:p>
                <a:pPr algn="ctr" eaLnBrk="0" hangingPunct="0"/>
                <a:r>
                  <a:rPr lang="es-ES" sz="2000" dirty="0" smtClean="0">
                    <a:latin typeface="Calibri" pitchFamily="34" charset="0"/>
                  </a:rPr>
                  <a:t>Productividad</a:t>
                </a:r>
              </a:p>
              <a:p>
                <a:pPr algn="ctr" eaLnBrk="0" hangingPunct="0"/>
                <a:endParaRPr lang="es-ES" sz="2000" dirty="0" smtClean="0">
                  <a:latin typeface="Calibri" pitchFamily="34" charset="0"/>
                </a:endParaRPr>
              </a:p>
              <a:p>
                <a:pPr algn="ctr" eaLnBrk="0" hangingPunct="0"/>
                <a:r>
                  <a:rPr lang="es-ES" sz="2000" dirty="0" smtClean="0">
                    <a:latin typeface="Calibri" pitchFamily="34" charset="0"/>
                  </a:rPr>
                  <a:t>Satisfacción</a:t>
                </a:r>
                <a:endParaRPr lang="es-ES" sz="2000" dirty="0">
                  <a:latin typeface="Calibri" pitchFamily="34" charset="0"/>
                </a:endParaRPr>
              </a:p>
            </p:txBody>
          </p:sp>
        </p:grpSp>
        <p:sp>
          <p:nvSpPr>
            <p:cNvPr id="19" name="18 Flecha derecha"/>
            <p:cNvSpPr/>
            <p:nvPr/>
          </p:nvSpPr>
          <p:spPr>
            <a:xfrm>
              <a:off x="6464283" y="3141662"/>
              <a:ext cx="500066" cy="285752"/>
            </a:xfrm>
            <a:prstGeom prst="rightArrow">
              <a:avLst/>
            </a:prstGeom>
            <a:solidFill>
              <a:srgbClr val="C0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grpSp>
        <p:nvGrpSpPr>
          <p:cNvPr id="43" name="42 Grupo"/>
          <p:cNvGrpSpPr/>
          <p:nvPr/>
        </p:nvGrpSpPr>
        <p:grpSpPr>
          <a:xfrm>
            <a:off x="1691481" y="4500570"/>
            <a:ext cx="6338095" cy="1461797"/>
            <a:chOff x="1691481" y="4500570"/>
            <a:chExt cx="6338095" cy="1461797"/>
          </a:xfrm>
        </p:grpSpPr>
        <p:sp>
          <p:nvSpPr>
            <p:cNvPr id="28" name="27 CuadroTexto"/>
            <p:cNvSpPr txBox="1"/>
            <p:nvPr/>
          </p:nvSpPr>
          <p:spPr>
            <a:xfrm>
              <a:off x="4357686" y="5500702"/>
              <a:ext cx="1231556" cy="461665"/>
            </a:xfrm>
            <a:prstGeom prst="rect">
              <a:avLst/>
            </a:prstGeom>
            <a:noFill/>
          </p:spPr>
          <p:txBody>
            <a:bodyPr wrap="none" rtlCol="0" anchor="ctr">
              <a:spAutoFit/>
            </a:bodyPr>
            <a:lstStyle/>
            <a:p>
              <a:r>
                <a:rPr lang="es-ES" sz="2400" b="1" i="1" dirty="0" err="1" smtClean="0">
                  <a:solidFill>
                    <a:schemeClr val="accent4">
                      <a:lumMod val="50000"/>
                    </a:schemeClr>
                  </a:solidFill>
                </a:rPr>
                <a:t>Fedback</a:t>
              </a:r>
              <a:endParaRPr lang="es-ES" sz="2400" b="1" i="1" dirty="0" smtClean="0">
                <a:solidFill>
                  <a:schemeClr val="accent4">
                    <a:lumMod val="50000"/>
                  </a:schemeClr>
                </a:solidFill>
              </a:endParaRPr>
            </a:p>
          </p:txBody>
        </p:sp>
        <p:cxnSp>
          <p:nvCxnSpPr>
            <p:cNvPr id="30" name="29 Conector recto de flecha"/>
            <p:cNvCxnSpPr/>
            <p:nvPr/>
          </p:nvCxnSpPr>
          <p:spPr>
            <a:xfrm rot="5400000" flipH="1" flipV="1">
              <a:off x="7600154" y="4928404"/>
              <a:ext cx="857256" cy="1588"/>
            </a:xfrm>
            <a:prstGeom prst="straightConnector1">
              <a:avLst/>
            </a:prstGeom>
            <a:ln w="38100">
              <a:solidFill>
                <a:schemeClr val="accent4">
                  <a:lumMod val="50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a:off x="1692275" y="5357826"/>
              <a:ext cx="6335713" cy="1588"/>
            </a:xfrm>
            <a:prstGeom prst="straightConnector1">
              <a:avLst/>
            </a:prstGeom>
            <a:ln w="38100">
              <a:solidFill>
                <a:schemeClr val="accent4">
                  <a:lumMod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rot="5400000" flipH="1" flipV="1">
              <a:off x="1370804" y="5036355"/>
              <a:ext cx="642942" cy="1588"/>
            </a:xfrm>
            <a:prstGeom prst="straightConnector1">
              <a:avLst/>
            </a:prstGeom>
            <a:ln w="38100">
              <a:solidFill>
                <a:schemeClr val="accent4">
                  <a:lumMod val="50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p:nvPr/>
          </p:nvCxnSpPr>
          <p:spPr>
            <a:xfrm rot="5400000" flipH="1" flipV="1">
              <a:off x="4863305" y="5071280"/>
              <a:ext cx="571504" cy="1588"/>
            </a:xfrm>
            <a:prstGeom prst="straightConnector1">
              <a:avLst/>
            </a:prstGeom>
            <a:ln w="38100">
              <a:solidFill>
                <a:schemeClr val="accent4">
                  <a:lumMod val="50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9" name="2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3" name="3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grpSp>
        <p:nvGrpSpPr>
          <p:cNvPr id="35" name="34 Grupo"/>
          <p:cNvGrpSpPr/>
          <p:nvPr/>
        </p:nvGrpSpPr>
        <p:grpSpPr>
          <a:xfrm>
            <a:off x="785786" y="785794"/>
            <a:ext cx="7714378" cy="2714644"/>
            <a:chOff x="785786" y="785794"/>
            <a:chExt cx="7714378" cy="2714644"/>
          </a:xfrm>
        </p:grpSpPr>
        <p:sp>
          <p:nvSpPr>
            <p:cNvPr id="36" name="35 CuadroTexto"/>
            <p:cNvSpPr txBox="1"/>
            <p:nvPr/>
          </p:nvSpPr>
          <p:spPr>
            <a:xfrm>
              <a:off x="785786" y="857232"/>
              <a:ext cx="2468112" cy="584775"/>
            </a:xfrm>
            <a:prstGeom prst="rect">
              <a:avLst/>
            </a:prstGeom>
            <a:noFill/>
          </p:spPr>
          <p:txBody>
            <a:bodyPr wrap="none" rtlCol="0" anchor="ctr">
              <a:spAutoFit/>
            </a:bodyPr>
            <a:lstStyle/>
            <a:p>
              <a:pPr algn="ctr" eaLnBrk="0" hangingPunct="0"/>
              <a:r>
                <a:rPr lang="es-ES" sz="1600" dirty="0" smtClean="0">
                  <a:solidFill>
                    <a:schemeClr val="accent1">
                      <a:lumMod val="50000"/>
                    </a:schemeClr>
                  </a:solidFill>
                  <a:latin typeface="Calibri" pitchFamily="34" charset="0"/>
                </a:rPr>
                <a:t>Objetivos + Roles + Normas</a:t>
              </a:r>
            </a:p>
            <a:p>
              <a:pPr algn="ctr" eaLnBrk="0" hangingPunct="0"/>
              <a:r>
                <a:rPr lang="es-ES" sz="1600" dirty="0" smtClean="0">
                  <a:solidFill>
                    <a:schemeClr val="accent1">
                      <a:lumMod val="50000"/>
                    </a:schemeClr>
                  </a:solidFill>
                  <a:latin typeface="Calibri" pitchFamily="34" charset="0"/>
                </a:rPr>
                <a:t>Cohesión</a:t>
              </a:r>
              <a:endParaRPr lang="es-ES" sz="1600" dirty="0">
                <a:solidFill>
                  <a:schemeClr val="accent1">
                    <a:lumMod val="50000"/>
                  </a:schemeClr>
                </a:solidFill>
                <a:latin typeface="Calibri" pitchFamily="34" charset="0"/>
              </a:endParaRPr>
            </a:p>
          </p:txBody>
        </p:sp>
        <p:sp>
          <p:nvSpPr>
            <p:cNvPr id="37" name="36 CuadroTexto"/>
            <p:cNvSpPr txBox="1"/>
            <p:nvPr/>
          </p:nvSpPr>
          <p:spPr>
            <a:xfrm>
              <a:off x="6572264" y="785794"/>
              <a:ext cx="1927900" cy="1077218"/>
            </a:xfrm>
            <a:prstGeom prst="rect">
              <a:avLst/>
            </a:prstGeom>
            <a:noFill/>
          </p:spPr>
          <p:txBody>
            <a:bodyPr wrap="none" rtlCol="0" anchor="ctr">
              <a:spAutoFit/>
            </a:bodyPr>
            <a:lstStyle/>
            <a:p>
              <a:pPr algn="ctr" eaLnBrk="0" hangingPunct="0"/>
              <a:r>
                <a:rPr lang="es-ES" sz="1600" dirty="0" smtClean="0">
                  <a:solidFill>
                    <a:schemeClr val="accent1">
                      <a:lumMod val="50000"/>
                    </a:schemeClr>
                  </a:solidFill>
                  <a:latin typeface="Calibri" pitchFamily="34" charset="0"/>
                </a:rPr>
                <a:t>Desarrollo</a:t>
              </a:r>
            </a:p>
            <a:p>
              <a:pPr algn="ctr" eaLnBrk="0" hangingPunct="0"/>
              <a:r>
                <a:rPr lang="es-ES" sz="1600" dirty="0" smtClean="0">
                  <a:solidFill>
                    <a:schemeClr val="accent1">
                      <a:lumMod val="50000"/>
                    </a:schemeClr>
                  </a:solidFill>
                  <a:latin typeface="Calibri" pitchFamily="34" charset="0"/>
                </a:rPr>
                <a:t>Comunicación</a:t>
              </a:r>
            </a:p>
            <a:p>
              <a:pPr algn="ctr" eaLnBrk="0" hangingPunct="0"/>
              <a:r>
                <a:rPr lang="es-ES" sz="1600" dirty="0" smtClean="0">
                  <a:solidFill>
                    <a:schemeClr val="accent1">
                      <a:lumMod val="50000"/>
                    </a:schemeClr>
                  </a:solidFill>
                  <a:latin typeface="Calibri" pitchFamily="34" charset="0"/>
                </a:rPr>
                <a:t>Toma de decisiones</a:t>
              </a:r>
            </a:p>
            <a:p>
              <a:pPr algn="ctr" eaLnBrk="0" hangingPunct="0"/>
              <a:r>
                <a:rPr lang="es-ES" sz="1600" dirty="0" smtClean="0">
                  <a:solidFill>
                    <a:schemeClr val="accent1">
                      <a:lumMod val="50000"/>
                    </a:schemeClr>
                  </a:solidFill>
                  <a:latin typeface="Calibri" pitchFamily="34" charset="0"/>
                </a:rPr>
                <a:t>Gestión de conflictos</a:t>
              </a:r>
              <a:endParaRPr lang="es-ES" sz="1600" dirty="0">
                <a:solidFill>
                  <a:schemeClr val="accent1">
                    <a:lumMod val="50000"/>
                  </a:schemeClr>
                </a:solidFill>
                <a:latin typeface="Calibri" pitchFamily="34" charset="0"/>
              </a:endParaRPr>
            </a:p>
          </p:txBody>
        </p:sp>
        <p:cxnSp>
          <p:nvCxnSpPr>
            <p:cNvPr id="39" name="38 Conector recto de flecha"/>
            <p:cNvCxnSpPr/>
            <p:nvPr/>
          </p:nvCxnSpPr>
          <p:spPr>
            <a:xfrm rot="16200000" flipH="1">
              <a:off x="2643174" y="1285860"/>
              <a:ext cx="1714512" cy="1714512"/>
            </a:xfrm>
            <a:prstGeom prst="straightConnector1">
              <a:avLst/>
            </a:prstGeom>
            <a:ln w="19050">
              <a:solidFill>
                <a:schemeClr val="accent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rot="5400000">
              <a:off x="5393537" y="2178835"/>
              <a:ext cx="1643074" cy="1000132"/>
            </a:xfrm>
            <a:prstGeom prst="straightConnector1">
              <a:avLst/>
            </a:prstGeom>
            <a:ln w="19050">
              <a:solidFill>
                <a:schemeClr val="accent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left)">
                                      <p:cBhvr>
                                        <p:cTn id="11" dur="500"/>
                                        <p:tgtEl>
                                          <p:spTgt spid="3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wipe(left)">
                                      <p:cBhvr>
                                        <p:cTn id="20" dur="500"/>
                                        <p:tgtEl>
                                          <p:spTgt spid="42"/>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dissolve">
                                      <p:cBhvr>
                                        <p:cTn id="2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357290" y="0"/>
            <a:ext cx="7786710" cy="511156"/>
          </a:xfrm>
        </p:spPr>
        <p:txBody>
          <a:bodyPr/>
          <a:lstStyle/>
          <a:p>
            <a:r>
              <a:rPr lang="es-ES" dirty="0" smtClean="0"/>
              <a:t>Qué es una decisión </a:t>
            </a:r>
            <a:r>
              <a:rPr lang="es-ES" sz="2400" dirty="0" smtClean="0"/>
              <a:t>(cfr. Resolución de problemas)</a:t>
            </a:r>
            <a:endParaRPr lang="es-ES" sz="2400" dirty="0"/>
          </a:p>
        </p:txBody>
      </p:sp>
      <p:grpSp>
        <p:nvGrpSpPr>
          <p:cNvPr id="20" name="19 Grupo"/>
          <p:cNvGrpSpPr/>
          <p:nvPr/>
        </p:nvGrpSpPr>
        <p:grpSpPr>
          <a:xfrm>
            <a:off x="214282" y="785794"/>
            <a:ext cx="8472518" cy="2939124"/>
            <a:chOff x="214282" y="785794"/>
            <a:chExt cx="8472518" cy="2939124"/>
          </a:xfrm>
        </p:grpSpPr>
        <p:sp>
          <p:nvSpPr>
            <p:cNvPr id="5" name="Text Box 7"/>
            <p:cNvSpPr txBox="1">
              <a:spLocks noChangeArrowheads="1"/>
            </p:cNvSpPr>
            <p:nvPr/>
          </p:nvSpPr>
          <p:spPr bwMode="auto">
            <a:xfrm>
              <a:off x="457200" y="1785926"/>
              <a:ext cx="8229600" cy="1938992"/>
            </a:xfrm>
            <a:prstGeom prst="rect">
              <a:avLst/>
            </a:prstGeom>
            <a:noFill/>
            <a:ln w="9525">
              <a:noFill/>
              <a:miter lim="800000"/>
              <a:headEnd/>
              <a:tailEnd/>
            </a:ln>
          </p:spPr>
          <p:txBody>
            <a:bodyPr>
              <a:spAutoFit/>
            </a:bodyPr>
            <a:lstStyle/>
            <a:p>
              <a:pPr algn="ctr"/>
              <a:r>
                <a:rPr lang="es-ES" sz="2400" b="1" dirty="0">
                  <a:solidFill>
                    <a:schemeClr val="accent3">
                      <a:lumMod val="50000"/>
                    </a:schemeClr>
                  </a:solidFill>
                  <a:latin typeface="Calibri" pitchFamily="34" charset="0"/>
                </a:rPr>
                <a:t> “Proceso por medio del cual se pretende pasar de una situación determinada a otra (objetivos) por medio de una serie de transformaciones. Supone una intención explícita de </a:t>
              </a:r>
              <a:r>
                <a:rPr lang="es-ES" sz="2400" b="1" dirty="0" smtClean="0">
                  <a:solidFill>
                    <a:schemeClr val="accent3">
                      <a:lumMod val="50000"/>
                    </a:schemeClr>
                  </a:solidFill>
                  <a:latin typeface="Calibri" pitchFamily="34" charset="0"/>
                </a:rPr>
                <a:t>actuar (</a:t>
              </a:r>
              <a:r>
                <a:rPr lang="es-ES" sz="2400" b="1" dirty="0" err="1" smtClean="0">
                  <a:solidFill>
                    <a:schemeClr val="accent3">
                      <a:lumMod val="50000"/>
                    </a:schemeClr>
                  </a:solidFill>
                  <a:latin typeface="Calibri" pitchFamily="34" charset="0"/>
                </a:rPr>
                <a:t>Mintzberg</a:t>
              </a:r>
              <a:r>
                <a:rPr lang="es-ES" sz="2400" b="1" dirty="0" smtClean="0">
                  <a:solidFill>
                    <a:schemeClr val="accent3">
                      <a:lumMod val="50000"/>
                    </a:schemeClr>
                  </a:solidFill>
                  <a:latin typeface="Calibri" pitchFamily="34" charset="0"/>
                </a:rPr>
                <a:t>, 1979), </a:t>
              </a:r>
              <a:r>
                <a:rPr lang="es-ES" sz="2400" b="1" dirty="0">
                  <a:solidFill>
                    <a:schemeClr val="accent3">
                      <a:lumMod val="50000"/>
                    </a:schemeClr>
                  </a:solidFill>
                  <a:latin typeface="Calibri" pitchFamily="34" charset="0"/>
                </a:rPr>
                <a:t>e implica procesos de pensamientos y conductas que culminan en una elección (</a:t>
              </a:r>
              <a:r>
                <a:rPr lang="es-ES" sz="2400" b="1" dirty="0" err="1">
                  <a:solidFill>
                    <a:schemeClr val="accent3">
                      <a:lumMod val="50000"/>
                    </a:schemeClr>
                  </a:solidFill>
                  <a:latin typeface="Calibri" pitchFamily="34" charset="0"/>
                </a:rPr>
                <a:t>Peiró</a:t>
              </a:r>
              <a:r>
                <a:rPr lang="es-ES" sz="2400" b="1" dirty="0">
                  <a:solidFill>
                    <a:schemeClr val="accent3">
                      <a:lumMod val="50000"/>
                    </a:schemeClr>
                  </a:solidFill>
                  <a:latin typeface="Calibri" pitchFamily="34" charset="0"/>
                </a:rPr>
                <a:t>, 1986)”.</a:t>
              </a:r>
            </a:p>
          </p:txBody>
        </p:sp>
        <p:sp>
          <p:nvSpPr>
            <p:cNvPr id="17" name="16 CuadroTexto"/>
            <p:cNvSpPr txBox="1"/>
            <p:nvPr/>
          </p:nvSpPr>
          <p:spPr>
            <a:xfrm>
              <a:off x="214282" y="785794"/>
              <a:ext cx="1711879" cy="523220"/>
            </a:xfrm>
            <a:prstGeom prst="rect">
              <a:avLst/>
            </a:prstGeom>
            <a:solidFill>
              <a:schemeClr val="accent3">
                <a:lumMod val="50000"/>
              </a:schemeClr>
            </a:solidFill>
          </p:spPr>
          <p:txBody>
            <a:bodyPr wrap="none" rtlCol="0" anchor="ctr">
              <a:spAutoFit/>
            </a:bodyPr>
            <a:lstStyle/>
            <a:p>
              <a:r>
                <a:rPr lang="es-ES" sz="2800" b="1" dirty="0" smtClean="0">
                  <a:solidFill>
                    <a:schemeClr val="bg1"/>
                  </a:solidFill>
                </a:rPr>
                <a:t>DECISION:</a:t>
              </a:r>
            </a:p>
          </p:txBody>
        </p:sp>
      </p:grpSp>
      <p:grpSp>
        <p:nvGrpSpPr>
          <p:cNvPr id="28" name="27 Grupo"/>
          <p:cNvGrpSpPr/>
          <p:nvPr/>
        </p:nvGrpSpPr>
        <p:grpSpPr>
          <a:xfrm>
            <a:off x="321439" y="4786322"/>
            <a:ext cx="8501122" cy="857256"/>
            <a:chOff x="321439" y="4786322"/>
            <a:chExt cx="8501122" cy="857256"/>
          </a:xfrm>
        </p:grpSpPr>
        <p:sp>
          <p:nvSpPr>
            <p:cNvPr id="19" name="18 Rectángulo"/>
            <p:cNvSpPr/>
            <p:nvPr/>
          </p:nvSpPr>
          <p:spPr>
            <a:xfrm>
              <a:off x="321439" y="4786322"/>
              <a:ext cx="8501122" cy="857256"/>
            </a:xfrm>
            <a:prstGeom prst="rect">
              <a:avLst/>
            </a:prstGeom>
            <a:solidFill>
              <a:schemeClr val="accent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4" name="21 Grupo"/>
            <p:cNvGrpSpPr/>
            <p:nvPr/>
          </p:nvGrpSpPr>
          <p:grpSpPr>
            <a:xfrm>
              <a:off x="638854" y="4958244"/>
              <a:ext cx="7866292" cy="513412"/>
              <a:chOff x="323850" y="2714620"/>
              <a:chExt cx="7866292" cy="513412"/>
            </a:xfrm>
          </p:grpSpPr>
          <p:sp>
            <p:nvSpPr>
              <p:cNvPr id="21" name="20 CuadroTexto"/>
              <p:cNvSpPr txBox="1"/>
              <p:nvPr/>
            </p:nvSpPr>
            <p:spPr>
              <a:xfrm>
                <a:off x="323850" y="2735590"/>
                <a:ext cx="1408078" cy="461665"/>
              </a:xfrm>
              <a:prstGeom prst="rect">
                <a:avLst/>
              </a:prstGeom>
              <a:noFill/>
            </p:spPr>
            <p:txBody>
              <a:bodyPr wrap="none" rtlCol="0" anchor="ctr">
                <a:spAutoFit/>
              </a:bodyPr>
              <a:lstStyle/>
              <a:p>
                <a:r>
                  <a:rPr lang="es-ES" sz="2400" b="1" dirty="0" smtClean="0">
                    <a:solidFill>
                      <a:schemeClr val="bg1"/>
                    </a:solidFill>
                  </a:rPr>
                  <a:t>DECISION</a:t>
                </a:r>
              </a:p>
            </p:txBody>
          </p:sp>
          <p:sp>
            <p:nvSpPr>
              <p:cNvPr id="22" name="21 CuadroTexto"/>
              <p:cNvSpPr txBox="1"/>
              <p:nvPr/>
            </p:nvSpPr>
            <p:spPr>
              <a:xfrm>
                <a:off x="3571868" y="2766367"/>
                <a:ext cx="2096023" cy="461665"/>
              </a:xfrm>
              <a:prstGeom prst="rect">
                <a:avLst/>
              </a:prstGeom>
              <a:noFill/>
            </p:spPr>
            <p:txBody>
              <a:bodyPr wrap="none" rtlCol="0" anchor="ctr">
                <a:spAutoFit/>
              </a:bodyPr>
              <a:lstStyle/>
              <a:p>
                <a:r>
                  <a:rPr lang="es-ES" sz="2400" b="1" dirty="0" smtClean="0">
                    <a:solidFill>
                      <a:schemeClr val="bg1"/>
                    </a:solidFill>
                  </a:rPr>
                  <a:t>INFORMACION</a:t>
                </a:r>
              </a:p>
            </p:txBody>
          </p:sp>
          <p:sp>
            <p:nvSpPr>
              <p:cNvPr id="23" name="22 CuadroTexto"/>
              <p:cNvSpPr txBox="1"/>
              <p:nvPr/>
            </p:nvSpPr>
            <p:spPr>
              <a:xfrm>
                <a:off x="2000232" y="2766367"/>
                <a:ext cx="1357322" cy="461665"/>
              </a:xfrm>
              <a:prstGeom prst="rect">
                <a:avLst/>
              </a:prstGeom>
              <a:noFill/>
            </p:spPr>
            <p:txBody>
              <a:bodyPr wrap="square" rtlCol="0" anchor="ctr">
                <a:spAutoFit/>
              </a:bodyPr>
              <a:lstStyle/>
              <a:p>
                <a:r>
                  <a:rPr lang="es-ES" sz="2400" b="1" dirty="0" smtClean="0">
                    <a:solidFill>
                      <a:schemeClr val="bg1"/>
                    </a:solidFill>
                  </a:rPr>
                  <a:t>RIESGO</a:t>
                </a:r>
              </a:p>
            </p:txBody>
          </p:sp>
          <p:sp>
            <p:nvSpPr>
              <p:cNvPr id="24" name="23 CuadroTexto"/>
              <p:cNvSpPr txBox="1"/>
              <p:nvPr/>
            </p:nvSpPr>
            <p:spPr>
              <a:xfrm>
                <a:off x="6000760" y="2766367"/>
                <a:ext cx="2189382" cy="461665"/>
              </a:xfrm>
              <a:prstGeom prst="rect">
                <a:avLst/>
              </a:prstGeom>
              <a:noFill/>
            </p:spPr>
            <p:txBody>
              <a:bodyPr wrap="none" rtlCol="0" anchor="ctr">
                <a:spAutoFit/>
              </a:bodyPr>
              <a:lstStyle/>
              <a:p>
                <a:r>
                  <a:rPr lang="es-ES" sz="2400" b="1" dirty="0" smtClean="0">
                    <a:solidFill>
                      <a:schemeClr val="bg1"/>
                    </a:solidFill>
                  </a:rPr>
                  <a:t>PERSONALIDAD</a:t>
                </a:r>
              </a:p>
            </p:txBody>
          </p:sp>
          <p:sp>
            <p:nvSpPr>
              <p:cNvPr id="25" name="24 CuadroTexto"/>
              <p:cNvSpPr txBox="1"/>
              <p:nvPr/>
            </p:nvSpPr>
            <p:spPr>
              <a:xfrm>
                <a:off x="1643042" y="2714620"/>
                <a:ext cx="338554" cy="461665"/>
              </a:xfrm>
              <a:prstGeom prst="rect">
                <a:avLst/>
              </a:prstGeom>
              <a:noFill/>
            </p:spPr>
            <p:txBody>
              <a:bodyPr wrap="none" rtlCol="0" anchor="ctr">
                <a:spAutoFit/>
              </a:bodyPr>
              <a:lstStyle/>
              <a:p>
                <a:r>
                  <a:rPr lang="es-ES" sz="2400" b="1" dirty="0" smtClean="0">
                    <a:solidFill>
                      <a:schemeClr val="bg1"/>
                    </a:solidFill>
                  </a:rPr>
                  <a:t>=</a:t>
                </a:r>
              </a:p>
            </p:txBody>
          </p:sp>
          <p:sp>
            <p:nvSpPr>
              <p:cNvPr id="26" name="25 CuadroTexto"/>
              <p:cNvSpPr txBox="1"/>
              <p:nvPr/>
            </p:nvSpPr>
            <p:spPr>
              <a:xfrm>
                <a:off x="3143240" y="2766367"/>
                <a:ext cx="338554" cy="461665"/>
              </a:xfrm>
              <a:prstGeom prst="rect">
                <a:avLst/>
              </a:prstGeom>
              <a:noFill/>
            </p:spPr>
            <p:txBody>
              <a:bodyPr wrap="none" rtlCol="0" anchor="ctr">
                <a:spAutoFit/>
              </a:bodyPr>
              <a:lstStyle/>
              <a:p>
                <a:r>
                  <a:rPr lang="es-ES" sz="2400" b="1" dirty="0" smtClean="0">
                    <a:solidFill>
                      <a:schemeClr val="bg1"/>
                    </a:solidFill>
                  </a:rPr>
                  <a:t>+</a:t>
                </a:r>
              </a:p>
            </p:txBody>
          </p:sp>
          <p:sp>
            <p:nvSpPr>
              <p:cNvPr id="27" name="26 CuadroTexto"/>
              <p:cNvSpPr txBox="1"/>
              <p:nvPr/>
            </p:nvSpPr>
            <p:spPr>
              <a:xfrm>
                <a:off x="5715008" y="2766367"/>
                <a:ext cx="338554" cy="461665"/>
              </a:xfrm>
              <a:prstGeom prst="rect">
                <a:avLst/>
              </a:prstGeom>
              <a:noFill/>
            </p:spPr>
            <p:txBody>
              <a:bodyPr wrap="none" rtlCol="0" anchor="ctr">
                <a:spAutoFit/>
              </a:bodyPr>
              <a:lstStyle/>
              <a:p>
                <a:r>
                  <a:rPr lang="es-ES" sz="2400" b="1" dirty="0" smtClean="0">
                    <a:solidFill>
                      <a:schemeClr val="bg1"/>
                    </a:solidFill>
                  </a:rPr>
                  <a:t>+</a:t>
                </a:r>
              </a:p>
            </p:txBody>
          </p:sp>
        </p:grpSp>
      </p:gr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dissolve">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571604" y="0"/>
            <a:ext cx="7340622" cy="511156"/>
          </a:xfrm>
        </p:spPr>
        <p:txBody>
          <a:bodyPr/>
          <a:lstStyle/>
          <a:p>
            <a:r>
              <a:rPr lang="es-ES" dirty="0" smtClean="0"/>
              <a:t>Factores en la Toma de Decisiones</a:t>
            </a:r>
            <a:endParaRPr lang="es-ES" dirty="0"/>
          </a:p>
        </p:txBody>
      </p:sp>
      <p:grpSp>
        <p:nvGrpSpPr>
          <p:cNvPr id="24" name="23 Grupo"/>
          <p:cNvGrpSpPr/>
          <p:nvPr/>
        </p:nvGrpSpPr>
        <p:grpSpPr>
          <a:xfrm>
            <a:off x="178563" y="765174"/>
            <a:ext cx="2643206" cy="5592783"/>
            <a:chOff x="178563" y="765174"/>
            <a:chExt cx="2643206" cy="5592783"/>
          </a:xfrm>
        </p:grpSpPr>
        <p:sp>
          <p:nvSpPr>
            <p:cNvPr id="15" name="14 Rectángulo"/>
            <p:cNvSpPr/>
            <p:nvPr/>
          </p:nvSpPr>
          <p:spPr>
            <a:xfrm>
              <a:off x="178563" y="765174"/>
              <a:ext cx="2643206" cy="5592783"/>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2" name="11 CuadroTexto"/>
            <p:cNvSpPr txBox="1"/>
            <p:nvPr/>
          </p:nvSpPr>
          <p:spPr>
            <a:xfrm>
              <a:off x="511962" y="836613"/>
              <a:ext cx="2071702" cy="830997"/>
            </a:xfrm>
            <a:prstGeom prst="rect">
              <a:avLst/>
            </a:prstGeom>
            <a:noFill/>
          </p:spPr>
          <p:txBody>
            <a:bodyPr wrap="square" rtlCol="0" anchor="ctr">
              <a:spAutoFit/>
            </a:bodyPr>
            <a:lstStyle/>
            <a:p>
              <a:pPr algn="ctr"/>
              <a:r>
                <a:rPr lang="es-ES" sz="2400" b="1" dirty="0" smtClean="0">
                  <a:solidFill>
                    <a:schemeClr val="accent6">
                      <a:lumMod val="50000"/>
                    </a:schemeClr>
                  </a:solidFill>
                </a:rPr>
                <a:t>Factores INDIVIDUALES</a:t>
              </a:r>
            </a:p>
          </p:txBody>
        </p:sp>
        <p:sp>
          <p:nvSpPr>
            <p:cNvPr id="18" name="17 CuadroTexto"/>
            <p:cNvSpPr txBox="1"/>
            <p:nvPr/>
          </p:nvSpPr>
          <p:spPr>
            <a:xfrm>
              <a:off x="440540" y="1785926"/>
              <a:ext cx="2214546" cy="4401205"/>
            </a:xfrm>
            <a:prstGeom prst="rect">
              <a:avLst/>
            </a:prstGeom>
            <a:noFill/>
          </p:spPr>
          <p:txBody>
            <a:bodyPr wrap="square" rtlCol="0" anchor="ctr">
              <a:spAutoFit/>
            </a:bodyPr>
            <a:lstStyle/>
            <a:p>
              <a:pPr algn="ctr" eaLnBrk="0" hangingPunct="0">
                <a:buFont typeface="Wingdings" pitchFamily="2" charset="2"/>
                <a:buChar char="ü"/>
              </a:pPr>
              <a:r>
                <a:rPr lang="es-ES" sz="2000" dirty="0" smtClean="0">
                  <a:latin typeface="Calibri" pitchFamily="34" charset="0"/>
                </a:rPr>
                <a:t> Información, conocimientos y experiencia</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Habilidades cognitivas, emocionales,</a:t>
              </a:r>
            </a:p>
            <a:p>
              <a:pPr algn="ctr" eaLnBrk="0" hangingPunct="0"/>
              <a:r>
                <a:rPr lang="es-ES" sz="2000" dirty="0" smtClean="0">
                  <a:latin typeface="Calibri" pitchFamily="34" charset="0"/>
                </a:rPr>
                <a:t>    sociales y técnicas</a:t>
              </a:r>
            </a:p>
            <a:p>
              <a:pPr algn="ctr" eaLnBrk="0" hangingPunct="0"/>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Creencias, valores y actitudes</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Motivación</a:t>
              </a:r>
              <a:endParaRPr lang="es-ES" sz="2000" dirty="0">
                <a:latin typeface="Calibri" pitchFamily="34" charset="0"/>
              </a:endParaRPr>
            </a:p>
          </p:txBody>
        </p:sp>
      </p:grpSp>
      <p:grpSp>
        <p:nvGrpSpPr>
          <p:cNvPr id="25" name="24 Grupo"/>
          <p:cNvGrpSpPr/>
          <p:nvPr/>
        </p:nvGrpSpPr>
        <p:grpSpPr>
          <a:xfrm>
            <a:off x="3214678" y="765174"/>
            <a:ext cx="2643206" cy="5616575"/>
            <a:chOff x="3214678" y="765174"/>
            <a:chExt cx="2643206" cy="5616575"/>
          </a:xfrm>
        </p:grpSpPr>
        <p:sp>
          <p:nvSpPr>
            <p:cNvPr id="17" name="16 Rectángulo"/>
            <p:cNvSpPr/>
            <p:nvPr/>
          </p:nvSpPr>
          <p:spPr>
            <a:xfrm>
              <a:off x="3214678" y="765174"/>
              <a:ext cx="2643206" cy="5616575"/>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3" name="12 CuadroTexto"/>
            <p:cNvSpPr txBox="1"/>
            <p:nvPr/>
          </p:nvSpPr>
          <p:spPr>
            <a:xfrm>
              <a:off x="3786182" y="836613"/>
              <a:ext cx="1500197" cy="830997"/>
            </a:xfrm>
            <a:prstGeom prst="rect">
              <a:avLst/>
            </a:prstGeom>
            <a:noFill/>
          </p:spPr>
          <p:txBody>
            <a:bodyPr wrap="square" rtlCol="0" anchor="ctr">
              <a:spAutoFit/>
            </a:bodyPr>
            <a:lstStyle/>
            <a:p>
              <a:pPr algn="ctr"/>
              <a:r>
                <a:rPr lang="es-ES" sz="2400" b="1" dirty="0" smtClean="0">
                  <a:solidFill>
                    <a:schemeClr val="accent3">
                      <a:lumMod val="50000"/>
                    </a:schemeClr>
                  </a:solidFill>
                </a:rPr>
                <a:t>Factores GRUPALES</a:t>
              </a:r>
            </a:p>
          </p:txBody>
        </p:sp>
        <p:sp>
          <p:nvSpPr>
            <p:cNvPr id="19" name="18 CuadroTexto"/>
            <p:cNvSpPr txBox="1"/>
            <p:nvPr/>
          </p:nvSpPr>
          <p:spPr>
            <a:xfrm>
              <a:off x="3214678" y="1714488"/>
              <a:ext cx="2643206" cy="4462760"/>
            </a:xfrm>
            <a:prstGeom prst="rect">
              <a:avLst/>
            </a:prstGeom>
            <a:noFill/>
          </p:spPr>
          <p:txBody>
            <a:bodyPr wrap="square" rtlCol="0" anchor="ctr">
              <a:spAutoFit/>
            </a:bodyPr>
            <a:lstStyle/>
            <a:p>
              <a:pPr algn="ctr" eaLnBrk="0" hangingPunct="0">
                <a:buFont typeface="Wingdings" pitchFamily="2" charset="2"/>
                <a:buChar char="ü"/>
              </a:pPr>
              <a:r>
                <a:rPr lang="es-ES" sz="2000" dirty="0" smtClean="0">
                  <a:latin typeface="Calibri" pitchFamily="34" charset="0"/>
                </a:rPr>
                <a:t> Pertenencia a distintos grupos</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Procesos de influencia social </a:t>
              </a:r>
              <a:r>
                <a:rPr lang="es-ES" sz="1200" dirty="0" smtClean="0">
                  <a:latin typeface="Calibri" pitchFamily="34" charset="0"/>
                </a:rPr>
                <a:t>(normaliza-</a:t>
              </a:r>
            </a:p>
            <a:p>
              <a:pPr algn="ctr" eaLnBrk="0" hangingPunct="0"/>
              <a:r>
                <a:rPr lang="es-ES" sz="1200" dirty="0" smtClean="0">
                  <a:latin typeface="Calibri" pitchFamily="34" charset="0"/>
                </a:rPr>
                <a:t>    </a:t>
              </a:r>
              <a:r>
                <a:rPr lang="es-ES" sz="1200" dirty="0" err="1" smtClean="0">
                  <a:latin typeface="Calibri" pitchFamily="34" charset="0"/>
                </a:rPr>
                <a:t>ción</a:t>
              </a:r>
              <a:r>
                <a:rPr lang="es-ES" sz="1200" dirty="0" smtClean="0">
                  <a:latin typeface="Calibri" pitchFamily="34" charset="0"/>
                </a:rPr>
                <a:t>, conformidad, innovación, obediencia,</a:t>
              </a:r>
            </a:p>
            <a:p>
              <a:pPr algn="ctr" eaLnBrk="0" hangingPunct="0"/>
              <a:r>
                <a:rPr lang="es-ES" sz="1200" dirty="0" smtClean="0">
                  <a:latin typeface="Calibri" pitchFamily="34" charset="0"/>
                </a:rPr>
                <a:t>    </a:t>
              </a:r>
              <a:r>
                <a:rPr lang="es-ES" sz="1200" dirty="0" err="1" smtClean="0">
                  <a:latin typeface="Calibri" pitchFamily="34" charset="0"/>
                </a:rPr>
                <a:t>desindividuación</a:t>
              </a:r>
              <a:r>
                <a:rPr lang="es-ES" sz="1200" dirty="0" smtClean="0">
                  <a:latin typeface="Calibri" pitchFamily="34" charset="0"/>
                </a:rPr>
                <a:t>)</a:t>
              </a:r>
            </a:p>
            <a:p>
              <a:pPr algn="ctr" eaLnBrk="0" hangingPunct="0"/>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Motivación grupal </a:t>
              </a:r>
              <a:r>
                <a:rPr lang="es-ES" sz="1400" dirty="0" smtClean="0">
                  <a:latin typeface="Calibri" pitchFamily="34" charset="0"/>
                </a:rPr>
                <a:t>(polarización y</a:t>
              </a:r>
            </a:p>
            <a:p>
              <a:pPr algn="ctr" eaLnBrk="0" hangingPunct="0"/>
              <a:r>
                <a:rPr lang="es-ES" sz="1400" dirty="0" smtClean="0">
                  <a:latin typeface="Calibri" pitchFamily="34" charset="0"/>
                </a:rPr>
                <a:t>    holgazanería social)</a:t>
              </a:r>
            </a:p>
            <a:p>
              <a:pPr algn="ctr" eaLnBrk="0" hangingPunct="0"/>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Polarización</a:t>
              </a:r>
            </a:p>
            <a:p>
              <a:pPr algn="ctr" eaLnBrk="0" hangingPunct="0">
                <a:buFont typeface="Wingdings" pitchFamily="2" charset="2"/>
                <a:buChar char="ü"/>
              </a:pPr>
              <a:endParaRPr lang="es-ES" sz="2000" dirty="0" smtClean="0">
                <a:latin typeface="Calibri" pitchFamily="34" charset="0"/>
              </a:endParaRPr>
            </a:p>
            <a:p>
              <a:pPr algn="ctr" eaLnBrk="0" hangingPunct="0">
                <a:buFont typeface="Wingdings" pitchFamily="2" charset="2"/>
                <a:buChar char="ü"/>
              </a:pPr>
              <a:r>
                <a:rPr lang="es-ES" sz="2000" dirty="0" smtClean="0">
                  <a:latin typeface="Calibri" pitchFamily="34" charset="0"/>
                </a:rPr>
                <a:t> Pensamiento grupal</a:t>
              </a:r>
              <a:endParaRPr lang="es-ES" sz="2000" dirty="0">
                <a:latin typeface="Calibri" pitchFamily="34" charset="0"/>
              </a:endParaRPr>
            </a:p>
          </p:txBody>
        </p:sp>
      </p:grpSp>
      <p:grpSp>
        <p:nvGrpSpPr>
          <p:cNvPr id="26" name="25 Grupo"/>
          <p:cNvGrpSpPr/>
          <p:nvPr/>
        </p:nvGrpSpPr>
        <p:grpSpPr>
          <a:xfrm>
            <a:off x="6250793" y="765174"/>
            <a:ext cx="2643206" cy="5616575"/>
            <a:chOff x="6250793" y="765174"/>
            <a:chExt cx="2643206" cy="5616575"/>
          </a:xfrm>
        </p:grpSpPr>
        <p:sp>
          <p:nvSpPr>
            <p:cNvPr id="16" name="15 Rectángulo"/>
            <p:cNvSpPr/>
            <p:nvPr/>
          </p:nvSpPr>
          <p:spPr>
            <a:xfrm>
              <a:off x="6250793" y="765174"/>
              <a:ext cx="2643206" cy="5616575"/>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13 CuadroTexto"/>
            <p:cNvSpPr txBox="1"/>
            <p:nvPr/>
          </p:nvSpPr>
          <p:spPr>
            <a:xfrm>
              <a:off x="6500826" y="836613"/>
              <a:ext cx="2286016" cy="830997"/>
            </a:xfrm>
            <a:prstGeom prst="rect">
              <a:avLst/>
            </a:prstGeom>
            <a:noFill/>
          </p:spPr>
          <p:txBody>
            <a:bodyPr wrap="square" rtlCol="0" anchor="ctr">
              <a:spAutoFit/>
            </a:bodyPr>
            <a:lstStyle/>
            <a:p>
              <a:pPr algn="ctr"/>
              <a:r>
                <a:rPr lang="es-ES" sz="2400" b="1" dirty="0" smtClean="0">
                  <a:solidFill>
                    <a:schemeClr val="accent5">
                      <a:lumMod val="50000"/>
                    </a:schemeClr>
                  </a:solidFill>
                </a:rPr>
                <a:t>Factores de la ORGANIZACION</a:t>
              </a:r>
            </a:p>
          </p:txBody>
        </p:sp>
        <p:sp>
          <p:nvSpPr>
            <p:cNvPr id="21" name="20 CuadroTexto"/>
            <p:cNvSpPr txBox="1"/>
            <p:nvPr/>
          </p:nvSpPr>
          <p:spPr>
            <a:xfrm>
              <a:off x="6286512" y="2000240"/>
              <a:ext cx="2500330" cy="3416320"/>
            </a:xfrm>
            <a:prstGeom prst="rect">
              <a:avLst/>
            </a:prstGeom>
            <a:noFill/>
          </p:spPr>
          <p:txBody>
            <a:bodyPr wrap="square" rtlCol="0" anchor="ctr">
              <a:spAutoFit/>
            </a:bodyPr>
            <a:lstStyle/>
            <a:p>
              <a:pPr algn="ctr" eaLnBrk="0" hangingPunct="0">
                <a:buFont typeface="Wingdings" pitchFamily="2" charset="2"/>
                <a:buChar char="ü"/>
              </a:pPr>
              <a:r>
                <a:rPr lang="es-ES" dirty="0" smtClean="0">
                  <a:latin typeface="Calibri" pitchFamily="34" charset="0"/>
                </a:rPr>
                <a:t> Objetivos  de la organización</a:t>
              </a:r>
            </a:p>
            <a:p>
              <a:pPr algn="ctr" eaLnBrk="0" hangingPunct="0">
                <a:buFont typeface="Wingdings" pitchFamily="2" charset="2"/>
                <a:buChar char="ü"/>
              </a:pPr>
              <a:r>
                <a:rPr lang="es-ES" dirty="0" smtClean="0">
                  <a:latin typeface="Calibri" pitchFamily="34" charset="0"/>
                </a:rPr>
                <a:t> División del trabajo</a:t>
              </a:r>
            </a:p>
            <a:p>
              <a:pPr algn="ctr" eaLnBrk="0" hangingPunct="0">
                <a:buFont typeface="Wingdings" pitchFamily="2" charset="2"/>
                <a:buChar char="ü"/>
              </a:pPr>
              <a:r>
                <a:rPr lang="es-ES" dirty="0" smtClean="0">
                  <a:latin typeface="Calibri" pitchFamily="34" charset="0"/>
                </a:rPr>
                <a:t> Estructura</a:t>
              </a:r>
            </a:p>
            <a:p>
              <a:pPr algn="ctr" eaLnBrk="0" hangingPunct="0">
                <a:buFont typeface="Wingdings" pitchFamily="2" charset="2"/>
                <a:buChar char="ü"/>
              </a:pPr>
              <a:r>
                <a:rPr lang="es-ES" dirty="0" smtClean="0">
                  <a:latin typeface="Calibri" pitchFamily="34" charset="0"/>
                </a:rPr>
                <a:t> Cultura y Clima</a:t>
              </a:r>
            </a:p>
            <a:p>
              <a:pPr algn="ctr" eaLnBrk="0" hangingPunct="0">
                <a:buFont typeface="Wingdings" pitchFamily="2" charset="2"/>
                <a:buChar char="ü"/>
              </a:pPr>
              <a:r>
                <a:rPr lang="es-ES" dirty="0" smtClean="0">
                  <a:latin typeface="Calibri" pitchFamily="34" charset="0"/>
                </a:rPr>
                <a:t> Comunicación</a:t>
              </a:r>
            </a:p>
            <a:p>
              <a:pPr algn="ctr" eaLnBrk="0" hangingPunct="0">
                <a:buFont typeface="Wingdings" pitchFamily="2" charset="2"/>
                <a:buChar char="ü"/>
              </a:pPr>
              <a:r>
                <a:rPr lang="es-ES" dirty="0" smtClean="0">
                  <a:latin typeface="Calibri" pitchFamily="34" charset="0"/>
                </a:rPr>
                <a:t> Tecnología</a:t>
              </a:r>
            </a:p>
            <a:p>
              <a:pPr algn="ctr" eaLnBrk="0" hangingPunct="0">
                <a:buFont typeface="Wingdings" pitchFamily="2" charset="2"/>
                <a:buChar char="ü"/>
              </a:pPr>
              <a:r>
                <a:rPr lang="es-ES" dirty="0" smtClean="0">
                  <a:latin typeface="Calibri" pitchFamily="34" charset="0"/>
                </a:rPr>
                <a:t> </a:t>
              </a:r>
              <a:r>
                <a:rPr lang="es-ES" dirty="0" err="1" smtClean="0">
                  <a:latin typeface="Calibri" pitchFamily="34" charset="0"/>
                </a:rPr>
                <a:t>Stas</a:t>
              </a:r>
              <a:r>
                <a:rPr lang="es-ES" dirty="0" smtClean="0">
                  <a:latin typeface="Calibri" pitchFamily="34" charset="0"/>
                </a:rPr>
                <a:t>. de participación</a:t>
              </a:r>
            </a:p>
            <a:p>
              <a:pPr algn="ctr" eaLnBrk="0" hangingPunct="0">
                <a:buFont typeface="Wingdings" pitchFamily="2" charset="2"/>
                <a:buChar char="ü"/>
              </a:pPr>
              <a:r>
                <a:rPr lang="es-ES" dirty="0" smtClean="0">
                  <a:latin typeface="Calibri" pitchFamily="34" charset="0"/>
                </a:rPr>
                <a:t> </a:t>
              </a:r>
              <a:r>
                <a:rPr lang="es-ES" dirty="0" err="1" smtClean="0">
                  <a:latin typeface="Calibri" pitchFamily="34" charset="0"/>
                </a:rPr>
                <a:t>Stas</a:t>
              </a:r>
              <a:r>
                <a:rPr lang="es-ES" dirty="0" smtClean="0">
                  <a:latin typeface="Calibri" pitchFamily="34" charset="0"/>
                </a:rPr>
                <a:t>. de evaluación</a:t>
              </a:r>
            </a:p>
            <a:p>
              <a:pPr algn="ctr" eaLnBrk="0" hangingPunct="0">
                <a:buFont typeface="Wingdings" pitchFamily="2" charset="2"/>
                <a:buChar char="ü"/>
              </a:pPr>
              <a:r>
                <a:rPr lang="es-ES" dirty="0" smtClean="0">
                  <a:latin typeface="Calibri" pitchFamily="34" charset="0"/>
                </a:rPr>
                <a:t> </a:t>
              </a:r>
              <a:r>
                <a:rPr lang="es-ES" dirty="0" err="1" smtClean="0">
                  <a:latin typeface="Calibri" pitchFamily="34" charset="0"/>
                </a:rPr>
                <a:t>Stas</a:t>
              </a:r>
              <a:r>
                <a:rPr lang="es-ES" dirty="0" smtClean="0">
                  <a:latin typeface="Calibri" pitchFamily="34" charset="0"/>
                </a:rPr>
                <a:t>. de recompensa</a:t>
              </a:r>
            </a:p>
            <a:p>
              <a:pPr algn="ctr" eaLnBrk="0" hangingPunct="0">
                <a:buFont typeface="Wingdings" pitchFamily="2" charset="2"/>
                <a:buChar char="ü"/>
              </a:pPr>
              <a:r>
                <a:rPr lang="es-ES" dirty="0" smtClean="0">
                  <a:latin typeface="Calibri" pitchFamily="34" charset="0"/>
                </a:rPr>
                <a:t> Limitaciones tiempo</a:t>
              </a:r>
            </a:p>
            <a:p>
              <a:pPr algn="ctr" eaLnBrk="0" hangingPunct="0">
                <a:buFont typeface="Wingdings" pitchFamily="2" charset="2"/>
                <a:buChar char="ü"/>
              </a:pPr>
              <a:r>
                <a:rPr lang="es-ES" dirty="0" smtClean="0">
                  <a:latin typeface="Calibri" pitchFamily="34" charset="0"/>
                </a:rPr>
                <a:t> Precedentes</a:t>
              </a:r>
              <a:endParaRPr lang="es-ES" dirty="0">
                <a:latin typeface="Calibri" pitchFamily="34" charset="0"/>
              </a:endParaRPr>
            </a:p>
          </p:txBody>
        </p:sp>
      </p:grpSp>
      <p:sp>
        <p:nvSpPr>
          <p:cNvPr id="20" name="1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2" name="21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heckerboard(across)">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checkerboard(across)">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357290" y="0"/>
            <a:ext cx="7340622" cy="511156"/>
          </a:xfrm>
        </p:spPr>
        <p:txBody>
          <a:bodyPr/>
          <a:lstStyle/>
          <a:p>
            <a:r>
              <a:rPr lang="es-ES" dirty="0" smtClean="0"/>
              <a:t>Toma de Decisiones individual y grupal</a:t>
            </a:r>
            <a:endParaRPr lang="es-ES" dirty="0"/>
          </a:p>
        </p:txBody>
      </p:sp>
      <p:sp>
        <p:nvSpPr>
          <p:cNvPr id="5" name="4 CuadroTexto"/>
          <p:cNvSpPr txBox="1"/>
          <p:nvPr/>
        </p:nvSpPr>
        <p:spPr>
          <a:xfrm>
            <a:off x="928662" y="2857496"/>
            <a:ext cx="4572000" cy="2677656"/>
          </a:xfrm>
          <a:prstGeom prst="rect">
            <a:avLst/>
          </a:prstGeom>
          <a:solidFill>
            <a:schemeClr val="accent5">
              <a:lumMod val="40000"/>
              <a:lumOff val="60000"/>
            </a:schemeClr>
          </a:solidFill>
        </p:spPr>
        <p:txBody>
          <a:bodyPr wrap="square" rtlCol="0" anchor="ctr">
            <a:spAutoFit/>
          </a:bodyPr>
          <a:lstStyle/>
          <a:p>
            <a:pPr>
              <a:buFont typeface="Wingdings" pitchFamily="2" charset="2"/>
              <a:buChar char="§"/>
            </a:pPr>
            <a:r>
              <a:rPr lang="es-ES" sz="2400" dirty="0" smtClean="0"/>
              <a:t>Pautas de interacción social</a:t>
            </a:r>
          </a:p>
          <a:p>
            <a:pPr>
              <a:buFont typeface="Wingdings" pitchFamily="2" charset="2"/>
              <a:buChar char="§"/>
            </a:pPr>
            <a:r>
              <a:rPr lang="es-ES" sz="2400" dirty="0" smtClean="0"/>
              <a:t>Empleo de diferentes métodos</a:t>
            </a:r>
          </a:p>
          <a:p>
            <a:pPr>
              <a:buFont typeface="Wingdings" pitchFamily="2" charset="2"/>
              <a:buChar char="§"/>
            </a:pPr>
            <a:r>
              <a:rPr lang="es-ES" sz="2400" dirty="0" smtClean="0"/>
              <a:t>Estilo de liderazgo</a:t>
            </a:r>
          </a:p>
          <a:p>
            <a:pPr>
              <a:buFont typeface="Wingdings" pitchFamily="2" charset="2"/>
              <a:buChar char="§"/>
            </a:pPr>
            <a:r>
              <a:rPr lang="es-ES" sz="2400" dirty="0" smtClean="0"/>
              <a:t>Participación</a:t>
            </a:r>
          </a:p>
          <a:p>
            <a:pPr>
              <a:buFont typeface="Wingdings" pitchFamily="2" charset="2"/>
              <a:buChar char="§"/>
            </a:pPr>
            <a:r>
              <a:rPr lang="es-ES" sz="2400" dirty="0" smtClean="0"/>
              <a:t>Forma de participación (voluntaria o forzosa, formal o informal, directa o indirecta,…)</a:t>
            </a:r>
          </a:p>
        </p:txBody>
      </p:sp>
      <p:sp>
        <p:nvSpPr>
          <p:cNvPr id="6" name="5 CuadroTexto"/>
          <p:cNvSpPr txBox="1"/>
          <p:nvPr/>
        </p:nvSpPr>
        <p:spPr>
          <a:xfrm>
            <a:off x="5857884" y="2643182"/>
            <a:ext cx="3071834" cy="1938992"/>
          </a:xfrm>
          <a:prstGeom prst="rect">
            <a:avLst/>
          </a:prstGeom>
          <a:noFill/>
          <a:ln>
            <a:solidFill>
              <a:schemeClr val="accent1">
                <a:lumMod val="50000"/>
              </a:schemeClr>
            </a:solidFill>
          </a:ln>
        </p:spPr>
        <p:txBody>
          <a:bodyPr wrap="square" rtlCol="0" anchor="ctr">
            <a:spAutoFit/>
          </a:bodyPr>
          <a:lstStyle/>
          <a:p>
            <a:pPr>
              <a:buFont typeface="Wingdings" pitchFamily="2" charset="2"/>
              <a:buChar char="ü"/>
            </a:pPr>
            <a:r>
              <a:rPr lang="es-ES" sz="2000" dirty="0" smtClean="0">
                <a:solidFill>
                  <a:schemeClr val="accent1">
                    <a:lumMod val="50000"/>
                  </a:schemeClr>
                </a:solidFill>
              </a:rPr>
              <a:t>Miembro experto</a:t>
            </a:r>
          </a:p>
          <a:p>
            <a:pPr>
              <a:buFont typeface="Wingdings" pitchFamily="2" charset="2"/>
              <a:buChar char="ü"/>
            </a:pPr>
            <a:r>
              <a:rPr lang="es-ES" sz="2000" dirty="0" smtClean="0">
                <a:solidFill>
                  <a:schemeClr val="accent1">
                    <a:lumMod val="50000"/>
                  </a:schemeClr>
                </a:solidFill>
              </a:rPr>
              <a:t>Promedio aportaciones individuales</a:t>
            </a:r>
          </a:p>
          <a:p>
            <a:pPr>
              <a:buFont typeface="Wingdings" pitchFamily="2" charset="2"/>
              <a:buChar char="ü"/>
            </a:pPr>
            <a:r>
              <a:rPr lang="es-ES" sz="2000" dirty="0" smtClean="0">
                <a:solidFill>
                  <a:schemeClr val="accent1">
                    <a:lumMod val="50000"/>
                  </a:schemeClr>
                </a:solidFill>
              </a:rPr>
              <a:t>Decisión por minoría</a:t>
            </a:r>
          </a:p>
          <a:p>
            <a:pPr>
              <a:buFont typeface="Wingdings" pitchFamily="2" charset="2"/>
              <a:buChar char="ü"/>
            </a:pPr>
            <a:r>
              <a:rPr lang="es-ES" sz="2000" dirty="0" smtClean="0">
                <a:solidFill>
                  <a:schemeClr val="accent1">
                    <a:lumMod val="50000"/>
                  </a:schemeClr>
                </a:solidFill>
              </a:rPr>
              <a:t>Decisión por mayoría</a:t>
            </a:r>
          </a:p>
          <a:p>
            <a:pPr>
              <a:buFont typeface="Wingdings" pitchFamily="2" charset="2"/>
              <a:buChar char="ü"/>
            </a:pPr>
            <a:r>
              <a:rPr lang="es-ES" sz="2000" dirty="0" smtClean="0">
                <a:solidFill>
                  <a:schemeClr val="accent1">
                    <a:lumMod val="50000"/>
                  </a:schemeClr>
                </a:solidFill>
              </a:rPr>
              <a:t>Decisión por consenso</a:t>
            </a:r>
          </a:p>
        </p:txBody>
      </p:sp>
      <p:sp>
        <p:nvSpPr>
          <p:cNvPr id="7" name="6 Rectángulo"/>
          <p:cNvSpPr/>
          <p:nvPr/>
        </p:nvSpPr>
        <p:spPr>
          <a:xfrm>
            <a:off x="571472" y="857232"/>
            <a:ext cx="8001056" cy="830997"/>
          </a:xfrm>
          <a:prstGeom prst="rect">
            <a:avLst/>
          </a:prstGeom>
          <a:solidFill>
            <a:schemeClr val="accent1">
              <a:lumMod val="50000"/>
            </a:schemeClr>
          </a:solidFill>
        </p:spPr>
        <p:txBody>
          <a:bodyPr wrap="square">
            <a:spAutoFit/>
          </a:bodyPr>
          <a:lstStyle/>
          <a:p>
            <a:pPr algn="ctr" eaLnBrk="0" hangingPunct="0"/>
            <a:r>
              <a:rPr lang="es-ES" sz="2400" b="1" dirty="0" smtClean="0">
                <a:solidFill>
                  <a:schemeClr val="bg1"/>
                </a:solidFill>
                <a:latin typeface="Calibri" pitchFamily="34" charset="0"/>
              </a:rPr>
              <a:t> En esencia, los procesos implicados son los mismos pero las decisiones grupales son más complejas. </a:t>
            </a:r>
            <a:endParaRPr lang="es-ES" sz="2400" b="1" dirty="0">
              <a:solidFill>
                <a:schemeClr val="bg1"/>
              </a:solidFill>
              <a:latin typeface="Calibri" pitchFamily="34" charset="0"/>
            </a:endParaRPr>
          </a:p>
        </p:txBody>
      </p:sp>
      <p:sp>
        <p:nvSpPr>
          <p:cNvPr id="8" name="7 Rectángulo"/>
          <p:cNvSpPr/>
          <p:nvPr/>
        </p:nvSpPr>
        <p:spPr>
          <a:xfrm>
            <a:off x="285720" y="2143116"/>
            <a:ext cx="3929090" cy="461665"/>
          </a:xfrm>
          <a:prstGeom prst="rect">
            <a:avLst/>
          </a:prstGeom>
        </p:spPr>
        <p:txBody>
          <a:bodyPr wrap="square">
            <a:spAutoFit/>
          </a:bodyPr>
          <a:lstStyle/>
          <a:p>
            <a:pPr eaLnBrk="0" hangingPunct="0"/>
            <a:r>
              <a:rPr lang="es-ES" sz="2400" b="1" dirty="0" smtClean="0">
                <a:solidFill>
                  <a:schemeClr val="tx2"/>
                </a:solidFill>
                <a:latin typeface="Calibri" pitchFamily="34" charset="0"/>
              </a:rPr>
              <a:t>Se debe tener en cuenta:</a:t>
            </a:r>
            <a:endParaRPr lang="es-ES" sz="2400" b="1" dirty="0">
              <a:solidFill>
                <a:schemeClr val="tx2"/>
              </a:solidFill>
              <a:latin typeface="Calibri" pitchFamily="34" charset="0"/>
            </a:endParaRPr>
          </a:p>
        </p:txBody>
      </p:sp>
      <p:cxnSp>
        <p:nvCxnSpPr>
          <p:cNvPr id="10" name="9 Conector recto de flecha"/>
          <p:cNvCxnSpPr/>
          <p:nvPr/>
        </p:nvCxnSpPr>
        <p:spPr>
          <a:xfrm>
            <a:off x="5072066" y="3500438"/>
            <a:ext cx="714380"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500167" y="0"/>
            <a:ext cx="7643834" cy="511156"/>
          </a:xfrm>
        </p:spPr>
        <p:txBody>
          <a:bodyPr/>
          <a:lstStyle/>
          <a:p>
            <a:r>
              <a:rPr lang="es-ES" sz="2400" dirty="0" smtClean="0"/>
              <a:t>Analizar el PROBLEMA: Observar – Entender - Actuar</a:t>
            </a:r>
            <a:endParaRPr lang="es-ES" sz="2400" dirty="0"/>
          </a:p>
        </p:txBody>
      </p:sp>
      <p:grpSp>
        <p:nvGrpSpPr>
          <p:cNvPr id="13" name="17 Grupo"/>
          <p:cNvGrpSpPr/>
          <p:nvPr/>
        </p:nvGrpSpPr>
        <p:grpSpPr>
          <a:xfrm>
            <a:off x="2821769" y="857232"/>
            <a:ext cx="3500462" cy="1217835"/>
            <a:chOff x="2821769" y="857232"/>
            <a:chExt cx="3500462" cy="1217835"/>
          </a:xfrm>
        </p:grpSpPr>
        <p:sp>
          <p:nvSpPr>
            <p:cNvPr id="11" name="10 Rectángulo"/>
            <p:cNvSpPr/>
            <p:nvPr/>
          </p:nvSpPr>
          <p:spPr>
            <a:xfrm>
              <a:off x="2821769" y="857232"/>
              <a:ext cx="3500462" cy="1214446"/>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 name="3 CuadroTexto"/>
            <p:cNvSpPr txBox="1"/>
            <p:nvPr/>
          </p:nvSpPr>
          <p:spPr>
            <a:xfrm>
              <a:off x="3817049" y="928670"/>
              <a:ext cx="1509901" cy="523220"/>
            </a:xfrm>
            <a:prstGeom prst="rect">
              <a:avLst/>
            </a:prstGeom>
            <a:noFill/>
          </p:spPr>
          <p:txBody>
            <a:bodyPr wrap="none" rtlCol="0" anchor="ctr">
              <a:spAutoFit/>
            </a:bodyPr>
            <a:lstStyle/>
            <a:p>
              <a:r>
                <a:rPr lang="es-ES" sz="2800" dirty="0" smtClean="0"/>
                <a:t>Observar</a:t>
              </a:r>
            </a:p>
          </p:txBody>
        </p:sp>
        <p:sp>
          <p:nvSpPr>
            <p:cNvPr id="7" name="6 CuadroTexto"/>
            <p:cNvSpPr txBox="1"/>
            <p:nvPr/>
          </p:nvSpPr>
          <p:spPr>
            <a:xfrm>
              <a:off x="3845583" y="1428736"/>
              <a:ext cx="1452834" cy="646331"/>
            </a:xfrm>
            <a:prstGeom prst="rect">
              <a:avLst/>
            </a:prstGeom>
            <a:noFill/>
          </p:spPr>
          <p:txBody>
            <a:bodyPr wrap="none" rtlCol="0" anchor="ctr">
              <a:spAutoFit/>
            </a:bodyPr>
            <a:lstStyle/>
            <a:p>
              <a:pPr algn="ctr">
                <a:buFont typeface="Arial" pitchFamily="34" charset="0"/>
                <a:buChar char="•"/>
              </a:pPr>
              <a:r>
                <a:rPr lang="es-ES" dirty="0" smtClean="0"/>
                <a:t> Hechos</a:t>
              </a:r>
            </a:p>
            <a:p>
              <a:pPr algn="ctr">
                <a:buFont typeface="Arial" pitchFamily="34" charset="0"/>
                <a:buChar char="•"/>
              </a:pPr>
              <a:r>
                <a:rPr lang="es-ES" dirty="0" smtClean="0"/>
                <a:t> Información</a:t>
              </a:r>
            </a:p>
          </p:txBody>
        </p:sp>
      </p:grpSp>
      <p:grpSp>
        <p:nvGrpSpPr>
          <p:cNvPr id="15" name="19 Grupo"/>
          <p:cNvGrpSpPr/>
          <p:nvPr/>
        </p:nvGrpSpPr>
        <p:grpSpPr>
          <a:xfrm>
            <a:off x="2821769" y="2143910"/>
            <a:ext cx="3500462" cy="2213784"/>
            <a:chOff x="2821769" y="2143910"/>
            <a:chExt cx="3500462" cy="2213784"/>
          </a:xfrm>
        </p:grpSpPr>
        <p:sp>
          <p:nvSpPr>
            <p:cNvPr id="10" name="9 Rectángulo"/>
            <p:cNvSpPr/>
            <p:nvPr/>
          </p:nvSpPr>
          <p:spPr>
            <a:xfrm>
              <a:off x="2821769" y="2857496"/>
              <a:ext cx="3500462" cy="150019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4 CuadroTexto"/>
            <p:cNvSpPr txBox="1"/>
            <p:nvPr/>
          </p:nvSpPr>
          <p:spPr>
            <a:xfrm>
              <a:off x="3811599" y="2857496"/>
              <a:ext cx="1520801" cy="523220"/>
            </a:xfrm>
            <a:prstGeom prst="rect">
              <a:avLst/>
            </a:prstGeom>
            <a:noFill/>
          </p:spPr>
          <p:txBody>
            <a:bodyPr wrap="none" rtlCol="0" anchor="ctr">
              <a:spAutoFit/>
            </a:bodyPr>
            <a:lstStyle/>
            <a:p>
              <a:r>
                <a:rPr lang="es-ES" sz="2800" dirty="0" smtClean="0"/>
                <a:t>Entender</a:t>
              </a:r>
            </a:p>
          </p:txBody>
        </p:sp>
        <p:sp>
          <p:nvSpPr>
            <p:cNvPr id="8" name="7 CuadroTexto"/>
            <p:cNvSpPr txBox="1"/>
            <p:nvPr/>
          </p:nvSpPr>
          <p:spPr>
            <a:xfrm>
              <a:off x="3193161" y="3357562"/>
              <a:ext cx="2757678" cy="923330"/>
            </a:xfrm>
            <a:prstGeom prst="rect">
              <a:avLst/>
            </a:prstGeom>
            <a:noFill/>
          </p:spPr>
          <p:txBody>
            <a:bodyPr wrap="none" rtlCol="0" anchor="ctr">
              <a:spAutoFit/>
            </a:bodyPr>
            <a:lstStyle/>
            <a:p>
              <a:pPr algn="ctr">
                <a:buFont typeface="Arial" pitchFamily="34" charset="0"/>
                <a:buChar char="•"/>
              </a:pPr>
              <a:r>
                <a:rPr lang="es-ES" dirty="0" smtClean="0"/>
                <a:t> Causas/Opciones</a:t>
              </a:r>
            </a:p>
            <a:p>
              <a:pPr algn="ctr">
                <a:buFont typeface="Arial" pitchFamily="34" charset="0"/>
                <a:buChar char="•"/>
              </a:pPr>
              <a:r>
                <a:rPr lang="es-ES" dirty="0" smtClean="0"/>
                <a:t> Validar causas/opciones</a:t>
              </a:r>
            </a:p>
            <a:p>
              <a:pPr algn="ctr">
                <a:buFont typeface="Arial" pitchFamily="34" charset="0"/>
                <a:buChar char="•"/>
              </a:pPr>
              <a:r>
                <a:rPr lang="es-ES" dirty="0" smtClean="0"/>
                <a:t> Clasificar causas/opciones</a:t>
              </a:r>
            </a:p>
          </p:txBody>
        </p:sp>
        <p:cxnSp>
          <p:nvCxnSpPr>
            <p:cNvPr id="17" name="16 Conector recto de flecha"/>
            <p:cNvCxnSpPr>
              <a:endCxn id="5" idx="0"/>
            </p:cNvCxnSpPr>
            <p:nvPr/>
          </p:nvCxnSpPr>
          <p:spPr>
            <a:xfrm rot="5400000">
              <a:off x="4214810" y="2500306"/>
              <a:ext cx="714380" cy="1588"/>
            </a:xfrm>
            <a:prstGeom prst="straightConnector1">
              <a:avLst/>
            </a:prstGeom>
            <a:ln w="7620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8" name="20 Grupo"/>
          <p:cNvGrpSpPr/>
          <p:nvPr/>
        </p:nvGrpSpPr>
        <p:grpSpPr>
          <a:xfrm>
            <a:off x="2821769" y="4357694"/>
            <a:ext cx="3500462" cy="1928826"/>
            <a:chOff x="2821769" y="4357694"/>
            <a:chExt cx="3500462" cy="1928826"/>
          </a:xfrm>
        </p:grpSpPr>
        <p:sp>
          <p:nvSpPr>
            <p:cNvPr id="12" name="11 Rectángulo"/>
            <p:cNvSpPr/>
            <p:nvPr/>
          </p:nvSpPr>
          <p:spPr>
            <a:xfrm>
              <a:off x="2821769" y="5072074"/>
              <a:ext cx="3500462" cy="1214446"/>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 name="5 CuadroTexto"/>
            <p:cNvSpPr txBox="1"/>
            <p:nvPr/>
          </p:nvSpPr>
          <p:spPr>
            <a:xfrm>
              <a:off x="3996361" y="5072074"/>
              <a:ext cx="1151277" cy="523220"/>
            </a:xfrm>
            <a:prstGeom prst="rect">
              <a:avLst/>
            </a:prstGeom>
            <a:noFill/>
          </p:spPr>
          <p:txBody>
            <a:bodyPr wrap="none" rtlCol="0" anchor="ctr">
              <a:spAutoFit/>
            </a:bodyPr>
            <a:lstStyle/>
            <a:p>
              <a:r>
                <a:rPr lang="es-ES" sz="2800" dirty="0" smtClean="0"/>
                <a:t>Actuar</a:t>
              </a:r>
            </a:p>
          </p:txBody>
        </p:sp>
        <p:sp>
          <p:nvSpPr>
            <p:cNvPr id="9" name="8 CuadroTexto"/>
            <p:cNvSpPr txBox="1"/>
            <p:nvPr/>
          </p:nvSpPr>
          <p:spPr>
            <a:xfrm>
              <a:off x="3142025" y="5572140"/>
              <a:ext cx="2859950" cy="646331"/>
            </a:xfrm>
            <a:prstGeom prst="rect">
              <a:avLst/>
            </a:prstGeom>
            <a:noFill/>
          </p:spPr>
          <p:txBody>
            <a:bodyPr wrap="none" rtlCol="0" anchor="ctr">
              <a:spAutoFit/>
            </a:bodyPr>
            <a:lstStyle/>
            <a:p>
              <a:pPr algn="ctr">
                <a:buFont typeface="Arial" pitchFamily="34" charset="0"/>
                <a:buChar char="•"/>
              </a:pPr>
              <a:r>
                <a:rPr lang="es-ES" dirty="0" smtClean="0"/>
                <a:t> Buscar buena solución</a:t>
              </a:r>
            </a:p>
            <a:p>
              <a:pPr algn="ctr">
                <a:buFont typeface="Arial" pitchFamily="34" charset="0"/>
                <a:buChar char="•"/>
              </a:pPr>
              <a:r>
                <a:rPr lang="es-ES" dirty="0" smtClean="0"/>
                <a:t> Implantar solución (acción)</a:t>
              </a:r>
            </a:p>
          </p:txBody>
        </p:sp>
        <p:cxnSp>
          <p:nvCxnSpPr>
            <p:cNvPr id="19" name="18 Conector recto de flecha"/>
            <p:cNvCxnSpPr/>
            <p:nvPr/>
          </p:nvCxnSpPr>
          <p:spPr>
            <a:xfrm rot="5400000">
              <a:off x="4214016" y="4714090"/>
              <a:ext cx="714380" cy="1588"/>
            </a:xfrm>
            <a:prstGeom prst="straightConnector1">
              <a:avLst/>
            </a:prstGeom>
            <a:ln w="7620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0" name="21 Grupo"/>
          <p:cNvGrpSpPr/>
          <p:nvPr/>
        </p:nvGrpSpPr>
        <p:grpSpPr>
          <a:xfrm>
            <a:off x="1500166" y="1428736"/>
            <a:ext cx="1284296" cy="4216430"/>
            <a:chOff x="1500166" y="1428736"/>
            <a:chExt cx="1284296" cy="4216430"/>
          </a:xfrm>
        </p:grpSpPr>
        <p:cxnSp>
          <p:nvCxnSpPr>
            <p:cNvPr id="14" name="13 Conector recto de flecha"/>
            <p:cNvCxnSpPr/>
            <p:nvPr/>
          </p:nvCxnSpPr>
          <p:spPr>
            <a:xfrm>
              <a:off x="1500166" y="1428736"/>
              <a:ext cx="1284296" cy="1588"/>
            </a:xfrm>
            <a:prstGeom prst="straightConnector1">
              <a:avLst/>
            </a:prstGeom>
            <a:ln w="7620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rot="5400000">
              <a:off x="-606461" y="3535363"/>
              <a:ext cx="4214842" cy="1588"/>
            </a:xfrm>
            <a:prstGeom prst="straightConnector1">
              <a:avLst/>
            </a:prstGeom>
            <a:ln w="76200">
              <a:solidFill>
                <a:schemeClr val="accent6">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1500166" y="5643578"/>
              <a:ext cx="1214446" cy="1588"/>
            </a:xfrm>
            <a:prstGeom prst="straightConnector1">
              <a:avLst/>
            </a:prstGeom>
            <a:ln w="76200">
              <a:solidFill>
                <a:schemeClr val="accent6">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2" name="2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4" name="23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down)">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Errores en el análisis …</a:t>
            </a:r>
            <a:endParaRPr lang="es-ES" dirty="0"/>
          </a:p>
        </p:txBody>
      </p:sp>
      <p:grpSp>
        <p:nvGrpSpPr>
          <p:cNvPr id="4" name="46 Grupo"/>
          <p:cNvGrpSpPr/>
          <p:nvPr/>
        </p:nvGrpSpPr>
        <p:grpSpPr>
          <a:xfrm>
            <a:off x="178563" y="1013238"/>
            <a:ext cx="2786082" cy="5024011"/>
            <a:chOff x="178563" y="1013238"/>
            <a:chExt cx="2786082" cy="5024011"/>
          </a:xfrm>
        </p:grpSpPr>
        <p:sp>
          <p:nvSpPr>
            <p:cNvPr id="36" name="35 Rectángulo"/>
            <p:cNvSpPr/>
            <p:nvPr/>
          </p:nvSpPr>
          <p:spPr>
            <a:xfrm>
              <a:off x="178563" y="1428736"/>
              <a:ext cx="2786082" cy="4608513"/>
            </a:xfrm>
            <a:prstGeom prst="rect">
              <a:avLst/>
            </a:prstGeom>
            <a:solidFill>
              <a:schemeClr val="accent3">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1" name="40 CuadroTexto"/>
            <p:cNvSpPr txBox="1"/>
            <p:nvPr/>
          </p:nvSpPr>
          <p:spPr>
            <a:xfrm>
              <a:off x="493473" y="1013238"/>
              <a:ext cx="2180115" cy="830997"/>
            </a:xfrm>
            <a:prstGeom prst="rect">
              <a:avLst/>
            </a:prstGeom>
            <a:solidFill>
              <a:schemeClr val="bg1"/>
            </a:solidFill>
            <a:ln>
              <a:solidFill>
                <a:schemeClr val="accent3">
                  <a:lumMod val="75000"/>
                </a:schemeClr>
              </a:solidFill>
            </a:ln>
          </p:spPr>
          <p:txBody>
            <a:bodyPr wrap="square" rtlCol="0" anchor="ctr">
              <a:spAutoFit/>
            </a:bodyPr>
            <a:lstStyle/>
            <a:p>
              <a:pPr algn="ctr"/>
              <a:r>
                <a:rPr lang="es-ES" sz="2400" b="1" dirty="0" smtClean="0">
                  <a:solidFill>
                    <a:schemeClr val="accent3">
                      <a:lumMod val="75000"/>
                    </a:schemeClr>
                  </a:solidFill>
                </a:rPr>
                <a:t>Tendencia a la acción</a:t>
              </a:r>
            </a:p>
          </p:txBody>
        </p:sp>
      </p:grpSp>
      <p:grpSp>
        <p:nvGrpSpPr>
          <p:cNvPr id="5" name="95 Grupo"/>
          <p:cNvGrpSpPr/>
          <p:nvPr/>
        </p:nvGrpSpPr>
        <p:grpSpPr>
          <a:xfrm>
            <a:off x="6107917" y="1197904"/>
            <a:ext cx="2786082" cy="4839345"/>
            <a:chOff x="6107917" y="1197904"/>
            <a:chExt cx="2786082" cy="4839345"/>
          </a:xfrm>
        </p:grpSpPr>
        <p:sp>
          <p:nvSpPr>
            <p:cNvPr id="40" name="39 Rectángulo"/>
            <p:cNvSpPr/>
            <p:nvPr/>
          </p:nvSpPr>
          <p:spPr>
            <a:xfrm>
              <a:off x="6107917" y="1428736"/>
              <a:ext cx="2786082" cy="4608513"/>
            </a:xfrm>
            <a:prstGeom prst="rect">
              <a:avLst/>
            </a:prstGeom>
            <a:solidFill>
              <a:schemeClr val="accent3">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5" name="44 CuadroTexto"/>
            <p:cNvSpPr txBox="1"/>
            <p:nvPr/>
          </p:nvSpPr>
          <p:spPr>
            <a:xfrm>
              <a:off x="6657553" y="1197904"/>
              <a:ext cx="1662956" cy="461665"/>
            </a:xfrm>
            <a:prstGeom prst="rect">
              <a:avLst/>
            </a:prstGeom>
            <a:solidFill>
              <a:schemeClr val="bg1"/>
            </a:solidFill>
            <a:ln>
              <a:solidFill>
                <a:schemeClr val="accent3">
                  <a:lumMod val="75000"/>
                </a:schemeClr>
              </a:solidFill>
            </a:ln>
          </p:spPr>
          <p:txBody>
            <a:bodyPr wrap="none" rtlCol="0" anchor="ctr">
              <a:spAutoFit/>
            </a:bodyPr>
            <a:lstStyle/>
            <a:p>
              <a:pPr algn="ctr"/>
              <a:r>
                <a:rPr lang="es-ES" sz="2400" b="1" dirty="0" smtClean="0">
                  <a:solidFill>
                    <a:schemeClr val="accent3">
                      <a:lumMod val="75000"/>
                    </a:schemeClr>
                  </a:solidFill>
                </a:rPr>
                <a:t>Tecnocracia</a:t>
              </a:r>
            </a:p>
          </p:txBody>
        </p:sp>
      </p:grpSp>
      <p:grpSp>
        <p:nvGrpSpPr>
          <p:cNvPr id="6" name="75 Grupo"/>
          <p:cNvGrpSpPr/>
          <p:nvPr/>
        </p:nvGrpSpPr>
        <p:grpSpPr>
          <a:xfrm>
            <a:off x="3143240" y="1013238"/>
            <a:ext cx="2786082" cy="5024011"/>
            <a:chOff x="3143240" y="1013238"/>
            <a:chExt cx="2786082" cy="5024011"/>
          </a:xfrm>
        </p:grpSpPr>
        <p:sp>
          <p:nvSpPr>
            <p:cNvPr id="39" name="38 Rectángulo"/>
            <p:cNvSpPr/>
            <p:nvPr/>
          </p:nvSpPr>
          <p:spPr>
            <a:xfrm>
              <a:off x="3143240" y="1428736"/>
              <a:ext cx="2786082" cy="4608513"/>
            </a:xfrm>
            <a:prstGeom prst="rect">
              <a:avLst/>
            </a:prstGeom>
            <a:solidFill>
              <a:schemeClr val="accent3">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3" name="42 CuadroTexto"/>
            <p:cNvSpPr txBox="1"/>
            <p:nvPr/>
          </p:nvSpPr>
          <p:spPr>
            <a:xfrm>
              <a:off x="3489474" y="1013238"/>
              <a:ext cx="2093613" cy="830997"/>
            </a:xfrm>
            <a:prstGeom prst="rect">
              <a:avLst/>
            </a:prstGeom>
            <a:solidFill>
              <a:schemeClr val="bg1"/>
            </a:solidFill>
            <a:ln>
              <a:solidFill>
                <a:schemeClr val="accent3">
                  <a:lumMod val="75000"/>
                </a:schemeClr>
              </a:solidFill>
            </a:ln>
          </p:spPr>
          <p:txBody>
            <a:bodyPr wrap="square" rtlCol="0" anchor="ctr">
              <a:spAutoFit/>
            </a:bodyPr>
            <a:lstStyle/>
            <a:p>
              <a:pPr algn="ctr"/>
              <a:r>
                <a:rPr lang="es-ES" sz="2400" b="1" dirty="0" smtClean="0">
                  <a:solidFill>
                    <a:schemeClr val="accent3">
                      <a:lumMod val="75000"/>
                    </a:schemeClr>
                  </a:solidFill>
                </a:rPr>
                <a:t>Parálisis por análisis</a:t>
              </a:r>
            </a:p>
          </p:txBody>
        </p:sp>
      </p:grpSp>
      <p:sp>
        <p:nvSpPr>
          <p:cNvPr id="71" name="70 CuadroTexto"/>
          <p:cNvSpPr txBox="1"/>
          <p:nvPr/>
        </p:nvSpPr>
        <p:spPr>
          <a:xfrm>
            <a:off x="404804" y="2365362"/>
            <a:ext cx="2357454" cy="707886"/>
          </a:xfrm>
          <a:prstGeom prst="rect">
            <a:avLst/>
          </a:prstGeom>
          <a:noFill/>
        </p:spPr>
        <p:txBody>
          <a:bodyPr wrap="square" rtlCol="0" anchor="ctr">
            <a:spAutoFit/>
          </a:bodyPr>
          <a:lstStyle/>
          <a:p>
            <a:pPr algn="ctr"/>
            <a:r>
              <a:rPr lang="es-ES" sz="2000" i="1" dirty="0" smtClean="0"/>
              <a:t>Soluciones fáciles y </a:t>
            </a:r>
            <a:r>
              <a:rPr lang="es-ES" sz="2000" i="1" dirty="0" err="1" smtClean="0"/>
              <a:t>estereoptipadas</a:t>
            </a:r>
            <a:endParaRPr lang="es-ES" sz="2000" i="1" dirty="0" smtClean="0"/>
          </a:p>
        </p:txBody>
      </p:sp>
      <p:grpSp>
        <p:nvGrpSpPr>
          <p:cNvPr id="7" name="74 Grupo"/>
          <p:cNvGrpSpPr/>
          <p:nvPr/>
        </p:nvGrpSpPr>
        <p:grpSpPr>
          <a:xfrm>
            <a:off x="675486" y="3876662"/>
            <a:ext cx="1816089" cy="1643074"/>
            <a:chOff x="675486" y="3876662"/>
            <a:chExt cx="1816089" cy="1643074"/>
          </a:xfrm>
        </p:grpSpPr>
        <p:sp>
          <p:nvSpPr>
            <p:cNvPr id="51" name="50 Rectángulo"/>
            <p:cNvSpPr/>
            <p:nvPr/>
          </p:nvSpPr>
          <p:spPr>
            <a:xfrm>
              <a:off x="988996" y="3876662"/>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Observar</a:t>
              </a:r>
              <a:endParaRPr lang="es-ES" dirty="0">
                <a:solidFill>
                  <a:schemeClr val="tx1"/>
                </a:solidFill>
              </a:endParaRPr>
            </a:p>
          </p:txBody>
        </p:sp>
        <p:sp>
          <p:nvSpPr>
            <p:cNvPr id="56" name="55 Rectángulo"/>
            <p:cNvSpPr/>
            <p:nvPr/>
          </p:nvSpPr>
          <p:spPr>
            <a:xfrm>
              <a:off x="988996" y="4519604"/>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Entender</a:t>
              </a:r>
              <a:endParaRPr lang="es-ES" dirty="0">
                <a:solidFill>
                  <a:schemeClr val="tx1"/>
                </a:solidFill>
              </a:endParaRPr>
            </a:p>
          </p:txBody>
        </p:sp>
        <p:sp>
          <p:nvSpPr>
            <p:cNvPr id="57" name="56 Rectángulo"/>
            <p:cNvSpPr/>
            <p:nvPr/>
          </p:nvSpPr>
          <p:spPr>
            <a:xfrm>
              <a:off x="988996" y="5162546"/>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Actuar</a:t>
              </a:r>
              <a:endParaRPr lang="es-ES" dirty="0">
                <a:solidFill>
                  <a:schemeClr val="tx1"/>
                </a:solidFill>
              </a:endParaRPr>
            </a:p>
          </p:txBody>
        </p:sp>
        <p:cxnSp>
          <p:nvCxnSpPr>
            <p:cNvPr id="58" name="57 Conector recto de flecha"/>
            <p:cNvCxnSpPr/>
            <p:nvPr/>
          </p:nvCxnSpPr>
          <p:spPr>
            <a:xfrm>
              <a:off x="677867" y="4019538"/>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58 Conector recto"/>
            <p:cNvCxnSpPr/>
            <p:nvPr/>
          </p:nvCxnSpPr>
          <p:spPr>
            <a:xfrm rot="5400000">
              <a:off x="-2381" y="4698199"/>
              <a:ext cx="1357322" cy="1588"/>
            </a:xfrm>
            <a:prstGeom prst="line">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p:nvPr/>
          </p:nvCxnSpPr>
          <p:spPr>
            <a:xfrm>
              <a:off x="676280" y="5376860"/>
              <a:ext cx="285752"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p:nvPr/>
          </p:nvCxnSpPr>
          <p:spPr>
            <a:xfrm>
              <a:off x="2205823" y="4018744"/>
              <a:ext cx="285752"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68 Conector recto"/>
            <p:cNvCxnSpPr/>
            <p:nvPr/>
          </p:nvCxnSpPr>
          <p:spPr>
            <a:xfrm rot="5400000">
              <a:off x="1811327" y="4697405"/>
              <a:ext cx="1357322" cy="1588"/>
            </a:xfrm>
            <a:prstGeom prst="line">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p:nvPr/>
          </p:nvCxnSpPr>
          <p:spPr>
            <a:xfrm>
              <a:off x="2204236" y="5376066"/>
              <a:ext cx="285752" cy="1588"/>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8" name="81 Grupo"/>
            <p:cNvGrpSpPr/>
            <p:nvPr/>
          </p:nvGrpSpPr>
          <p:grpSpPr>
            <a:xfrm>
              <a:off x="892943" y="4376728"/>
              <a:ext cx="1357322" cy="500066"/>
              <a:chOff x="4929190" y="1714488"/>
              <a:chExt cx="1357322" cy="500066"/>
            </a:xfrm>
          </p:grpSpPr>
          <p:cxnSp>
            <p:nvCxnSpPr>
              <p:cNvPr id="73" name="72 Conector recto"/>
              <p:cNvCxnSpPr/>
              <p:nvPr/>
            </p:nvCxnSpPr>
            <p:spPr>
              <a:xfrm>
                <a:off x="5000628" y="1714488"/>
                <a:ext cx="1214446" cy="500066"/>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73 Conector recto"/>
              <p:cNvCxnSpPr/>
              <p:nvPr/>
            </p:nvCxnSpPr>
            <p:spPr>
              <a:xfrm flipV="1">
                <a:off x="4929190" y="1857364"/>
                <a:ext cx="1357322" cy="357190"/>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77" name="76 CuadroTexto"/>
          <p:cNvSpPr txBox="1"/>
          <p:nvPr/>
        </p:nvSpPr>
        <p:spPr>
          <a:xfrm>
            <a:off x="3286116" y="2365362"/>
            <a:ext cx="2500330" cy="707886"/>
          </a:xfrm>
          <a:prstGeom prst="rect">
            <a:avLst/>
          </a:prstGeom>
          <a:noFill/>
        </p:spPr>
        <p:txBody>
          <a:bodyPr wrap="square" rtlCol="0" anchor="ctr">
            <a:spAutoFit/>
          </a:bodyPr>
          <a:lstStyle/>
          <a:p>
            <a:pPr algn="ctr"/>
            <a:r>
              <a:rPr lang="es-ES" sz="2000" i="1" dirty="0" smtClean="0"/>
              <a:t>Análisis exhaustivo que impide actuar </a:t>
            </a:r>
          </a:p>
        </p:txBody>
      </p:sp>
      <p:grpSp>
        <p:nvGrpSpPr>
          <p:cNvPr id="9" name="91 Grupo"/>
          <p:cNvGrpSpPr/>
          <p:nvPr/>
        </p:nvGrpSpPr>
        <p:grpSpPr>
          <a:xfrm>
            <a:off x="3599657" y="3876662"/>
            <a:ext cx="1579566" cy="1714512"/>
            <a:chOff x="3599657" y="3876662"/>
            <a:chExt cx="1579566" cy="1714512"/>
          </a:xfrm>
        </p:grpSpPr>
        <p:sp>
          <p:nvSpPr>
            <p:cNvPr id="78" name="77 Rectángulo"/>
            <p:cNvSpPr/>
            <p:nvPr/>
          </p:nvSpPr>
          <p:spPr>
            <a:xfrm>
              <a:off x="3941746" y="3876662"/>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Observar</a:t>
              </a:r>
              <a:endParaRPr lang="es-ES" dirty="0">
                <a:solidFill>
                  <a:schemeClr val="tx1"/>
                </a:solidFill>
              </a:endParaRPr>
            </a:p>
          </p:txBody>
        </p:sp>
        <p:sp>
          <p:nvSpPr>
            <p:cNvPr id="79" name="78 Rectángulo"/>
            <p:cNvSpPr/>
            <p:nvPr/>
          </p:nvSpPr>
          <p:spPr>
            <a:xfrm>
              <a:off x="3941746" y="4519604"/>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Entender</a:t>
              </a:r>
              <a:endParaRPr lang="es-ES" dirty="0">
                <a:solidFill>
                  <a:schemeClr val="tx1"/>
                </a:solidFill>
              </a:endParaRPr>
            </a:p>
          </p:txBody>
        </p:sp>
        <p:sp>
          <p:nvSpPr>
            <p:cNvPr id="82" name="81 Rectángulo"/>
            <p:cNvSpPr/>
            <p:nvPr/>
          </p:nvSpPr>
          <p:spPr>
            <a:xfrm>
              <a:off x="3941746" y="5162546"/>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Actuar</a:t>
              </a:r>
              <a:endParaRPr lang="es-ES" dirty="0">
                <a:solidFill>
                  <a:schemeClr val="tx1"/>
                </a:solidFill>
              </a:endParaRPr>
            </a:p>
          </p:txBody>
        </p:sp>
        <p:cxnSp>
          <p:nvCxnSpPr>
            <p:cNvPr id="85" name="84 Conector recto"/>
            <p:cNvCxnSpPr/>
            <p:nvPr/>
          </p:nvCxnSpPr>
          <p:spPr>
            <a:xfrm rot="5400000">
              <a:off x="4370374" y="4376728"/>
              <a:ext cx="285752" cy="1588"/>
            </a:xfrm>
            <a:prstGeom prst="line">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85 Conector recto de flecha"/>
            <p:cNvCxnSpPr/>
            <p:nvPr/>
          </p:nvCxnSpPr>
          <p:spPr>
            <a:xfrm>
              <a:off x="3607587" y="4019538"/>
              <a:ext cx="30878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86 Conector recto"/>
            <p:cNvCxnSpPr/>
            <p:nvPr/>
          </p:nvCxnSpPr>
          <p:spPr>
            <a:xfrm rot="16200000" flipH="1">
              <a:off x="3246433" y="4372763"/>
              <a:ext cx="714379" cy="7932"/>
            </a:xfrm>
            <a:prstGeom prst="line">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87 Conector recto de flecha"/>
            <p:cNvCxnSpPr/>
            <p:nvPr/>
          </p:nvCxnSpPr>
          <p:spPr>
            <a:xfrm>
              <a:off x="3607587" y="4733918"/>
              <a:ext cx="285752"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0" name="78 Grupo"/>
            <p:cNvGrpSpPr/>
            <p:nvPr/>
          </p:nvGrpSpPr>
          <p:grpSpPr>
            <a:xfrm>
              <a:off x="3821901" y="5091108"/>
              <a:ext cx="1357322" cy="500066"/>
              <a:chOff x="4929190" y="1714488"/>
              <a:chExt cx="1357322" cy="500066"/>
            </a:xfrm>
          </p:grpSpPr>
          <p:cxnSp>
            <p:nvCxnSpPr>
              <p:cNvPr id="90" name="89 Conector recto"/>
              <p:cNvCxnSpPr/>
              <p:nvPr/>
            </p:nvCxnSpPr>
            <p:spPr>
              <a:xfrm>
                <a:off x="5000628" y="1714488"/>
                <a:ext cx="1214446" cy="500066"/>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90 Conector recto"/>
              <p:cNvCxnSpPr/>
              <p:nvPr/>
            </p:nvCxnSpPr>
            <p:spPr>
              <a:xfrm flipV="1">
                <a:off x="4929190" y="1857364"/>
                <a:ext cx="1357322" cy="357190"/>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97" name="96 CuadroTexto"/>
          <p:cNvSpPr txBox="1"/>
          <p:nvPr/>
        </p:nvSpPr>
        <p:spPr>
          <a:xfrm>
            <a:off x="6274585" y="2365362"/>
            <a:ext cx="2428892" cy="1015663"/>
          </a:xfrm>
          <a:prstGeom prst="rect">
            <a:avLst/>
          </a:prstGeom>
          <a:noFill/>
        </p:spPr>
        <p:txBody>
          <a:bodyPr wrap="square" rtlCol="0" anchor="ctr">
            <a:spAutoFit/>
          </a:bodyPr>
          <a:lstStyle/>
          <a:p>
            <a:pPr algn="ctr"/>
            <a:r>
              <a:rPr lang="es-ES" sz="2000" i="1" dirty="0" smtClean="0"/>
              <a:t>Bien técnicamente pero con errores de  diagnóstico</a:t>
            </a:r>
          </a:p>
        </p:txBody>
      </p:sp>
      <p:grpSp>
        <p:nvGrpSpPr>
          <p:cNvPr id="11" name="107 Grupo"/>
          <p:cNvGrpSpPr/>
          <p:nvPr/>
        </p:nvGrpSpPr>
        <p:grpSpPr>
          <a:xfrm>
            <a:off x="6572265" y="3733786"/>
            <a:ext cx="1535916" cy="1785950"/>
            <a:chOff x="6572265" y="3733786"/>
            <a:chExt cx="1535916" cy="1785950"/>
          </a:xfrm>
        </p:grpSpPr>
        <p:sp>
          <p:nvSpPr>
            <p:cNvPr id="98" name="97 Rectángulo"/>
            <p:cNvSpPr/>
            <p:nvPr/>
          </p:nvSpPr>
          <p:spPr>
            <a:xfrm>
              <a:off x="6894496" y="3876662"/>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Observar</a:t>
              </a:r>
              <a:endParaRPr lang="es-ES" dirty="0">
                <a:solidFill>
                  <a:schemeClr val="tx1"/>
                </a:solidFill>
              </a:endParaRPr>
            </a:p>
          </p:txBody>
        </p:sp>
        <p:sp>
          <p:nvSpPr>
            <p:cNvPr id="99" name="98 Rectángulo"/>
            <p:cNvSpPr/>
            <p:nvPr/>
          </p:nvSpPr>
          <p:spPr>
            <a:xfrm>
              <a:off x="6894496" y="4519604"/>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Entender</a:t>
              </a:r>
              <a:endParaRPr lang="es-ES" dirty="0">
                <a:solidFill>
                  <a:schemeClr val="tx1"/>
                </a:solidFill>
              </a:endParaRPr>
            </a:p>
          </p:txBody>
        </p:sp>
        <p:sp>
          <p:nvSpPr>
            <p:cNvPr id="100" name="99 Rectángulo"/>
            <p:cNvSpPr/>
            <p:nvPr/>
          </p:nvSpPr>
          <p:spPr>
            <a:xfrm>
              <a:off x="6894496" y="5162546"/>
              <a:ext cx="1166799" cy="35719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Actuar</a:t>
              </a:r>
              <a:endParaRPr lang="es-ES" dirty="0">
                <a:solidFill>
                  <a:schemeClr val="tx1"/>
                </a:solidFill>
              </a:endParaRPr>
            </a:p>
          </p:txBody>
        </p:sp>
        <p:cxnSp>
          <p:nvCxnSpPr>
            <p:cNvPr id="101" name="100 Conector recto"/>
            <p:cNvCxnSpPr/>
            <p:nvPr/>
          </p:nvCxnSpPr>
          <p:spPr>
            <a:xfrm rot="5400000">
              <a:off x="7323918" y="5018876"/>
              <a:ext cx="285752" cy="1588"/>
            </a:xfrm>
            <a:prstGeom prst="line">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2" name="31 Grupo"/>
            <p:cNvGrpSpPr/>
            <p:nvPr/>
          </p:nvGrpSpPr>
          <p:grpSpPr>
            <a:xfrm>
              <a:off x="6750859" y="3733786"/>
              <a:ext cx="1357322" cy="500066"/>
              <a:chOff x="4929190" y="1714488"/>
              <a:chExt cx="1357322" cy="500066"/>
            </a:xfrm>
          </p:grpSpPr>
          <p:cxnSp>
            <p:nvCxnSpPr>
              <p:cNvPr id="103" name="102 Conector recto"/>
              <p:cNvCxnSpPr/>
              <p:nvPr/>
            </p:nvCxnSpPr>
            <p:spPr>
              <a:xfrm>
                <a:off x="5000628" y="1714488"/>
                <a:ext cx="1214446" cy="500066"/>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103 Conector recto"/>
              <p:cNvCxnSpPr/>
              <p:nvPr/>
            </p:nvCxnSpPr>
            <p:spPr>
              <a:xfrm flipV="1">
                <a:off x="4929190" y="1857364"/>
                <a:ext cx="1357322" cy="357190"/>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105" name="104 Conector recto de flecha"/>
            <p:cNvCxnSpPr/>
            <p:nvPr/>
          </p:nvCxnSpPr>
          <p:spPr>
            <a:xfrm>
              <a:off x="6580195" y="4643445"/>
              <a:ext cx="30878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105 Conector recto"/>
            <p:cNvCxnSpPr/>
            <p:nvPr/>
          </p:nvCxnSpPr>
          <p:spPr>
            <a:xfrm rot="16200000" flipH="1">
              <a:off x="6219041" y="4996670"/>
              <a:ext cx="714379" cy="7932"/>
            </a:xfrm>
            <a:prstGeom prst="line">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106 Conector recto de flecha"/>
            <p:cNvCxnSpPr/>
            <p:nvPr/>
          </p:nvCxnSpPr>
          <p:spPr>
            <a:xfrm>
              <a:off x="6580195" y="5357825"/>
              <a:ext cx="285752"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2" name="5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3" name="5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grpId="0" nodeType="click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77"/>
                                        </p:tgtEl>
                                        <p:attrNameLst>
                                          <p:attrName>style.visibility</p:attrName>
                                        </p:attrNameLst>
                                      </p:cBhvr>
                                      <p:to>
                                        <p:strVal val="visible"/>
                                      </p:to>
                                    </p:set>
                                    <p:anim calcmode="lin" valueType="num">
                                      <p:cBhvr>
                                        <p:cTn id="26" dur="500" fill="hold"/>
                                        <p:tgtEl>
                                          <p:spTgt spid="77"/>
                                        </p:tgtEl>
                                        <p:attrNameLst>
                                          <p:attrName>ppt_w</p:attrName>
                                        </p:attrNameLst>
                                      </p:cBhvr>
                                      <p:tavLst>
                                        <p:tav tm="0">
                                          <p:val>
                                            <p:fltVal val="0"/>
                                          </p:val>
                                        </p:tav>
                                        <p:tav tm="100000">
                                          <p:val>
                                            <p:strVal val="#ppt_w"/>
                                          </p:val>
                                        </p:tav>
                                      </p:tavLst>
                                    </p:anim>
                                    <p:anim calcmode="lin" valueType="num">
                                      <p:cBhvr>
                                        <p:cTn id="27" dur="500" fill="hold"/>
                                        <p:tgtEl>
                                          <p:spTgt spid="77"/>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ssolv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p:cTn id="41" dur="500" fill="hold"/>
                                        <p:tgtEl>
                                          <p:spTgt spid="97"/>
                                        </p:tgtEl>
                                        <p:attrNameLst>
                                          <p:attrName>ppt_w</p:attrName>
                                        </p:attrNameLst>
                                      </p:cBhvr>
                                      <p:tavLst>
                                        <p:tav tm="0">
                                          <p:val>
                                            <p:fltVal val="0"/>
                                          </p:val>
                                        </p:tav>
                                        <p:tav tm="100000">
                                          <p:val>
                                            <p:strVal val="#ppt_w"/>
                                          </p:val>
                                        </p:tav>
                                      </p:tavLst>
                                    </p:anim>
                                    <p:anim calcmode="lin" valueType="num">
                                      <p:cBhvr>
                                        <p:cTn id="42" dur="500" fill="hold"/>
                                        <p:tgtEl>
                                          <p:spTgt spid="97"/>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7" grpId="0"/>
      <p:bldP spid="9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357290" y="0"/>
            <a:ext cx="7340622" cy="511156"/>
          </a:xfrm>
        </p:spPr>
        <p:txBody>
          <a:bodyPr/>
          <a:lstStyle/>
          <a:p>
            <a:r>
              <a:rPr lang="es-ES" dirty="0" smtClean="0"/>
              <a:t>Proceso de Toma de Decisiones en grupo</a:t>
            </a:r>
            <a:endParaRPr lang="es-ES" sz="1800" dirty="0"/>
          </a:p>
        </p:txBody>
      </p:sp>
      <p:sp>
        <p:nvSpPr>
          <p:cNvPr id="17" name="16 Rectángulo"/>
          <p:cNvSpPr/>
          <p:nvPr/>
        </p:nvSpPr>
        <p:spPr>
          <a:xfrm>
            <a:off x="1000100" y="1714488"/>
            <a:ext cx="7358063" cy="39290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8" name="Rectangle 3"/>
          <p:cNvSpPr>
            <a:spLocks noChangeArrowheads="1"/>
          </p:cNvSpPr>
          <p:nvPr/>
        </p:nvSpPr>
        <p:spPr bwMode="auto">
          <a:xfrm>
            <a:off x="214282" y="785794"/>
            <a:ext cx="4071937" cy="458787"/>
          </a:xfrm>
          <a:prstGeom prst="rect">
            <a:avLst/>
          </a:prstGeom>
          <a:solidFill>
            <a:schemeClr val="accent3">
              <a:lumMod val="75000"/>
            </a:schemeClr>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algn="ctr" defTabSz="762000">
              <a:defRPr/>
            </a:pPr>
            <a:r>
              <a:rPr lang="es-ES_tradnl" sz="2400" b="1" dirty="0">
                <a:solidFill>
                  <a:schemeClr val="bg1"/>
                </a:solidFill>
                <a:latin typeface="Calibri" pitchFamily="34" charset="0"/>
              </a:rPr>
              <a:t>CONCIENCIA DEL PROBLEMA</a:t>
            </a:r>
          </a:p>
        </p:txBody>
      </p:sp>
      <p:grpSp>
        <p:nvGrpSpPr>
          <p:cNvPr id="31" name="30 Grupo"/>
          <p:cNvGrpSpPr/>
          <p:nvPr/>
        </p:nvGrpSpPr>
        <p:grpSpPr>
          <a:xfrm>
            <a:off x="1571600" y="1428736"/>
            <a:ext cx="3774111" cy="1102041"/>
            <a:chOff x="1571600" y="1428736"/>
            <a:chExt cx="3774111" cy="1102041"/>
          </a:xfrm>
        </p:grpSpPr>
        <p:sp>
          <p:nvSpPr>
            <p:cNvPr id="19" name="Rectangle 4"/>
            <p:cNvSpPr>
              <a:spLocks noChangeArrowheads="1"/>
            </p:cNvSpPr>
            <p:nvPr/>
          </p:nvSpPr>
          <p:spPr bwMode="auto">
            <a:xfrm>
              <a:off x="1571600" y="2071677"/>
              <a:ext cx="3774111" cy="459100"/>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smtClean="0">
                  <a:latin typeface="Calibri" pitchFamily="34" charset="0"/>
                </a:rPr>
                <a:t>IDENTIFICACION PROBLEMA</a:t>
              </a:r>
              <a:endParaRPr lang="es-ES_tradnl" sz="2400" b="1" dirty="0">
                <a:latin typeface="Calibri" pitchFamily="34" charset="0"/>
              </a:endParaRPr>
            </a:p>
          </p:txBody>
        </p:sp>
        <p:sp>
          <p:nvSpPr>
            <p:cNvPr id="21" name="Line 7"/>
            <p:cNvSpPr>
              <a:spLocks noChangeShapeType="1"/>
            </p:cNvSpPr>
            <p:nvPr/>
          </p:nvSpPr>
          <p:spPr bwMode="auto">
            <a:xfrm>
              <a:off x="1643042" y="1428736"/>
              <a:ext cx="428625" cy="428625"/>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solidFill>
                  <a:srgbClr val="C00000"/>
                </a:solidFill>
                <a:latin typeface="Calibri" pitchFamily="34" charset="0"/>
              </a:endParaRPr>
            </a:p>
          </p:txBody>
        </p:sp>
      </p:grpSp>
      <p:grpSp>
        <p:nvGrpSpPr>
          <p:cNvPr id="32" name="31 Grupo"/>
          <p:cNvGrpSpPr/>
          <p:nvPr/>
        </p:nvGrpSpPr>
        <p:grpSpPr>
          <a:xfrm>
            <a:off x="2285975" y="2643182"/>
            <a:ext cx="2412072" cy="871845"/>
            <a:chOff x="2285975" y="2643182"/>
            <a:chExt cx="2412072" cy="871845"/>
          </a:xfrm>
        </p:grpSpPr>
        <p:sp>
          <p:nvSpPr>
            <p:cNvPr id="20" name="Rectangle 5"/>
            <p:cNvSpPr>
              <a:spLocks noChangeArrowheads="1"/>
            </p:cNvSpPr>
            <p:nvPr/>
          </p:nvSpPr>
          <p:spPr bwMode="auto">
            <a:xfrm>
              <a:off x="2285975" y="3055927"/>
              <a:ext cx="2412072" cy="459100"/>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smtClean="0">
                  <a:latin typeface="Calibri" pitchFamily="34" charset="0"/>
                </a:rPr>
                <a:t>ANALISIS CAUSAS</a:t>
              </a:r>
              <a:endParaRPr lang="es-ES_tradnl" sz="2400" b="1" dirty="0">
                <a:latin typeface="Calibri" pitchFamily="34" charset="0"/>
              </a:endParaRPr>
            </a:p>
          </p:txBody>
        </p:sp>
        <p:sp>
          <p:nvSpPr>
            <p:cNvPr id="22" name="Line 8"/>
            <p:cNvSpPr>
              <a:spLocks noChangeShapeType="1"/>
            </p:cNvSpPr>
            <p:nvPr/>
          </p:nvSpPr>
          <p:spPr bwMode="auto">
            <a:xfrm>
              <a:off x="2857489" y="2643182"/>
              <a:ext cx="357190" cy="35719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grpSp>
      <p:grpSp>
        <p:nvGrpSpPr>
          <p:cNvPr id="35" name="34 Grupo"/>
          <p:cNvGrpSpPr/>
          <p:nvPr/>
        </p:nvGrpSpPr>
        <p:grpSpPr>
          <a:xfrm>
            <a:off x="5357818" y="5500702"/>
            <a:ext cx="3452813" cy="815977"/>
            <a:chOff x="5357818" y="5500702"/>
            <a:chExt cx="3452813" cy="815977"/>
          </a:xfrm>
        </p:grpSpPr>
        <p:sp>
          <p:nvSpPr>
            <p:cNvPr id="24" name="Line 10"/>
            <p:cNvSpPr>
              <a:spLocks noChangeShapeType="1"/>
            </p:cNvSpPr>
            <p:nvPr/>
          </p:nvSpPr>
          <p:spPr bwMode="auto">
            <a:xfrm>
              <a:off x="5786446" y="5500702"/>
              <a:ext cx="285752" cy="285752"/>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26" name="Rectangle 3"/>
            <p:cNvSpPr>
              <a:spLocks noChangeArrowheads="1"/>
            </p:cNvSpPr>
            <p:nvPr/>
          </p:nvSpPr>
          <p:spPr bwMode="auto">
            <a:xfrm>
              <a:off x="5357818" y="5857892"/>
              <a:ext cx="3452813" cy="458787"/>
            </a:xfrm>
            <a:prstGeom prst="rect">
              <a:avLst/>
            </a:prstGeom>
            <a:solidFill>
              <a:schemeClr val="accent3">
                <a:lumMod val="75000"/>
              </a:schemeClr>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algn="ctr" defTabSz="762000">
                <a:defRPr/>
              </a:pPr>
              <a:r>
                <a:rPr lang="es-ES_tradnl" sz="2400" b="1" dirty="0">
                  <a:solidFill>
                    <a:schemeClr val="bg1"/>
                  </a:solidFill>
                  <a:latin typeface="Calibri" pitchFamily="34" charset="0"/>
                </a:rPr>
                <a:t>PRUEBA DE LA DECISION</a:t>
              </a:r>
            </a:p>
          </p:txBody>
        </p:sp>
      </p:grpSp>
      <p:grpSp>
        <p:nvGrpSpPr>
          <p:cNvPr id="33" name="32 Grupo"/>
          <p:cNvGrpSpPr/>
          <p:nvPr/>
        </p:nvGrpSpPr>
        <p:grpSpPr>
          <a:xfrm>
            <a:off x="3143225" y="3643314"/>
            <a:ext cx="2044700" cy="815963"/>
            <a:chOff x="3143225" y="3643314"/>
            <a:chExt cx="2044700" cy="815963"/>
          </a:xfrm>
        </p:grpSpPr>
        <p:sp>
          <p:nvSpPr>
            <p:cNvPr id="23" name="Line 9"/>
            <p:cNvSpPr>
              <a:spLocks noChangeShapeType="1"/>
            </p:cNvSpPr>
            <p:nvPr/>
          </p:nvSpPr>
          <p:spPr bwMode="auto">
            <a:xfrm>
              <a:off x="3857620" y="3643314"/>
              <a:ext cx="285752" cy="285752"/>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27" name="Rectangle 11"/>
            <p:cNvSpPr>
              <a:spLocks noChangeArrowheads="1"/>
            </p:cNvSpPr>
            <p:nvPr/>
          </p:nvSpPr>
          <p:spPr bwMode="auto">
            <a:xfrm>
              <a:off x="3143225" y="4000489"/>
              <a:ext cx="2044700" cy="458788"/>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ALTERNATIVAS</a:t>
              </a:r>
            </a:p>
          </p:txBody>
        </p:sp>
      </p:grpSp>
      <p:grpSp>
        <p:nvGrpSpPr>
          <p:cNvPr id="34" name="33 Grupo"/>
          <p:cNvGrpSpPr/>
          <p:nvPr/>
        </p:nvGrpSpPr>
        <p:grpSpPr>
          <a:xfrm>
            <a:off x="4714850" y="4572008"/>
            <a:ext cx="1395413" cy="815956"/>
            <a:chOff x="4714850" y="4572008"/>
            <a:chExt cx="1395413" cy="815956"/>
          </a:xfrm>
        </p:grpSpPr>
        <p:sp>
          <p:nvSpPr>
            <p:cNvPr id="25" name="Rectangle 11"/>
            <p:cNvSpPr>
              <a:spLocks noChangeArrowheads="1"/>
            </p:cNvSpPr>
            <p:nvPr/>
          </p:nvSpPr>
          <p:spPr bwMode="auto">
            <a:xfrm>
              <a:off x="4714850" y="4929177"/>
              <a:ext cx="1395413" cy="458787"/>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DECISION</a:t>
              </a:r>
            </a:p>
          </p:txBody>
        </p:sp>
        <p:sp>
          <p:nvSpPr>
            <p:cNvPr id="28" name="Line 10"/>
            <p:cNvSpPr>
              <a:spLocks noChangeShapeType="1"/>
            </p:cNvSpPr>
            <p:nvPr/>
          </p:nvSpPr>
          <p:spPr bwMode="auto">
            <a:xfrm>
              <a:off x="4786315" y="4572008"/>
              <a:ext cx="357190" cy="285752"/>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grpSp>
      <p:sp>
        <p:nvSpPr>
          <p:cNvPr id="16" name="1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9" name="28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up)">
                                      <p:cBhvr>
                                        <p:cTn id="11" dur="500"/>
                                        <p:tgtEl>
                                          <p:spTgt spid="3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up)">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up)">
                                      <p:cBhvr>
                                        <p:cTn id="21" dur="500"/>
                                        <p:tgtEl>
                                          <p:spTgt spid="3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up)">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1000" fill="hold"/>
                                        <p:tgtEl>
                                          <p:spTgt spid="17"/>
                                        </p:tgtEl>
                                        <p:attrNameLst>
                                          <p:attrName>ppt_w</p:attrName>
                                        </p:attrNameLst>
                                      </p:cBhvr>
                                      <p:tavLst>
                                        <p:tav tm="0">
                                          <p:val>
                                            <p:strVal val="#ppt_w*0.70"/>
                                          </p:val>
                                        </p:tav>
                                        <p:tav tm="100000">
                                          <p:val>
                                            <p:strVal val="#ppt_w"/>
                                          </p:val>
                                        </p:tav>
                                      </p:tavLst>
                                    </p:anim>
                                    <p:anim calcmode="lin" valueType="num">
                                      <p:cBhvr>
                                        <p:cTn id="32" dur="1000" fill="hold"/>
                                        <p:tgtEl>
                                          <p:spTgt spid="17"/>
                                        </p:tgtEl>
                                        <p:attrNameLst>
                                          <p:attrName>ppt_h</p:attrName>
                                        </p:attrNameLst>
                                      </p:cBhvr>
                                      <p:tavLst>
                                        <p:tav tm="0">
                                          <p:val>
                                            <p:strVal val="#ppt_h"/>
                                          </p:val>
                                        </p:tav>
                                        <p:tav tm="100000">
                                          <p:val>
                                            <p:strVal val="#ppt_h"/>
                                          </p:val>
                                        </p:tav>
                                      </p:tavLst>
                                    </p:anim>
                                    <p:animEffect transition="in" filter="fade">
                                      <p:cBhvr>
                                        <p:cTn id="33" dur="10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wipe(up)">
                                      <p:cBhvr>
                                        <p:cTn id="3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
          <p:cNvSpPr>
            <a:spLocks noChangeArrowheads="1"/>
          </p:cNvSpPr>
          <p:nvPr/>
        </p:nvSpPr>
        <p:spPr bwMode="auto">
          <a:xfrm>
            <a:off x="214282" y="642918"/>
            <a:ext cx="4071937" cy="458787"/>
          </a:xfrm>
          <a:prstGeom prst="rect">
            <a:avLst/>
          </a:prstGeom>
          <a:solidFill>
            <a:schemeClr val="accent3">
              <a:lumMod val="75000"/>
            </a:schemeClr>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algn="ctr" defTabSz="762000">
              <a:defRPr/>
            </a:pPr>
            <a:r>
              <a:rPr lang="es-ES_tradnl" sz="2400" b="1" dirty="0">
                <a:solidFill>
                  <a:schemeClr val="bg1"/>
                </a:solidFill>
                <a:latin typeface="Calibri" pitchFamily="34" charset="0"/>
              </a:rPr>
              <a:t>CONCIENCIA DEL PROBLEMA</a:t>
            </a:r>
          </a:p>
        </p:txBody>
      </p:sp>
      <p:sp>
        <p:nvSpPr>
          <p:cNvPr id="29" name="Rectangle 18"/>
          <p:cNvSpPr>
            <a:spLocks noChangeArrowheads="1"/>
          </p:cNvSpPr>
          <p:nvPr/>
        </p:nvSpPr>
        <p:spPr bwMode="auto">
          <a:xfrm>
            <a:off x="3929058" y="1857364"/>
            <a:ext cx="4857780" cy="3071813"/>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buFont typeface="Wingdings" pitchFamily="2" charset="2"/>
              <a:buChar char="§"/>
              <a:defRPr/>
            </a:pPr>
            <a:r>
              <a:rPr lang="es-ES" sz="2400" dirty="0">
                <a:latin typeface="Calibri" pitchFamily="34" charset="0"/>
              </a:rPr>
              <a:t> Situación inicial insatisfactoria (A)</a:t>
            </a:r>
          </a:p>
          <a:p>
            <a:pPr>
              <a:buFont typeface="Wingdings" pitchFamily="2" charset="2"/>
              <a:buChar char="§"/>
              <a:defRPr/>
            </a:pPr>
            <a:r>
              <a:rPr lang="es-ES" sz="2400" dirty="0">
                <a:latin typeface="Calibri" pitchFamily="34" charset="0"/>
              </a:rPr>
              <a:t> Situación mejorable (B)</a:t>
            </a:r>
          </a:p>
          <a:p>
            <a:pPr>
              <a:buFont typeface="Wingdings" pitchFamily="2" charset="2"/>
              <a:buChar char="§"/>
              <a:defRPr/>
            </a:pPr>
            <a:r>
              <a:rPr lang="es-ES" sz="2400" dirty="0">
                <a:latin typeface="Calibri" pitchFamily="34" charset="0"/>
              </a:rPr>
              <a:t> Conocimientos y habilidades </a:t>
            </a:r>
          </a:p>
          <a:p>
            <a:pPr>
              <a:defRPr/>
            </a:pPr>
            <a:r>
              <a:rPr lang="es-ES" sz="2400" dirty="0">
                <a:latin typeface="Calibri" pitchFamily="34" charset="0"/>
              </a:rPr>
              <a:t> </a:t>
            </a:r>
            <a:r>
              <a:rPr lang="es-ES" sz="2400" dirty="0" smtClean="0">
                <a:latin typeface="Calibri" pitchFamily="34" charset="0"/>
              </a:rPr>
              <a:t>            para </a:t>
            </a:r>
            <a:r>
              <a:rPr lang="es-ES" sz="2400" dirty="0">
                <a:latin typeface="Calibri" pitchFamily="34" charset="0"/>
              </a:rPr>
              <a:t>ir de una a otra</a:t>
            </a:r>
          </a:p>
          <a:p>
            <a:pPr>
              <a:buFont typeface="Wingdings" pitchFamily="2" charset="2"/>
              <a:buChar char="§"/>
              <a:defRPr/>
            </a:pPr>
            <a:r>
              <a:rPr lang="es-ES" sz="2400" dirty="0">
                <a:latin typeface="Calibri" pitchFamily="34" charset="0"/>
              </a:rPr>
              <a:t> Herramientas para andar el </a:t>
            </a:r>
          </a:p>
          <a:p>
            <a:pPr>
              <a:defRPr/>
            </a:pPr>
            <a:r>
              <a:rPr lang="es-ES" sz="2400" dirty="0">
                <a:latin typeface="Calibri" pitchFamily="34" charset="0"/>
              </a:rPr>
              <a:t> </a:t>
            </a:r>
            <a:r>
              <a:rPr lang="es-ES" sz="2400" dirty="0" smtClean="0">
                <a:latin typeface="Calibri" pitchFamily="34" charset="0"/>
              </a:rPr>
              <a:t>             camino</a:t>
            </a:r>
            <a:endParaRPr lang="es-ES" sz="2400" dirty="0">
              <a:latin typeface="Calibri" pitchFamily="34" charset="0"/>
            </a:endParaRPr>
          </a:p>
          <a:p>
            <a:pPr>
              <a:buFont typeface="Wingdings" pitchFamily="2" charset="2"/>
              <a:buChar char="§"/>
              <a:defRPr/>
            </a:pPr>
            <a:r>
              <a:rPr lang="es-ES" sz="2400" dirty="0">
                <a:latin typeface="Calibri" pitchFamily="34" charset="0"/>
              </a:rPr>
              <a:t> Actitud para ir de A </a:t>
            </a:r>
            <a:r>
              <a:rPr lang="es-ES" sz="2400" dirty="0" err="1">
                <a:latin typeface="Calibri" pitchFamily="34" charset="0"/>
              </a:rPr>
              <a:t>a</a:t>
            </a:r>
            <a:r>
              <a:rPr lang="es-ES" sz="2400" dirty="0">
                <a:latin typeface="Calibri" pitchFamily="34" charset="0"/>
              </a:rPr>
              <a:t> B</a:t>
            </a:r>
          </a:p>
        </p:txBody>
      </p:sp>
      <p:sp>
        <p:nvSpPr>
          <p:cNvPr id="30" name="Rectangle 21"/>
          <p:cNvSpPr>
            <a:spLocks noChangeArrowheads="1"/>
          </p:cNvSpPr>
          <p:nvPr/>
        </p:nvSpPr>
        <p:spPr bwMode="auto">
          <a:xfrm>
            <a:off x="357158" y="1643050"/>
            <a:ext cx="3106729" cy="2714625"/>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defRPr/>
            </a:pPr>
            <a:r>
              <a:rPr lang="es-ES" sz="2400">
                <a:latin typeface="Calibri" pitchFamily="34" charset="0"/>
              </a:rPr>
              <a:t>Proceso TD conlleva:</a:t>
            </a:r>
          </a:p>
          <a:p>
            <a:pPr>
              <a:defRPr/>
            </a:pPr>
            <a:endParaRPr lang="es-ES" sz="2400">
              <a:latin typeface="Calibri" pitchFamily="34" charset="0"/>
            </a:endParaRPr>
          </a:p>
          <a:p>
            <a:pPr>
              <a:buFontTx/>
              <a:buChar char="•"/>
              <a:defRPr/>
            </a:pPr>
            <a:r>
              <a:rPr lang="es-ES" sz="2400">
                <a:latin typeface="Calibri" pitchFamily="34" charset="0"/>
              </a:rPr>
              <a:t> Tiempo</a:t>
            </a:r>
          </a:p>
          <a:p>
            <a:pPr>
              <a:buFontTx/>
              <a:buChar char="•"/>
              <a:defRPr/>
            </a:pPr>
            <a:r>
              <a:rPr lang="es-ES" sz="2400">
                <a:latin typeface="Calibri" pitchFamily="34" charset="0"/>
              </a:rPr>
              <a:t> Energia</a:t>
            </a:r>
          </a:p>
          <a:p>
            <a:pPr>
              <a:buFontTx/>
              <a:buChar char="•"/>
              <a:defRPr/>
            </a:pPr>
            <a:r>
              <a:rPr lang="es-ES" sz="2400">
                <a:latin typeface="Calibri" pitchFamily="34" charset="0"/>
              </a:rPr>
              <a:t> Genera conflictos</a:t>
            </a:r>
          </a:p>
          <a:p>
            <a:pPr>
              <a:defRPr/>
            </a:pPr>
            <a:endParaRPr lang="es-ES" sz="2400">
              <a:latin typeface="Calibri" pitchFamily="34" charset="0"/>
            </a:endParaRPr>
          </a:p>
          <a:p>
            <a:pPr>
              <a:defRPr/>
            </a:pPr>
            <a:r>
              <a:rPr lang="es-ES" sz="2400">
                <a:latin typeface="Calibri" pitchFamily="34" charset="0"/>
              </a:rPr>
              <a:t>Se debe reconocer </a:t>
            </a:r>
          </a:p>
        </p:txBody>
      </p:sp>
      <p:grpSp>
        <p:nvGrpSpPr>
          <p:cNvPr id="12" name="11 Grupo"/>
          <p:cNvGrpSpPr/>
          <p:nvPr/>
        </p:nvGrpSpPr>
        <p:grpSpPr>
          <a:xfrm>
            <a:off x="2714612" y="5167304"/>
            <a:ext cx="6072230" cy="1214446"/>
            <a:chOff x="2714612" y="5167304"/>
            <a:chExt cx="6072230" cy="1214446"/>
          </a:xfrm>
        </p:grpSpPr>
        <p:sp>
          <p:nvSpPr>
            <p:cNvPr id="5" name="4 Rectángulo"/>
            <p:cNvSpPr/>
            <p:nvPr/>
          </p:nvSpPr>
          <p:spPr>
            <a:xfrm>
              <a:off x="2714612" y="5453056"/>
              <a:ext cx="6072230" cy="928694"/>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 name="5 CuadroTexto"/>
            <p:cNvSpPr txBox="1"/>
            <p:nvPr/>
          </p:nvSpPr>
          <p:spPr>
            <a:xfrm>
              <a:off x="3071802" y="5167304"/>
              <a:ext cx="5425909"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Herramienta para identificar problema …</a:t>
              </a:r>
            </a:p>
          </p:txBody>
        </p:sp>
        <p:sp>
          <p:nvSpPr>
            <p:cNvPr id="7" name="6 CuadroTexto"/>
            <p:cNvSpPr txBox="1"/>
            <p:nvPr/>
          </p:nvSpPr>
          <p:spPr>
            <a:xfrm>
              <a:off x="5500694" y="5738808"/>
              <a:ext cx="1928826" cy="400110"/>
            </a:xfrm>
            <a:prstGeom prst="rect">
              <a:avLst/>
            </a:prstGeom>
            <a:noFill/>
            <a:ln>
              <a:noFill/>
            </a:ln>
          </p:spPr>
          <p:txBody>
            <a:bodyPr wrap="square" rtlCol="0" anchor="ctr">
              <a:spAutoFit/>
            </a:bodyPr>
            <a:lstStyle/>
            <a:p>
              <a:pPr>
                <a:buFont typeface="Wingdings" pitchFamily="2" charset="2"/>
                <a:buChar char="Ø"/>
              </a:pPr>
              <a:r>
                <a:rPr lang="es-ES" sz="2000" dirty="0" smtClean="0"/>
                <a:t> Simposio</a:t>
              </a:r>
            </a:p>
          </p:txBody>
        </p:sp>
      </p:gr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heckerboard(across)">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dissolve">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4"/>
          <p:cNvSpPr>
            <a:spLocks noChangeArrowheads="1"/>
          </p:cNvSpPr>
          <p:nvPr/>
        </p:nvSpPr>
        <p:spPr bwMode="auto">
          <a:xfrm>
            <a:off x="250825" y="981075"/>
            <a:ext cx="3774111" cy="459100"/>
          </a:xfrm>
          <a:prstGeom prst="rect">
            <a:avLst/>
          </a:prstGeom>
          <a:solidFill>
            <a:schemeClr val="accent6">
              <a:lumMod val="60000"/>
              <a:lumOff val="4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smtClean="0">
                <a:latin typeface="Calibri" pitchFamily="34" charset="0"/>
              </a:rPr>
              <a:t>IDENTIFICACION PROBLEMA</a:t>
            </a:r>
            <a:endParaRPr lang="es-ES_tradnl" sz="2400" b="1" dirty="0">
              <a:latin typeface="Calibri" pitchFamily="34" charset="0"/>
            </a:endParaRPr>
          </a:p>
        </p:txBody>
      </p:sp>
      <p:grpSp>
        <p:nvGrpSpPr>
          <p:cNvPr id="16" name="15 Grupo"/>
          <p:cNvGrpSpPr/>
          <p:nvPr/>
        </p:nvGrpSpPr>
        <p:grpSpPr>
          <a:xfrm>
            <a:off x="2071670" y="1428736"/>
            <a:ext cx="6643734" cy="4857784"/>
            <a:chOff x="2071670" y="1428736"/>
            <a:chExt cx="6643734" cy="4857784"/>
          </a:xfrm>
        </p:grpSpPr>
        <p:sp>
          <p:nvSpPr>
            <p:cNvPr id="32" name="31 Rectángulo"/>
            <p:cNvSpPr/>
            <p:nvPr/>
          </p:nvSpPr>
          <p:spPr>
            <a:xfrm>
              <a:off x="2071670" y="2071678"/>
              <a:ext cx="6643734" cy="4214842"/>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Rectangle 4"/>
            <p:cNvSpPr>
              <a:spLocks noChangeArrowheads="1"/>
            </p:cNvSpPr>
            <p:nvPr/>
          </p:nvSpPr>
          <p:spPr bwMode="auto">
            <a:xfrm>
              <a:off x="3357210" y="2786058"/>
              <a:ext cx="4156780"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dirty="0">
                  <a:latin typeface="Calibri" pitchFamily="34" charset="0"/>
                </a:rPr>
                <a:t>PREDEFINICIÓN DEL PROBLEMA</a:t>
              </a:r>
            </a:p>
          </p:txBody>
        </p:sp>
        <p:sp>
          <p:nvSpPr>
            <p:cNvPr id="27" name="Rectangle 5"/>
            <p:cNvSpPr>
              <a:spLocks noChangeArrowheads="1"/>
            </p:cNvSpPr>
            <p:nvPr/>
          </p:nvSpPr>
          <p:spPr bwMode="auto">
            <a:xfrm>
              <a:off x="2947610" y="3786190"/>
              <a:ext cx="4975979"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OBTENCIÓN DE DATOS/INFORMACIÓN</a:t>
              </a:r>
            </a:p>
          </p:txBody>
        </p:sp>
        <p:sp>
          <p:nvSpPr>
            <p:cNvPr id="29" name="Arc 8"/>
            <p:cNvSpPr>
              <a:spLocks/>
            </p:cNvSpPr>
            <p:nvPr/>
          </p:nvSpPr>
          <p:spPr bwMode="auto">
            <a:xfrm>
              <a:off x="4251330" y="1428736"/>
              <a:ext cx="1184270" cy="122238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0" name="Line 9"/>
            <p:cNvSpPr>
              <a:spLocks noChangeShapeType="1"/>
            </p:cNvSpPr>
            <p:nvPr/>
          </p:nvSpPr>
          <p:spPr bwMode="auto">
            <a:xfrm>
              <a:off x="5440346" y="3429000"/>
              <a:ext cx="0" cy="2921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1" name="Line 11"/>
            <p:cNvSpPr>
              <a:spLocks noChangeShapeType="1"/>
            </p:cNvSpPr>
            <p:nvPr/>
          </p:nvSpPr>
          <p:spPr bwMode="auto">
            <a:xfrm>
              <a:off x="5435600" y="4500570"/>
              <a:ext cx="0" cy="5207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10" name="Rectangle 4"/>
            <p:cNvSpPr>
              <a:spLocks noChangeArrowheads="1"/>
            </p:cNvSpPr>
            <p:nvPr/>
          </p:nvSpPr>
          <p:spPr bwMode="auto">
            <a:xfrm>
              <a:off x="3524723" y="5072074"/>
              <a:ext cx="3821753"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b="1" dirty="0" smtClean="0">
                  <a:latin typeface="Calibri" pitchFamily="34" charset="0"/>
                </a:rPr>
                <a:t> DEFINICIÓN </a:t>
              </a:r>
              <a:r>
                <a:rPr lang="es-ES_tradnl" sz="2400" b="1" dirty="0">
                  <a:latin typeface="Calibri" pitchFamily="34" charset="0"/>
                </a:rPr>
                <a:t>DEL PROBLEMA</a:t>
              </a: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2357422" y="1285860"/>
            <a:ext cx="6099042" cy="1384995"/>
          </a:xfrm>
          <a:prstGeom prst="rect">
            <a:avLst/>
          </a:prstGeom>
          <a:noFill/>
          <a:ln>
            <a:noFill/>
          </a:ln>
        </p:spPr>
        <p:txBody>
          <a:bodyPr wrap="none" rtlCol="0" anchor="ctr">
            <a:spAutoFit/>
          </a:bodyPr>
          <a:lstStyle/>
          <a:p>
            <a:pPr>
              <a:buFont typeface="Arial" pitchFamily="34" charset="0"/>
              <a:buChar char="•"/>
            </a:pPr>
            <a:r>
              <a:rPr lang="es-ES" sz="2800" dirty="0" smtClean="0">
                <a:solidFill>
                  <a:schemeClr val="accent6">
                    <a:lumMod val="75000"/>
                  </a:schemeClr>
                </a:solidFill>
              </a:rPr>
              <a:t> Sobre qué vamos a decidir (por escrito)</a:t>
            </a:r>
          </a:p>
          <a:p>
            <a:pPr>
              <a:buFont typeface="Arial" pitchFamily="34" charset="0"/>
              <a:buChar char="•"/>
            </a:pPr>
            <a:r>
              <a:rPr lang="es-ES" sz="2800" dirty="0" smtClean="0">
                <a:solidFill>
                  <a:schemeClr val="accent6">
                    <a:lumMod val="75000"/>
                  </a:schemeClr>
                </a:solidFill>
              </a:rPr>
              <a:t> Criterios de decisión</a:t>
            </a:r>
          </a:p>
          <a:p>
            <a:pPr>
              <a:buFont typeface="Arial" pitchFamily="34" charset="0"/>
              <a:buChar char="•"/>
            </a:pPr>
            <a:r>
              <a:rPr lang="es-ES" sz="2800" dirty="0" smtClean="0">
                <a:solidFill>
                  <a:schemeClr val="accent6">
                    <a:lumMod val="75000"/>
                  </a:schemeClr>
                </a:solidFill>
              </a:rPr>
              <a:t> Método a seguir</a:t>
            </a:r>
          </a:p>
        </p:txBody>
      </p:sp>
      <p:sp>
        <p:nvSpPr>
          <p:cNvPr id="10" name="9 CuadroTexto"/>
          <p:cNvSpPr txBox="1"/>
          <p:nvPr/>
        </p:nvSpPr>
        <p:spPr>
          <a:xfrm>
            <a:off x="3357554" y="3929066"/>
            <a:ext cx="5414239" cy="1384995"/>
          </a:xfrm>
          <a:prstGeom prst="rect">
            <a:avLst/>
          </a:prstGeom>
          <a:noFill/>
          <a:ln>
            <a:noFill/>
          </a:ln>
        </p:spPr>
        <p:txBody>
          <a:bodyPr wrap="none" rtlCol="0" anchor="ctr">
            <a:spAutoFit/>
          </a:bodyPr>
          <a:lstStyle/>
          <a:p>
            <a:pPr>
              <a:buFont typeface="Arial" pitchFamily="34" charset="0"/>
              <a:buChar char="•"/>
            </a:pPr>
            <a:r>
              <a:rPr lang="es-ES" sz="2800" dirty="0" smtClean="0">
                <a:solidFill>
                  <a:schemeClr val="accent3">
                    <a:lumMod val="50000"/>
                  </a:schemeClr>
                </a:solidFill>
              </a:rPr>
              <a:t> La necesaria para decidir</a:t>
            </a:r>
          </a:p>
          <a:p>
            <a:pPr>
              <a:buFont typeface="Arial" pitchFamily="34" charset="0"/>
              <a:buChar char="•"/>
            </a:pPr>
            <a:r>
              <a:rPr lang="es-ES" sz="2800" dirty="0" smtClean="0">
                <a:solidFill>
                  <a:schemeClr val="accent3">
                    <a:lumMod val="50000"/>
                  </a:schemeClr>
                </a:solidFill>
              </a:rPr>
              <a:t> El exceso de información no ayuda</a:t>
            </a:r>
          </a:p>
          <a:p>
            <a:pPr>
              <a:buFont typeface="Arial" pitchFamily="34" charset="0"/>
              <a:buChar char="•"/>
            </a:pPr>
            <a:r>
              <a:rPr lang="es-ES" sz="2800" dirty="0" smtClean="0">
                <a:solidFill>
                  <a:schemeClr val="accent3">
                    <a:lumMod val="50000"/>
                  </a:schemeClr>
                </a:solidFill>
              </a:rPr>
              <a:t> Separar datos de personas</a:t>
            </a:r>
          </a:p>
        </p:txBody>
      </p:sp>
      <p:sp>
        <p:nvSpPr>
          <p:cNvPr id="11" name="10 CuadroTexto"/>
          <p:cNvSpPr txBox="1"/>
          <p:nvPr/>
        </p:nvSpPr>
        <p:spPr>
          <a:xfrm>
            <a:off x="539750" y="1285860"/>
            <a:ext cx="1457643" cy="584775"/>
          </a:xfrm>
          <a:prstGeom prst="rect">
            <a:avLst/>
          </a:prstGeom>
          <a:solidFill>
            <a:schemeClr val="accent6">
              <a:lumMod val="75000"/>
            </a:schemeClr>
          </a:solidFill>
        </p:spPr>
        <p:txBody>
          <a:bodyPr wrap="none" rtlCol="0" anchor="ctr">
            <a:spAutoFit/>
          </a:bodyPr>
          <a:lstStyle/>
          <a:p>
            <a:r>
              <a:rPr lang="es-ES" sz="3200" b="1" dirty="0" smtClean="0"/>
              <a:t>Definir:</a:t>
            </a:r>
          </a:p>
        </p:txBody>
      </p:sp>
      <p:sp>
        <p:nvSpPr>
          <p:cNvPr id="12" name="11 CuadroTexto"/>
          <p:cNvSpPr txBox="1"/>
          <p:nvPr/>
        </p:nvSpPr>
        <p:spPr>
          <a:xfrm>
            <a:off x="857224" y="3929066"/>
            <a:ext cx="2364365" cy="584775"/>
          </a:xfrm>
          <a:prstGeom prst="rect">
            <a:avLst/>
          </a:prstGeom>
          <a:solidFill>
            <a:schemeClr val="accent3">
              <a:lumMod val="75000"/>
            </a:schemeClr>
          </a:solidFill>
        </p:spPr>
        <p:txBody>
          <a:bodyPr wrap="none" rtlCol="0" anchor="ctr">
            <a:spAutoFit/>
          </a:bodyPr>
          <a:lstStyle/>
          <a:p>
            <a:r>
              <a:rPr lang="es-ES" sz="3200" b="1" dirty="0" smtClean="0"/>
              <a:t>Información:</a:t>
            </a:r>
          </a:p>
        </p:txBody>
      </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dissolve">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Objetivos</a:t>
            </a:r>
            <a:endParaRPr lang="es-ES" dirty="0"/>
          </a:p>
        </p:txBody>
      </p:sp>
      <p:sp>
        <p:nvSpPr>
          <p:cNvPr id="6" name="5 CuadroTexto"/>
          <p:cNvSpPr txBox="1"/>
          <p:nvPr/>
        </p:nvSpPr>
        <p:spPr>
          <a:xfrm>
            <a:off x="321439" y="928670"/>
            <a:ext cx="8501122" cy="2308324"/>
          </a:xfrm>
          <a:prstGeom prst="rect">
            <a:avLst/>
          </a:prstGeom>
          <a:noFill/>
        </p:spPr>
        <p:txBody>
          <a:bodyPr wrap="square" rtlCol="0" anchor="ctr">
            <a:spAutoFit/>
          </a:bodyPr>
          <a:lstStyle/>
          <a:p>
            <a:pPr algn="ctr">
              <a:buBlip>
                <a:blip r:embed="rId2"/>
              </a:buBlip>
            </a:pPr>
            <a:r>
              <a:rPr lang="es-ES" sz="2400" b="1" dirty="0" smtClean="0">
                <a:solidFill>
                  <a:schemeClr val="accent1">
                    <a:lumMod val="75000"/>
                  </a:schemeClr>
                </a:solidFill>
              </a:rPr>
              <a:t> Facilitar el crecimiento de la propia identidad (autoanálisis)</a:t>
            </a:r>
          </a:p>
          <a:p>
            <a:pPr algn="ctr">
              <a:buBlip>
                <a:blip r:embed="rId2"/>
              </a:buBlip>
            </a:pPr>
            <a:endParaRPr lang="es-ES" sz="2400" b="1" dirty="0" smtClean="0">
              <a:solidFill>
                <a:schemeClr val="accent1">
                  <a:lumMod val="75000"/>
                </a:schemeClr>
              </a:solidFill>
            </a:endParaRPr>
          </a:p>
          <a:p>
            <a:pPr algn="ctr">
              <a:buBlip>
                <a:blip r:embed="rId2"/>
              </a:buBlip>
            </a:pPr>
            <a:r>
              <a:rPr lang="es-ES" sz="2400" b="1" dirty="0" smtClean="0">
                <a:solidFill>
                  <a:schemeClr val="accent1">
                    <a:lumMod val="75000"/>
                  </a:schemeClr>
                </a:solidFill>
              </a:rPr>
              <a:t> Reflexionar sobre nuestras relaciones (interacciones)</a:t>
            </a:r>
          </a:p>
          <a:p>
            <a:pPr algn="ctr">
              <a:buBlip>
                <a:blip r:embed="rId2"/>
              </a:buBlip>
            </a:pPr>
            <a:endParaRPr lang="es-ES" sz="2400" b="1" dirty="0" smtClean="0">
              <a:solidFill>
                <a:schemeClr val="accent1">
                  <a:lumMod val="75000"/>
                </a:schemeClr>
              </a:solidFill>
            </a:endParaRPr>
          </a:p>
          <a:p>
            <a:pPr algn="ctr">
              <a:buBlip>
                <a:blip r:embed="rId2"/>
              </a:buBlip>
            </a:pPr>
            <a:r>
              <a:rPr lang="es-ES" sz="2400" b="1" dirty="0" smtClean="0">
                <a:solidFill>
                  <a:schemeClr val="accent1">
                    <a:lumMod val="75000"/>
                  </a:schemeClr>
                </a:solidFill>
              </a:rPr>
              <a:t> Fomentar actitudes de diálogo y trabajo en equipo (el grupo como elemento de socialización)</a:t>
            </a:r>
          </a:p>
        </p:txBody>
      </p:sp>
      <p:sp>
        <p:nvSpPr>
          <p:cNvPr id="7" name="6 CuadroTexto"/>
          <p:cNvSpPr txBox="1"/>
          <p:nvPr/>
        </p:nvSpPr>
        <p:spPr>
          <a:xfrm>
            <a:off x="428596" y="3929066"/>
            <a:ext cx="3190104" cy="523220"/>
          </a:xfrm>
          <a:prstGeom prst="rect">
            <a:avLst/>
          </a:prstGeom>
          <a:solidFill>
            <a:schemeClr val="tx2">
              <a:lumMod val="75000"/>
            </a:schemeClr>
          </a:solidFill>
        </p:spPr>
        <p:txBody>
          <a:bodyPr wrap="none" rtlCol="0" anchor="ctr">
            <a:spAutoFit/>
          </a:bodyPr>
          <a:lstStyle/>
          <a:p>
            <a:r>
              <a:rPr lang="es-ES" sz="2800" b="1" dirty="0" smtClean="0">
                <a:solidFill>
                  <a:schemeClr val="bg1"/>
                </a:solidFill>
              </a:rPr>
              <a:t>… y todo ello para …</a:t>
            </a:r>
          </a:p>
        </p:txBody>
      </p:sp>
      <p:sp>
        <p:nvSpPr>
          <p:cNvPr id="8" name="7 CuadroTexto"/>
          <p:cNvSpPr txBox="1"/>
          <p:nvPr/>
        </p:nvSpPr>
        <p:spPr>
          <a:xfrm>
            <a:off x="2285984" y="4857760"/>
            <a:ext cx="6643734" cy="1077218"/>
          </a:xfrm>
          <a:prstGeom prst="rect">
            <a:avLst/>
          </a:prstGeom>
          <a:noFill/>
        </p:spPr>
        <p:txBody>
          <a:bodyPr wrap="square" rtlCol="0" anchor="ctr">
            <a:spAutoFit/>
          </a:bodyPr>
          <a:lstStyle/>
          <a:p>
            <a:pPr algn="ctr"/>
            <a:r>
              <a:rPr lang="es-ES" sz="3200" b="1" dirty="0" smtClean="0">
                <a:solidFill>
                  <a:schemeClr val="tx2">
                    <a:lumMod val="50000"/>
                  </a:schemeClr>
                </a:solidFill>
              </a:rPr>
              <a:t>Ayudar a formular un Proyecto Personal de Vida Solidario</a:t>
            </a:r>
          </a:p>
        </p:txBody>
      </p:sp>
      <p:sp>
        <p:nvSpPr>
          <p:cNvPr id="9" name="8 CuadroTexto"/>
          <p:cNvSpPr txBox="1"/>
          <p:nvPr/>
        </p:nvSpPr>
        <p:spPr>
          <a:xfrm>
            <a:off x="214282" y="6524625"/>
            <a:ext cx="1640514" cy="307777"/>
          </a:xfrm>
          <a:prstGeom prst="rect">
            <a:avLst/>
          </a:prstGeom>
          <a:noFill/>
        </p:spPr>
        <p:txBody>
          <a:bodyPr wrap="none" rtlCol="0" anchor="ctr">
            <a:spAutoFit/>
          </a:bodyPr>
          <a:lstStyle/>
          <a:p>
            <a:r>
              <a:rPr lang="es-ES" sz="1400" b="1" dirty="0" smtClean="0">
                <a:solidFill>
                  <a:schemeClr val="bg1">
                    <a:lumMod val="50000"/>
                  </a:schemeClr>
                </a:solidFill>
              </a:rPr>
              <a:t>ALVARO DE LA RICA</a:t>
            </a:r>
            <a:endParaRPr lang="es-ES" sz="1400" b="1" dirty="0">
              <a:solidFill>
                <a:schemeClr val="bg1">
                  <a:lumMod val="50000"/>
                </a:schemeClr>
              </a:solidFill>
            </a:endParaRPr>
          </a:p>
        </p:txBody>
      </p:sp>
      <p:sp>
        <p:nvSpPr>
          <p:cNvPr id="10" name="9 CuadroTexto"/>
          <p:cNvSpPr txBox="1"/>
          <p:nvPr/>
        </p:nvSpPr>
        <p:spPr>
          <a:xfrm>
            <a:off x="6567103" y="6524625"/>
            <a:ext cx="2037161" cy="307777"/>
          </a:xfrm>
          <a:prstGeom prst="rect">
            <a:avLst/>
          </a:prstGeom>
          <a:noFill/>
        </p:spPr>
        <p:txBody>
          <a:bodyPr wrap="none" rtlCol="0" anchor="ctr">
            <a:spAutoFit/>
          </a:bodyPr>
          <a:lstStyle/>
          <a:p>
            <a:pPr algn="r"/>
            <a:r>
              <a:rPr lang="es-ES" sz="1400" b="1" dirty="0" smtClean="0">
                <a:solidFill>
                  <a:schemeClr val="bg1">
                    <a:lumMod val="50000"/>
                  </a:schemeClr>
                </a:solidFill>
              </a:rPr>
              <a:t>Presentación del módulo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504825" y="5462588"/>
            <a:ext cx="7847013" cy="638175"/>
          </a:xfrm>
          <a:prstGeom prst="rect">
            <a:avLst/>
          </a:prstGeom>
          <a:noFill/>
          <a:ln w="12700">
            <a:noFill/>
            <a:miter lim="800000"/>
            <a:headEnd/>
            <a:tailEnd/>
          </a:ln>
        </p:spPr>
        <p:txBody>
          <a:bodyPr lIns="90488" tIns="44450" rIns="90488" bIns="44450">
            <a:spAutoFit/>
          </a:bodyPr>
          <a:lstStyle/>
          <a:p>
            <a:pPr algn="ctr" defTabSz="762000">
              <a:lnSpc>
                <a:spcPct val="90000"/>
              </a:lnSpc>
            </a:pPr>
            <a:r>
              <a:rPr lang="es-ES_tradnl" sz="2000" b="1" i="1" dirty="0">
                <a:solidFill>
                  <a:srgbClr val="063DE8"/>
                </a:solidFill>
                <a:latin typeface="Calibri" pitchFamily="34" charset="0"/>
              </a:rPr>
              <a:t>¿Debe recogerse información relevante sobre el problema hasta que el grado de incertidumbre se reduzca al mínimo</a:t>
            </a:r>
            <a:r>
              <a:rPr lang="es-ES_tradnl" sz="2000" b="1" i="1" dirty="0" smtClean="0">
                <a:solidFill>
                  <a:srgbClr val="063DE8"/>
                </a:solidFill>
                <a:latin typeface="Calibri" pitchFamily="34" charset="0"/>
              </a:rPr>
              <a:t>?</a:t>
            </a:r>
            <a:endParaRPr lang="es-ES_tradnl" sz="2000" b="1" i="1" dirty="0">
              <a:solidFill>
                <a:srgbClr val="063DE8"/>
              </a:solidFill>
              <a:latin typeface="Calibri" pitchFamily="34" charset="0"/>
            </a:endParaRPr>
          </a:p>
        </p:txBody>
      </p:sp>
      <p:sp>
        <p:nvSpPr>
          <p:cNvPr id="4" name="Line 3"/>
          <p:cNvSpPr>
            <a:spLocks noChangeShapeType="1"/>
          </p:cNvSpPr>
          <p:nvPr/>
        </p:nvSpPr>
        <p:spPr bwMode="auto">
          <a:xfrm flipV="1">
            <a:off x="1089025" y="2212975"/>
            <a:ext cx="5967413" cy="2749550"/>
          </a:xfrm>
          <a:prstGeom prst="line">
            <a:avLst/>
          </a:prstGeom>
          <a:noFill/>
          <a:ln w="25400">
            <a:solidFill>
              <a:srgbClr val="676767"/>
            </a:solidFill>
            <a:round/>
            <a:headEnd/>
            <a:tailEnd type="triangle" w="med" len="med"/>
          </a:ln>
        </p:spPr>
        <p:txBody>
          <a:bodyPr wrap="none" anchor="ctr"/>
          <a:lstStyle/>
          <a:p>
            <a:endParaRPr lang="es-ES"/>
          </a:p>
        </p:txBody>
      </p:sp>
      <p:sp>
        <p:nvSpPr>
          <p:cNvPr id="5" name="Rectangle 4"/>
          <p:cNvSpPr>
            <a:spLocks noChangeArrowheads="1"/>
          </p:cNvSpPr>
          <p:nvPr/>
        </p:nvSpPr>
        <p:spPr bwMode="auto">
          <a:xfrm>
            <a:off x="7072313" y="1643063"/>
            <a:ext cx="1582737" cy="850900"/>
          </a:xfrm>
          <a:prstGeom prst="rect">
            <a:avLst/>
          </a:prstGeom>
          <a:noFill/>
          <a:ln w="12700">
            <a:noFill/>
            <a:miter lim="800000"/>
            <a:headEnd/>
            <a:tailEnd/>
          </a:ln>
          <a:effectLst/>
        </p:spPr>
        <p:txBody>
          <a:bodyPr wrap="none" lIns="101600" tIns="50800" rIns="101600" bIns="50800">
            <a:spAutoFit/>
          </a:bodyPr>
          <a:lstStyle/>
          <a:p>
            <a:pPr algn="ctr" defTabSz="922338">
              <a:lnSpc>
                <a:spcPct val="90000"/>
              </a:lnSpc>
              <a:defRPr/>
            </a:pPr>
            <a:r>
              <a:rPr lang="es-ES_tradnl" b="1" dirty="0">
                <a:solidFill>
                  <a:srgbClr val="676767"/>
                </a:solidFill>
                <a:latin typeface="Calibri" pitchFamily="34" charset="0"/>
              </a:rPr>
              <a:t>Coste de</a:t>
            </a:r>
          </a:p>
          <a:p>
            <a:pPr algn="ctr" defTabSz="922338">
              <a:lnSpc>
                <a:spcPct val="90000"/>
              </a:lnSpc>
              <a:defRPr/>
            </a:pPr>
            <a:r>
              <a:rPr lang="es-ES_tradnl" b="1" dirty="0">
                <a:solidFill>
                  <a:srgbClr val="676767"/>
                </a:solidFill>
                <a:latin typeface="Calibri" pitchFamily="34" charset="0"/>
              </a:rPr>
              <a:t>recogida de</a:t>
            </a:r>
          </a:p>
          <a:p>
            <a:pPr algn="ctr" defTabSz="922338">
              <a:lnSpc>
                <a:spcPct val="90000"/>
              </a:lnSpc>
              <a:defRPr/>
            </a:pPr>
            <a:r>
              <a:rPr lang="es-ES_tradnl" b="1" dirty="0">
                <a:solidFill>
                  <a:srgbClr val="676767"/>
                </a:solidFill>
                <a:latin typeface="Calibri" pitchFamily="34" charset="0"/>
              </a:rPr>
              <a:t>la información</a:t>
            </a:r>
          </a:p>
        </p:txBody>
      </p:sp>
      <p:sp>
        <p:nvSpPr>
          <p:cNvPr id="6" name="Rectangle 5"/>
          <p:cNvSpPr>
            <a:spLocks noChangeArrowheads="1"/>
          </p:cNvSpPr>
          <p:nvPr/>
        </p:nvSpPr>
        <p:spPr bwMode="auto">
          <a:xfrm>
            <a:off x="7072313" y="4143375"/>
            <a:ext cx="1566862" cy="601663"/>
          </a:xfrm>
          <a:prstGeom prst="rect">
            <a:avLst/>
          </a:prstGeom>
          <a:noFill/>
          <a:ln w="12700">
            <a:noFill/>
            <a:miter lim="800000"/>
            <a:headEnd/>
            <a:tailEnd/>
          </a:ln>
          <a:effectLst/>
        </p:spPr>
        <p:txBody>
          <a:bodyPr wrap="none" lIns="101600" tIns="50800" rIns="101600" bIns="50800">
            <a:spAutoFit/>
          </a:bodyPr>
          <a:lstStyle/>
          <a:p>
            <a:pPr algn="ctr" defTabSz="922338">
              <a:lnSpc>
                <a:spcPct val="90000"/>
              </a:lnSpc>
              <a:defRPr/>
            </a:pPr>
            <a:r>
              <a:rPr lang="es-ES_tradnl" b="1" dirty="0">
                <a:solidFill>
                  <a:schemeClr val="hlink"/>
                </a:solidFill>
                <a:latin typeface="Calibri" pitchFamily="34" charset="0"/>
              </a:rPr>
              <a:t>Grado de</a:t>
            </a:r>
          </a:p>
          <a:p>
            <a:pPr algn="ctr" defTabSz="922338">
              <a:lnSpc>
                <a:spcPct val="90000"/>
              </a:lnSpc>
              <a:defRPr/>
            </a:pPr>
            <a:r>
              <a:rPr lang="es-ES_tradnl" b="1" dirty="0">
                <a:solidFill>
                  <a:schemeClr val="hlink"/>
                </a:solidFill>
                <a:latin typeface="Calibri" pitchFamily="34" charset="0"/>
              </a:rPr>
              <a:t>incertidumbre</a:t>
            </a:r>
          </a:p>
        </p:txBody>
      </p:sp>
      <p:sp>
        <p:nvSpPr>
          <p:cNvPr id="7" name="Rectangle 6"/>
          <p:cNvSpPr>
            <a:spLocks noChangeArrowheads="1"/>
          </p:cNvSpPr>
          <p:nvPr/>
        </p:nvSpPr>
        <p:spPr bwMode="auto">
          <a:xfrm>
            <a:off x="3505200" y="5027613"/>
            <a:ext cx="1058863" cy="379412"/>
          </a:xfrm>
          <a:prstGeom prst="rect">
            <a:avLst/>
          </a:prstGeom>
          <a:noFill/>
          <a:ln w="12700">
            <a:noFill/>
            <a:miter lim="800000"/>
            <a:headEnd/>
            <a:tailEnd/>
          </a:ln>
        </p:spPr>
        <p:txBody>
          <a:bodyPr wrap="none" lIns="101600" tIns="50800" rIns="101600" bIns="50800">
            <a:spAutoFit/>
          </a:bodyPr>
          <a:lstStyle/>
          <a:p>
            <a:pPr defTabSz="922338">
              <a:lnSpc>
                <a:spcPct val="90000"/>
              </a:lnSpc>
            </a:pPr>
            <a:r>
              <a:rPr lang="es-ES_tradnl" sz="2000" b="1">
                <a:solidFill>
                  <a:srgbClr val="005400"/>
                </a:solidFill>
                <a:latin typeface="Calibri" pitchFamily="34" charset="0"/>
              </a:rPr>
              <a:t>TIEMPO</a:t>
            </a:r>
          </a:p>
        </p:txBody>
      </p:sp>
      <p:sp>
        <p:nvSpPr>
          <p:cNvPr id="8" name="Line 8"/>
          <p:cNvSpPr>
            <a:spLocks noChangeShapeType="1"/>
          </p:cNvSpPr>
          <p:nvPr/>
        </p:nvSpPr>
        <p:spPr bwMode="auto">
          <a:xfrm>
            <a:off x="1050925" y="5005388"/>
            <a:ext cx="5918200" cy="0"/>
          </a:xfrm>
          <a:prstGeom prst="line">
            <a:avLst/>
          </a:prstGeom>
          <a:noFill/>
          <a:ln w="25400">
            <a:solidFill>
              <a:schemeClr val="tx1"/>
            </a:solidFill>
            <a:round/>
            <a:headEnd/>
            <a:tailEnd type="triangle" w="med" len="med"/>
          </a:ln>
        </p:spPr>
        <p:txBody>
          <a:bodyPr wrap="none" anchor="ctr"/>
          <a:lstStyle/>
          <a:p>
            <a:endParaRPr lang="es-ES"/>
          </a:p>
        </p:txBody>
      </p:sp>
      <p:sp>
        <p:nvSpPr>
          <p:cNvPr id="9" name="Line 9"/>
          <p:cNvSpPr>
            <a:spLocks noChangeShapeType="1"/>
          </p:cNvSpPr>
          <p:nvPr/>
        </p:nvSpPr>
        <p:spPr bwMode="auto">
          <a:xfrm flipV="1">
            <a:off x="1038225" y="1335088"/>
            <a:ext cx="0" cy="3683000"/>
          </a:xfrm>
          <a:prstGeom prst="line">
            <a:avLst/>
          </a:prstGeom>
          <a:noFill/>
          <a:ln w="25400">
            <a:solidFill>
              <a:schemeClr val="tx1"/>
            </a:solidFill>
            <a:round/>
            <a:headEnd/>
            <a:tailEnd type="triangle" w="med" len="med"/>
          </a:ln>
        </p:spPr>
        <p:txBody>
          <a:bodyPr wrap="none" anchor="ctr"/>
          <a:lstStyle/>
          <a:p>
            <a:endParaRPr lang="es-ES"/>
          </a:p>
        </p:txBody>
      </p:sp>
      <p:sp>
        <p:nvSpPr>
          <p:cNvPr id="10" name="Arc 10"/>
          <p:cNvSpPr>
            <a:spLocks/>
          </p:cNvSpPr>
          <p:nvPr/>
        </p:nvSpPr>
        <p:spPr bwMode="auto">
          <a:xfrm>
            <a:off x="1357313" y="1500188"/>
            <a:ext cx="5549900" cy="311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chemeClr val="hlink"/>
            </a:solidFill>
            <a:round/>
            <a:headEnd type="triangle" w="med" len="med"/>
            <a:tailEnd/>
          </a:ln>
        </p:spPr>
        <p:txBody>
          <a:bodyPr wrap="none" anchor="ctr"/>
          <a:lstStyle/>
          <a:p>
            <a:endParaRPr lang="es-ES">
              <a:latin typeface="Calibri" pitchFamily="34" charset="0"/>
            </a:endParaRPr>
          </a:p>
        </p:txBody>
      </p:sp>
      <p:sp>
        <p:nvSpPr>
          <p:cNvPr id="11" name="Rectangle 11"/>
          <p:cNvSpPr>
            <a:spLocks noChangeArrowheads="1"/>
          </p:cNvSpPr>
          <p:nvPr/>
        </p:nvSpPr>
        <p:spPr bwMode="auto">
          <a:xfrm>
            <a:off x="566738" y="1257300"/>
            <a:ext cx="384175" cy="3740150"/>
          </a:xfrm>
          <a:prstGeom prst="rect">
            <a:avLst/>
          </a:prstGeom>
          <a:noFill/>
          <a:ln w="12700">
            <a:noFill/>
            <a:miter lim="800000"/>
            <a:headEnd/>
            <a:tailEnd/>
          </a:ln>
        </p:spPr>
        <p:txBody>
          <a:bodyPr wrap="none" lIns="90488" tIns="44450" rIns="90488" bIns="44450">
            <a:spAutoFit/>
          </a:bodyPr>
          <a:lstStyle/>
          <a:p>
            <a:pPr defTabSz="762000"/>
            <a:r>
              <a:rPr lang="es-ES_tradnl">
                <a:latin typeface="Times New Roman" pitchFamily="18" charset="0"/>
              </a:rPr>
              <a:t>+</a:t>
            </a: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endParaRPr lang="es-ES_tradnl">
              <a:latin typeface="Times New Roman" pitchFamily="18" charset="0"/>
            </a:endParaRPr>
          </a:p>
          <a:p>
            <a:pPr defTabSz="762000"/>
            <a:r>
              <a:rPr lang="es-ES_tradnl">
                <a:latin typeface="Times New Roman" pitchFamily="18" charset="0"/>
              </a:rPr>
              <a:t>--</a:t>
            </a:r>
          </a:p>
        </p:txBody>
      </p:sp>
      <p:sp>
        <p:nvSpPr>
          <p:cNvPr id="13" name="12 Rectángulo"/>
          <p:cNvSpPr/>
          <p:nvPr/>
        </p:nvSpPr>
        <p:spPr>
          <a:xfrm>
            <a:off x="1500166" y="500042"/>
            <a:ext cx="7429552" cy="571504"/>
          </a:xfrm>
          <a:prstGeom prst="rect">
            <a:avLst/>
          </a:prstGeom>
          <a:solidFill>
            <a:schemeClr val="tx2">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solidFill>
                  <a:schemeClr val="bg1"/>
                </a:solidFill>
              </a:rPr>
              <a:t>¿Cantidad de información  vs. Coste obtención?</a:t>
            </a:r>
            <a:endParaRPr lang="es-ES" sz="2800" b="1" dirty="0">
              <a:solidFill>
                <a:schemeClr val="bg1"/>
              </a:solidFill>
            </a:endParaRPr>
          </a:p>
        </p:txBody>
      </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5"/>
          <p:cNvSpPr>
            <a:spLocks noChangeArrowheads="1"/>
          </p:cNvSpPr>
          <p:nvPr/>
        </p:nvSpPr>
        <p:spPr bwMode="auto">
          <a:xfrm>
            <a:off x="250825" y="981075"/>
            <a:ext cx="2412072" cy="459100"/>
          </a:xfrm>
          <a:prstGeom prst="rect">
            <a:avLst/>
          </a:prstGeom>
          <a:solidFill>
            <a:schemeClr val="accent6">
              <a:lumMod val="60000"/>
              <a:lumOff val="4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smtClean="0">
                <a:latin typeface="Calibri" pitchFamily="34" charset="0"/>
              </a:rPr>
              <a:t>ANALISIS CAUSAS</a:t>
            </a:r>
            <a:endParaRPr lang="es-ES_tradnl" sz="2400" b="1" dirty="0">
              <a:latin typeface="Calibri" pitchFamily="34" charset="0"/>
            </a:endParaRPr>
          </a:p>
        </p:txBody>
      </p:sp>
      <p:grpSp>
        <p:nvGrpSpPr>
          <p:cNvPr id="16" name="15 Grupo"/>
          <p:cNvGrpSpPr/>
          <p:nvPr/>
        </p:nvGrpSpPr>
        <p:grpSpPr>
          <a:xfrm>
            <a:off x="2786050" y="1214422"/>
            <a:ext cx="5929354" cy="4786346"/>
            <a:chOff x="2786050" y="1214422"/>
            <a:chExt cx="5929354" cy="4786346"/>
          </a:xfrm>
        </p:grpSpPr>
        <p:sp>
          <p:nvSpPr>
            <p:cNvPr id="32" name="31 Rectángulo"/>
            <p:cNvSpPr/>
            <p:nvPr/>
          </p:nvSpPr>
          <p:spPr>
            <a:xfrm>
              <a:off x="2786050" y="1928802"/>
              <a:ext cx="5929354" cy="4071966"/>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Rectangle 4"/>
            <p:cNvSpPr>
              <a:spLocks noChangeArrowheads="1"/>
            </p:cNvSpPr>
            <p:nvPr/>
          </p:nvSpPr>
          <p:spPr bwMode="auto">
            <a:xfrm>
              <a:off x="3560763" y="2417763"/>
              <a:ext cx="4308745"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BÚSQUEDA DE CAUSAS POSIBLES</a:t>
              </a:r>
            </a:p>
          </p:txBody>
        </p:sp>
        <p:sp>
          <p:nvSpPr>
            <p:cNvPr id="27" name="Rectangle 5"/>
            <p:cNvSpPr>
              <a:spLocks noChangeArrowheads="1"/>
            </p:cNvSpPr>
            <p:nvPr/>
          </p:nvSpPr>
          <p:spPr bwMode="auto">
            <a:xfrm>
              <a:off x="3636963" y="3484563"/>
              <a:ext cx="4007060"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ANÁLISIS DE CAUSAS POSIBLES</a:t>
              </a:r>
            </a:p>
          </p:txBody>
        </p:sp>
        <p:sp>
          <p:nvSpPr>
            <p:cNvPr id="29" name="Arc 7"/>
            <p:cNvSpPr>
              <a:spLocks/>
            </p:cNvSpPr>
            <p:nvPr/>
          </p:nvSpPr>
          <p:spPr bwMode="auto">
            <a:xfrm>
              <a:off x="3360727" y="1214422"/>
              <a:ext cx="2363798" cy="10001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0" name="Line 8"/>
            <p:cNvSpPr>
              <a:spLocks noChangeShapeType="1"/>
            </p:cNvSpPr>
            <p:nvPr/>
          </p:nvSpPr>
          <p:spPr bwMode="auto">
            <a:xfrm>
              <a:off x="5724525" y="3000372"/>
              <a:ext cx="0" cy="3683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1" name="Line 9"/>
            <p:cNvSpPr>
              <a:spLocks noChangeShapeType="1"/>
            </p:cNvSpPr>
            <p:nvPr/>
          </p:nvSpPr>
          <p:spPr bwMode="auto">
            <a:xfrm>
              <a:off x="5724525" y="4071942"/>
              <a:ext cx="0" cy="5969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10" name="Rectangle 4"/>
            <p:cNvSpPr>
              <a:spLocks noChangeArrowheads="1"/>
            </p:cNvSpPr>
            <p:nvPr/>
          </p:nvSpPr>
          <p:spPr bwMode="auto">
            <a:xfrm>
              <a:off x="4051021" y="4786322"/>
              <a:ext cx="3428375"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b="1" dirty="0" smtClean="0">
                  <a:latin typeface="Calibri" pitchFamily="34" charset="0"/>
                </a:rPr>
                <a:t> CAUSAS mas PROBABLES</a:t>
              </a:r>
              <a:endParaRPr lang="es-ES_tradnl" sz="2400" b="1" dirty="0">
                <a:latin typeface="Calibri" pitchFamily="34" charset="0"/>
              </a:endParaRP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00034" y="785794"/>
            <a:ext cx="6392876" cy="584775"/>
          </a:xfrm>
          <a:prstGeom prst="rect">
            <a:avLst/>
          </a:prstGeom>
          <a:solidFill>
            <a:schemeClr val="accent6">
              <a:lumMod val="75000"/>
            </a:schemeClr>
          </a:solidFill>
        </p:spPr>
        <p:txBody>
          <a:bodyPr wrap="square" rtlCol="0" anchor="ctr">
            <a:spAutoFit/>
          </a:bodyPr>
          <a:lstStyle/>
          <a:p>
            <a:r>
              <a:rPr lang="es-ES" sz="3200" b="1" dirty="0" smtClean="0">
                <a:solidFill>
                  <a:schemeClr val="bg1"/>
                </a:solidFill>
              </a:rPr>
              <a:t>Problemas para analizar las causas:</a:t>
            </a:r>
          </a:p>
        </p:txBody>
      </p:sp>
      <p:sp>
        <p:nvSpPr>
          <p:cNvPr id="5" name="4 CuadroTexto"/>
          <p:cNvSpPr txBox="1"/>
          <p:nvPr/>
        </p:nvSpPr>
        <p:spPr>
          <a:xfrm>
            <a:off x="2857488" y="1571612"/>
            <a:ext cx="4907947" cy="1815882"/>
          </a:xfrm>
          <a:prstGeom prst="rect">
            <a:avLst/>
          </a:prstGeom>
          <a:noFill/>
          <a:ln>
            <a:noFill/>
          </a:ln>
        </p:spPr>
        <p:txBody>
          <a:bodyPr wrap="none" rtlCol="0" anchor="ctr">
            <a:spAutoFit/>
          </a:bodyPr>
          <a:lstStyle/>
          <a:p>
            <a:pPr>
              <a:buFont typeface="Wingdings" pitchFamily="2" charset="2"/>
              <a:buChar char="§"/>
            </a:pPr>
            <a:r>
              <a:rPr lang="es-ES" sz="2800" dirty="0" smtClean="0">
                <a:solidFill>
                  <a:schemeClr val="accent6">
                    <a:lumMod val="75000"/>
                  </a:schemeClr>
                </a:solidFill>
              </a:rPr>
              <a:t> Quedarse en lo evidente-obvio</a:t>
            </a:r>
          </a:p>
          <a:p>
            <a:pPr>
              <a:buFont typeface="Wingdings" pitchFamily="2" charset="2"/>
              <a:buChar char="§"/>
            </a:pPr>
            <a:r>
              <a:rPr lang="es-ES" sz="2800" dirty="0" smtClean="0">
                <a:solidFill>
                  <a:schemeClr val="accent6">
                    <a:lumMod val="75000"/>
                  </a:schemeClr>
                </a:solidFill>
              </a:rPr>
              <a:t> Quedarse con la primera idea</a:t>
            </a:r>
          </a:p>
          <a:p>
            <a:pPr>
              <a:buFont typeface="Wingdings" pitchFamily="2" charset="2"/>
              <a:buChar char="§"/>
            </a:pPr>
            <a:r>
              <a:rPr lang="es-ES" sz="2800" dirty="0" smtClean="0">
                <a:solidFill>
                  <a:schemeClr val="accent6">
                    <a:lumMod val="75000"/>
                  </a:schemeClr>
                </a:solidFill>
              </a:rPr>
              <a:t> No ir más allá de los síntomas</a:t>
            </a:r>
          </a:p>
          <a:p>
            <a:pPr>
              <a:buFont typeface="Wingdings" pitchFamily="2" charset="2"/>
              <a:buChar char="§"/>
            </a:pPr>
            <a:r>
              <a:rPr lang="es-ES" sz="2800" dirty="0" smtClean="0">
                <a:solidFill>
                  <a:schemeClr val="accent6">
                    <a:lumMod val="75000"/>
                  </a:schemeClr>
                </a:solidFill>
              </a:rPr>
              <a:t> No ver lo que subyace</a:t>
            </a:r>
          </a:p>
        </p:txBody>
      </p:sp>
      <p:grpSp>
        <p:nvGrpSpPr>
          <p:cNvPr id="13" name="12 Grupo"/>
          <p:cNvGrpSpPr/>
          <p:nvPr/>
        </p:nvGrpSpPr>
        <p:grpSpPr>
          <a:xfrm>
            <a:off x="2500298" y="4095734"/>
            <a:ext cx="6215106" cy="2286016"/>
            <a:chOff x="2500298" y="4095734"/>
            <a:chExt cx="6215106" cy="2286016"/>
          </a:xfrm>
        </p:grpSpPr>
        <p:sp>
          <p:nvSpPr>
            <p:cNvPr id="7" name="6 Rectángulo"/>
            <p:cNvSpPr/>
            <p:nvPr/>
          </p:nvSpPr>
          <p:spPr>
            <a:xfrm>
              <a:off x="2500298" y="4310048"/>
              <a:ext cx="6215106" cy="207170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 name="7 CuadroTexto"/>
            <p:cNvSpPr txBox="1"/>
            <p:nvPr/>
          </p:nvSpPr>
          <p:spPr>
            <a:xfrm>
              <a:off x="2786050" y="4095734"/>
              <a:ext cx="5174493"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Herramientas para el análisis de causas</a:t>
              </a:r>
            </a:p>
          </p:txBody>
        </p:sp>
        <p:sp>
          <p:nvSpPr>
            <p:cNvPr id="9" name="8 CuadroTexto"/>
            <p:cNvSpPr txBox="1"/>
            <p:nvPr/>
          </p:nvSpPr>
          <p:spPr>
            <a:xfrm>
              <a:off x="3571868" y="4667238"/>
              <a:ext cx="4929222" cy="1631216"/>
            </a:xfrm>
            <a:prstGeom prst="rect">
              <a:avLst/>
            </a:prstGeom>
            <a:noFill/>
            <a:ln>
              <a:noFill/>
            </a:ln>
          </p:spPr>
          <p:txBody>
            <a:bodyPr wrap="square" rtlCol="0" anchor="ctr">
              <a:spAutoFit/>
            </a:bodyPr>
            <a:lstStyle/>
            <a:p>
              <a:pPr>
                <a:buFont typeface="Wingdings" pitchFamily="2" charset="2"/>
                <a:buChar char="Ø"/>
              </a:pPr>
              <a:r>
                <a:rPr lang="es-ES" sz="2000" dirty="0" smtClean="0"/>
                <a:t> Qué, Quién, Dónde, Cuándo, Cómo / Es , No es (QQDCC/Es-No es)</a:t>
              </a:r>
            </a:p>
            <a:p>
              <a:pPr>
                <a:buFont typeface="Wingdings" pitchFamily="2" charset="2"/>
                <a:buChar char="Ø"/>
              </a:pPr>
              <a:r>
                <a:rPr lang="es-ES" sz="2000" dirty="0" smtClean="0"/>
                <a:t> Por qué x 5</a:t>
              </a:r>
            </a:p>
            <a:p>
              <a:pPr>
                <a:buFont typeface="Wingdings" pitchFamily="2" charset="2"/>
                <a:buChar char="Ø"/>
              </a:pPr>
              <a:r>
                <a:rPr lang="es-ES" sz="2000" dirty="0" smtClean="0"/>
                <a:t> Matrices</a:t>
              </a:r>
            </a:p>
            <a:p>
              <a:pPr>
                <a:buFont typeface="Wingdings" pitchFamily="2" charset="2"/>
                <a:buChar char="Ø"/>
              </a:pPr>
              <a:r>
                <a:rPr lang="es-ES" sz="2000" dirty="0" smtClean="0"/>
                <a:t> Matriz Causas-Efectos de Ishikawa</a:t>
              </a:r>
            </a:p>
          </p:txBody>
        </p:sp>
      </p:gr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strVal val="#ppt_w*0.70"/>
                                          </p:val>
                                        </p:tav>
                                        <p:tav tm="100000">
                                          <p:val>
                                            <p:strVal val="#ppt_w"/>
                                          </p:val>
                                        </p:tav>
                                      </p:tavLst>
                                    </p:anim>
                                    <p:anim calcmode="lin" valueType="num">
                                      <p:cBhvr>
                                        <p:cTn id="17" dur="500" fill="hold"/>
                                        <p:tgtEl>
                                          <p:spTgt spid="13"/>
                                        </p:tgtEl>
                                        <p:attrNameLst>
                                          <p:attrName>ppt_h</p:attrName>
                                        </p:attrNameLst>
                                      </p:cBhvr>
                                      <p:tavLst>
                                        <p:tav tm="0">
                                          <p:val>
                                            <p:strVal val="#ppt_h"/>
                                          </p:val>
                                        </p:tav>
                                        <p:tav tm="100000">
                                          <p:val>
                                            <p:strVal val="#ppt_h"/>
                                          </p:val>
                                        </p:tav>
                                      </p:tavLst>
                                    </p:anim>
                                    <p:animEffect transition="in" filter="fad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11"/>
          <p:cNvSpPr>
            <a:spLocks noChangeArrowheads="1"/>
          </p:cNvSpPr>
          <p:nvPr/>
        </p:nvSpPr>
        <p:spPr bwMode="auto">
          <a:xfrm>
            <a:off x="250825" y="981075"/>
            <a:ext cx="2044700" cy="458788"/>
          </a:xfrm>
          <a:prstGeom prst="rect">
            <a:avLst/>
          </a:prstGeom>
          <a:solidFill>
            <a:schemeClr val="accent6">
              <a:lumMod val="60000"/>
              <a:lumOff val="4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ALTERNATIVAS</a:t>
            </a:r>
          </a:p>
        </p:txBody>
      </p:sp>
      <p:grpSp>
        <p:nvGrpSpPr>
          <p:cNvPr id="18" name="17 Grupo"/>
          <p:cNvGrpSpPr/>
          <p:nvPr/>
        </p:nvGrpSpPr>
        <p:grpSpPr>
          <a:xfrm>
            <a:off x="1571604" y="1214422"/>
            <a:ext cx="7286676" cy="5143536"/>
            <a:chOff x="1571604" y="1214422"/>
            <a:chExt cx="7286676" cy="5143536"/>
          </a:xfrm>
        </p:grpSpPr>
        <p:sp>
          <p:nvSpPr>
            <p:cNvPr id="34" name="33 Rectángulo"/>
            <p:cNvSpPr/>
            <p:nvPr/>
          </p:nvSpPr>
          <p:spPr>
            <a:xfrm>
              <a:off x="1571604" y="1928802"/>
              <a:ext cx="7286676" cy="4429156"/>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Rectangle 4"/>
            <p:cNvSpPr>
              <a:spLocks noChangeArrowheads="1"/>
            </p:cNvSpPr>
            <p:nvPr/>
          </p:nvSpPr>
          <p:spPr bwMode="auto">
            <a:xfrm>
              <a:off x="2605169" y="2357430"/>
              <a:ext cx="5229061"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GENERAR/CREAR SOLUCIONES POSIBLES</a:t>
              </a:r>
            </a:p>
          </p:txBody>
        </p:sp>
        <p:sp>
          <p:nvSpPr>
            <p:cNvPr id="27" name="Rectangle 5"/>
            <p:cNvSpPr>
              <a:spLocks noChangeArrowheads="1"/>
            </p:cNvSpPr>
            <p:nvPr/>
          </p:nvSpPr>
          <p:spPr bwMode="auto">
            <a:xfrm>
              <a:off x="3613811" y="3500438"/>
              <a:ext cx="3211778"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EVALUAR ALTERNATIVAS</a:t>
              </a:r>
            </a:p>
          </p:txBody>
        </p:sp>
        <p:sp>
          <p:nvSpPr>
            <p:cNvPr id="28" name="Rectangle 6"/>
            <p:cNvSpPr>
              <a:spLocks noChangeArrowheads="1"/>
            </p:cNvSpPr>
            <p:nvPr/>
          </p:nvSpPr>
          <p:spPr bwMode="auto">
            <a:xfrm>
              <a:off x="3133744" y="4572008"/>
              <a:ext cx="4171912"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a:latin typeface="Calibri" pitchFamily="34" charset="0"/>
                </a:rPr>
                <a:t>COMPARACIÓN CON OBJETIVOS</a:t>
              </a:r>
            </a:p>
          </p:txBody>
        </p:sp>
        <p:sp>
          <p:nvSpPr>
            <p:cNvPr id="30" name="Arc 8"/>
            <p:cNvSpPr>
              <a:spLocks/>
            </p:cNvSpPr>
            <p:nvPr/>
          </p:nvSpPr>
          <p:spPr bwMode="auto">
            <a:xfrm>
              <a:off x="2571736" y="1214422"/>
              <a:ext cx="2647964" cy="92869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1" name="Line 9"/>
            <p:cNvSpPr>
              <a:spLocks noChangeShapeType="1"/>
            </p:cNvSpPr>
            <p:nvPr/>
          </p:nvSpPr>
          <p:spPr bwMode="auto">
            <a:xfrm>
              <a:off x="5219700" y="3000372"/>
              <a:ext cx="0" cy="3683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2" name="Line 10"/>
            <p:cNvSpPr>
              <a:spLocks noChangeShapeType="1"/>
            </p:cNvSpPr>
            <p:nvPr/>
          </p:nvSpPr>
          <p:spPr bwMode="auto">
            <a:xfrm>
              <a:off x="5238740" y="4143380"/>
              <a:ext cx="0" cy="3683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3" name="Line 11"/>
            <p:cNvSpPr>
              <a:spLocks noChangeShapeType="1"/>
            </p:cNvSpPr>
            <p:nvPr/>
          </p:nvSpPr>
          <p:spPr bwMode="auto">
            <a:xfrm>
              <a:off x="5167302" y="5143512"/>
              <a:ext cx="0" cy="4445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12" name="Rectangle 5"/>
            <p:cNvSpPr>
              <a:spLocks noChangeArrowheads="1"/>
            </p:cNvSpPr>
            <p:nvPr/>
          </p:nvSpPr>
          <p:spPr bwMode="auto">
            <a:xfrm>
              <a:off x="3687324" y="5643578"/>
              <a:ext cx="3124767"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b="1" dirty="0" smtClean="0">
                  <a:latin typeface="Calibri" pitchFamily="34" charset="0"/>
                </a:rPr>
                <a:t>SOLUCION MAS EFICAZ</a:t>
              </a:r>
              <a:endParaRPr lang="es-ES_tradnl" sz="2400" b="1" dirty="0">
                <a:latin typeface="Calibri" pitchFamily="34" charset="0"/>
              </a:endParaRPr>
            </a:p>
          </p:txBody>
        </p:sp>
      </p:gr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187450" y="1214422"/>
            <a:ext cx="1758623" cy="584775"/>
          </a:xfrm>
          <a:prstGeom prst="rect">
            <a:avLst/>
          </a:prstGeom>
          <a:solidFill>
            <a:schemeClr val="accent6">
              <a:lumMod val="75000"/>
            </a:schemeClr>
          </a:solidFill>
        </p:spPr>
        <p:txBody>
          <a:bodyPr wrap="none" rtlCol="0" anchor="ctr">
            <a:spAutoFit/>
          </a:bodyPr>
          <a:lstStyle/>
          <a:p>
            <a:r>
              <a:rPr lang="es-ES" sz="3200" b="1" dirty="0" smtClean="0">
                <a:solidFill>
                  <a:schemeClr val="bg1"/>
                </a:solidFill>
              </a:rPr>
              <a:t>Objetivo:</a:t>
            </a:r>
          </a:p>
        </p:txBody>
      </p:sp>
      <p:sp>
        <p:nvSpPr>
          <p:cNvPr id="4" name="3 CuadroTexto"/>
          <p:cNvSpPr txBox="1"/>
          <p:nvPr/>
        </p:nvSpPr>
        <p:spPr>
          <a:xfrm>
            <a:off x="1187450" y="3500438"/>
            <a:ext cx="1941365" cy="584775"/>
          </a:xfrm>
          <a:prstGeom prst="rect">
            <a:avLst/>
          </a:prstGeom>
          <a:solidFill>
            <a:schemeClr val="accent3">
              <a:lumMod val="75000"/>
            </a:schemeClr>
          </a:solidFill>
        </p:spPr>
        <p:txBody>
          <a:bodyPr wrap="none" rtlCol="0" anchor="ctr">
            <a:spAutoFit/>
          </a:bodyPr>
          <a:lstStyle/>
          <a:p>
            <a:r>
              <a:rPr lang="es-ES" sz="3200" b="1" dirty="0" smtClean="0">
                <a:solidFill>
                  <a:schemeClr val="bg1"/>
                </a:solidFill>
              </a:rPr>
              <a:t>Problema:</a:t>
            </a:r>
          </a:p>
        </p:txBody>
      </p:sp>
      <p:sp>
        <p:nvSpPr>
          <p:cNvPr id="5" name="4 CuadroTexto"/>
          <p:cNvSpPr txBox="1"/>
          <p:nvPr/>
        </p:nvSpPr>
        <p:spPr>
          <a:xfrm>
            <a:off x="3370560" y="1214422"/>
            <a:ext cx="4201836" cy="954107"/>
          </a:xfrm>
          <a:prstGeom prst="rect">
            <a:avLst/>
          </a:prstGeom>
          <a:noFill/>
          <a:ln>
            <a:noFill/>
          </a:ln>
        </p:spPr>
        <p:txBody>
          <a:bodyPr wrap="square" rtlCol="0" anchor="ctr">
            <a:spAutoFit/>
          </a:bodyPr>
          <a:lstStyle/>
          <a:p>
            <a:r>
              <a:rPr lang="es-ES" sz="2800" dirty="0" smtClean="0">
                <a:solidFill>
                  <a:schemeClr val="accent6">
                    <a:lumMod val="75000"/>
                  </a:schemeClr>
                </a:solidFill>
              </a:rPr>
              <a:t>Crear y valorar las alternativas creadas</a:t>
            </a:r>
          </a:p>
        </p:txBody>
      </p:sp>
      <p:sp>
        <p:nvSpPr>
          <p:cNvPr id="6" name="5 CuadroTexto"/>
          <p:cNvSpPr txBox="1"/>
          <p:nvPr/>
        </p:nvSpPr>
        <p:spPr>
          <a:xfrm>
            <a:off x="3357554" y="3500438"/>
            <a:ext cx="4857784" cy="1384995"/>
          </a:xfrm>
          <a:prstGeom prst="rect">
            <a:avLst/>
          </a:prstGeom>
          <a:noFill/>
          <a:ln>
            <a:noFill/>
          </a:ln>
        </p:spPr>
        <p:txBody>
          <a:bodyPr wrap="square" rtlCol="0" anchor="ctr">
            <a:spAutoFit/>
          </a:bodyPr>
          <a:lstStyle/>
          <a:p>
            <a:r>
              <a:rPr lang="es-ES" sz="2800" dirty="0" smtClean="0">
                <a:solidFill>
                  <a:schemeClr val="accent3">
                    <a:lumMod val="50000"/>
                  </a:schemeClr>
                </a:solidFill>
              </a:rPr>
              <a:t>Si el grupo ha trabajado bien tiene que elegir entre dos o tres buenas alternativas</a:t>
            </a:r>
          </a:p>
        </p:txBody>
      </p:sp>
      <p:sp>
        <p:nvSpPr>
          <p:cNvPr id="7" name="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 name="7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07950" y="642918"/>
            <a:ext cx="1988686" cy="523220"/>
          </a:xfrm>
          <a:prstGeom prst="rect">
            <a:avLst/>
          </a:prstGeom>
          <a:solidFill>
            <a:schemeClr val="accent5">
              <a:lumMod val="50000"/>
            </a:schemeClr>
          </a:solidFill>
        </p:spPr>
        <p:txBody>
          <a:bodyPr wrap="none" rtlCol="0" anchor="ctr">
            <a:spAutoFit/>
          </a:bodyPr>
          <a:lstStyle/>
          <a:p>
            <a:r>
              <a:rPr lang="es-ES" sz="2800" b="1" dirty="0" smtClean="0">
                <a:solidFill>
                  <a:schemeClr val="bg1"/>
                </a:solidFill>
              </a:rPr>
              <a:t>Creatividad:</a:t>
            </a:r>
          </a:p>
        </p:txBody>
      </p:sp>
      <p:sp>
        <p:nvSpPr>
          <p:cNvPr id="5" name="4 CuadroTexto"/>
          <p:cNvSpPr txBox="1"/>
          <p:nvPr/>
        </p:nvSpPr>
        <p:spPr>
          <a:xfrm>
            <a:off x="2214546" y="642918"/>
            <a:ext cx="6715172" cy="2862322"/>
          </a:xfrm>
          <a:prstGeom prst="rect">
            <a:avLst/>
          </a:prstGeom>
          <a:noFill/>
          <a:ln>
            <a:noFill/>
          </a:ln>
        </p:spPr>
        <p:txBody>
          <a:bodyPr wrap="square" rtlCol="0" anchor="ctr">
            <a:spAutoFit/>
          </a:bodyPr>
          <a:lstStyle/>
          <a:p>
            <a:pPr>
              <a:buFont typeface="Wingdings" pitchFamily="2" charset="2"/>
              <a:buChar char="ü"/>
            </a:pPr>
            <a:r>
              <a:rPr lang="es-ES" sz="2000" dirty="0" smtClean="0">
                <a:solidFill>
                  <a:schemeClr val="accent5">
                    <a:lumMod val="50000"/>
                  </a:schemeClr>
                </a:solidFill>
              </a:rPr>
              <a:t> Admitir todas las ideas en principio</a:t>
            </a:r>
          </a:p>
          <a:p>
            <a:pPr>
              <a:buFont typeface="Wingdings" pitchFamily="2" charset="2"/>
              <a:buChar char="ü"/>
            </a:pPr>
            <a:r>
              <a:rPr lang="es-ES" sz="2000" dirty="0" smtClean="0">
                <a:solidFill>
                  <a:schemeClr val="accent5">
                    <a:lumMod val="50000"/>
                  </a:schemeClr>
                </a:solidFill>
              </a:rPr>
              <a:t> Separar la creación del análisis</a:t>
            </a:r>
          </a:p>
          <a:p>
            <a:pPr>
              <a:buFont typeface="Wingdings" pitchFamily="2" charset="2"/>
              <a:buChar char="ü"/>
            </a:pPr>
            <a:r>
              <a:rPr lang="es-ES" sz="2000" dirty="0" smtClean="0">
                <a:solidFill>
                  <a:schemeClr val="accent5">
                    <a:lumMod val="50000"/>
                  </a:schemeClr>
                </a:solidFill>
              </a:rPr>
              <a:t> Cierta dosis de caos y ambigüedad</a:t>
            </a:r>
          </a:p>
          <a:p>
            <a:pPr>
              <a:buFont typeface="Wingdings" pitchFamily="2" charset="2"/>
              <a:buChar char="ü"/>
            </a:pPr>
            <a:r>
              <a:rPr lang="es-ES" sz="2000" dirty="0" smtClean="0">
                <a:solidFill>
                  <a:schemeClr val="accent5">
                    <a:lumMod val="50000"/>
                  </a:schemeClr>
                </a:solidFill>
              </a:rPr>
              <a:t> No quedarse en ideas fijas</a:t>
            </a:r>
          </a:p>
          <a:p>
            <a:pPr>
              <a:buFont typeface="Wingdings" pitchFamily="2" charset="2"/>
              <a:buChar char="ü"/>
            </a:pPr>
            <a:r>
              <a:rPr lang="es-ES" sz="2000" dirty="0" smtClean="0">
                <a:solidFill>
                  <a:schemeClr val="accent5">
                    <a:lumMod val="50000"/>
                  </a:schemeClr>
                </a:solidFill>
              </a:rPr>
              <a:t> Pensar en cómo hacerlo y no; en porqué no es posible</a:t>
            </a:r>
          </a:p>
          <a:p>
            <a:pPr>
              <a:buFont typeface="Wingdings" pitchFamily="2" charset="2"/>
              <a:buChar char="ü"/>
            </a:pPr>
            <a:r>
              <a:rPr lang="es-ES" sz="2000" dirty="0" smtClean="0">
                <a:solidFill>
                  <a:schemeClr val="accent5">
                    <a:lumMod val="50000"/>
                  </a:schemeClr>
                </a:solidFill>
              </a:rPr>
              <a:t> No dar nada por sentado</a:t>
            </a:r>
          </a:p>
          <a:p>
            <a:pPr>
              <a:buFont typeface="Wingdings" pitchFamily="2" charset="2"/>
              <a:buChar char="ü"/>
            </a:pPr>
            <a:r>
              <a:rPr lang="es-ES" sz="2000" dirty="0" smtClean="0">
                <a:solidFill>
                  <a:schemeClr val="accent5">
                    <a:lumMod val="50000"/>
                  </a:schemeClr>
                </a:solidFill>
              </a:rPr>
              <a:t> Juntar lo distinto, buscar analogías</a:t>
            </a:r>
          </a:p>
          <a:p>
            <a:pPr>
              <a:buFont typeface="Wingdings" pitchFamily="2" charset="2"/>
              <a:buChar char="ü"/>
            </a:pPr>
            <a:r>
              <a:rPr lang="es-ES" sz="2000" dirty="0" smtClean="0">
                <a:solidFill>
                  <a:schemeClr val="accent5">
                    <a:lumMod val="50000"/>
                  </a:schemeClr>
                </a:solidFill>
              </a:rPr>
              <a:t> Cambiar el punto de vista</a:t>
            </a:r>
          </a:p>
          <a:p>
            <a:pPr>
              <a:buFont typeface="Wingdings" pitchFamily="2" charset="2"/>
              <a:buChar char="ü"/>
            </a:pPr>
            <a:r>
              <a:rPr lang="es-ES" sz="2000" dirty="0" smtClean="0">
                <a:solidFill>
                  <a:schemeClr val="accent5">
                    <a:lumMod val="50000"/>
                  </a:schemeClr>
                </a:solidFill>
              </a:rPr>
              <a:t> … /…</a:t>
            </a:r>
          </a:p>
        </p:txBody>
      </p:sp>
      <p:grpSp>
        <p:nvGrpSpPr>
          <p:cNvPr id="12" name="11 Grupo"/>
          <p:cNvGrpSpPr/>
          <p:nvPr/>
        </p:nvGrpSpPr>
        <p:grpSpPr>
          <a:xfrm>
            <a:off x="3143240" y="4167172"/>
            <a:ext cx="5715040" cy="2214578"/>
            <a:chOff x="3143240" y="4167172"/>
            <a:chExt cx="5715040" cy="2214578"/>
          </a:xfrm>
        </p:grpSpPr>
        <p:sp>
          <p:nvSpPr>
            <p:cNvPr id="6" name="5 Rectángulo"/>
            <p:cNvSpPr/>
            <p:nvPr/>
          </p:nvSpPr>
          <p:spPr>
            <a:xfrm>
              <a:off x="3143240" y="4452924"/>
              <a:ext cx="5715040" cy="1928826"/>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 name="6 CuadroTexto"/>
            <p:cNvSpPr txBox="1"/>
            <p:nvPr/>
          </p:nvSpPr>
          <p:spPr>
            <a:xfrm>
              <a:off x="3500430" y="4167172"/>
              <a:ext cx="3804503"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Herramientas de creatividad</a:t>
              </a:r>
            </a:p>
          </p:txBody>
        </p:sp>
        <p:sp>
          <p:nvSpPr>
            <p:cNvPr id="8" name="7 CuadroTexto"/>
            <p:cNvSpPr txBox="1"/>
            <p:nvPr/>
          </p:nvSpPr>
          <p:spPr>
            <a:xfrm>
              <a:off x="4357686" y="4667238"/>
              <a:ext cx="4176656" cy="1631216"/>
            </a:xfrm>
            <a:prstGeom prst="rect">
              <a:avLst/>
            </a:prstGeom>
            <a:noFill/>
            <a:ln>
              <a:noFill/>
            </a:ln>
          </p:spPr>
          <p:txBody>
            <a:bodyPr wrap="none" rtlCol="0" anchor="ctr">
              <a:spAutoFit/>
            </a:bodyPr>
            <a:lstStyle/>
            <a:p>
              <a:pPr>
                <a:buFont typeface="Wingdings" pitchFamily="2" charset="2"/>
                <a:buChar char="Ø"/>
              </a:pPr>
              <a:r>
                <a:rPr lang="es-ES" sz="2000" dirty="0" smtClean="0"/>
                <a:t> Análisis DAFO</a:t>
              </a:r>
            </a:p>
            <a:p>
              <a:pPr>
                <a:buFont typeface="Wingdings" pitchFamily="2" charset="2"/>
                <a:buChar char="Ø"/>
              </a:pPr>
              <a:r>
                <a:rPr lang="es-ES" sz="2000" dirty="0" smtClean="0"/>
                <a:t> Tormenta de ideas</a:t>
              </a:r>
            </a:p>
            <a:p>
              <a:pPr>
                <a:buFont typeface="Wingdings" pitchFamily="2" charset="2"/>
                <a:buChar char="Ø"/>
              </a:pPr>
              <a:r>
                <a:rPr lang="es-ES" sz="2000" dirty="0" smtClean="0"/>
                <a:t> Diagrama de afinidades</a:t>
              </a:r>
            </a:p>
            <a:p>
              <a:pPr>
                <a:buFont typeface="Wingdings" pitchFamily="2" charset="2"/>
                <a:buChar char="Ø"/>
              </a:pPr>
              <a:r>
                <a:rPr lang="es-ES" sz="2000" dirty="0" smtClean="0"/>
                <a:t> Diagrama de árbol</a:t>
              </a:r>
            </a:p>
            <a:p>
              <a:pPr>
                <a:buFont typeface="Wingdings" pitchFamily="2" charset="2"/>
                <a:buChar char="Ø"/>
              </a:pPr>
              <a:r>
                <a:rPr lang="es-ES" sz="2000" dirty="0" smtClean="0"/>
                <a:t> Matriz de valoración de alternativas</a:t>
              </a:r>
            </a:p>
          </p:txBody>
        </p:sp>
      </p:gr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strVal val="#ppt_w*0.70"/>
                                          </p:val>
                                        </p:tav>
                                        <p:tav tm="100000">
                                          <p:val>
                                            <p:strVal val="#ppt_w"/>
                                          </p:val>
                                        </p:tav>
                                      </p:tavLst>
                                    </p:anim>
                                    <p:anim calcmode="lin" valueType="num">
                                      <p:cBhvr>
                                        <p:cTn id="17" dur="500" fill="hold"/>
                                        <p:tgtEl>
                                          <p:spTgt spid="12"/>
                                        </p:tgtEl>
                                        <p:attrNameLst>
                                          <p:attrName>ppt_h</p:attrName>
                                        </p:attrNameLst>
                                      </p:cBhvr>
                                      <p:tavLst>
                                        <p:tav tm="0">
                                          <p:val>
                                            <p:strVal val="#ppt_h"/>
                                          </p:val>
                                        </p:tav>
                                        <p:tav tm="100000">
                                          <p:val>
                                            <p:strVal val="#ppt_h"/>
                                          </p:val>
                                        </p:tav>
                                      </p:tavLst>
                                    </p:anim>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11"/>
          <p:cNvSpPr>
            <a:spLocks noChangeArrowheads="1"/>
          </p:cNvSpPr>
          <p:nvPr/>
        </p:nvSpPr>
        <p:spPr bwMode="auto">
          <a:xfrm>
            <a:off x="250825" y="981075"/>
            <a:ext cx="1395413" cy="458787"/>
          </a:xfrm>
          <a:prstGeom prst="rect">
            <a:avLst/>
          </a:prstGeom>
          <a:solidFill>
            <a:schemeClr val="accent6">
              <a:lumMod val="60000"/>
              <a:lumOff val="4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DECISION</a:t>
            </a:r>
          </a:p>
        </p:txBody>
      </p:sp>
      <p:grpSp>
        <p:nvGrpSpPr>
          <p:cNvPr id="16" name="15 Grupo"/>
          <p:cNvGrpSpPr/>
          <p:nvPr/>
        </p:nvGrpSpPr>
        <p:grpSpPr>
          <a:xfrm>
            <a:off x="2000232" y="1214422"/>
            <a:ext cx="6286544" cy="5072098"/>
            <a:chOff x="2000232" y="1214422"/>
            <a:chExt cx="6286544" cy="5072098"/>
          </a:xfrm>
        </p:grpSpPr>
        <p:sp>
          <p:nvSpPr>
            <p:cNvPr id="32" name="31 Rectángulo"/>
            <p:cNvSpPr/>
            <p:nvPr/>
          </p:nvSpPr>
          <p:spPr>
            <a:xfrm>
              <a:off x="2071670" y="2285992"/>
              <a:ext cx="6215106" cy="4000528"/>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4" name="Rectangle 4"/>
            <p:cNvSpPr>
              <a:spLocks noChangeArrowheads="1"/>
            </p:cNvSpPr>
            <p:nvPr/>
          </p:nvSpPr>
          <p:spPr bwMode="auto">
            <a:xfrm>
              <a:off x="3292056" y="2714620"/>
              <a:ext cx="3855287"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dirty="0">
                  <a:latin typeface="Calibri" pitchFamily="34" charset="0"/>
                </a:rPr>
                <a:t>EVALUACIÓN </a:t>
              </a:r>
              <a:r>
                <a:rPr lang="es-ES_tradnl" sz="2400" dirty="0" smtClean="0">
                  <a:latin typeface="Calibri" pitchFamily="34" charset="0"/>
                </a:rPr>
                <a:t>DE LA DECISION</a:t>
              </a:r>
              <a:endParaRPr lang="es-ES_tradnl" sz="2400" dirty="0">
                <a:latin typeface="Calibri" pitchFamily="34" charset="0"/>
              </a:endParaRPr>
            </a:p>
          </p:txBody>
        </p:sp>
        <p:sp>
          <p:nvSpPr>
            <p:cNvPr id="27" name="Rectangle 5"/>
            <p:cNvSpPr>
              <a:spLocks noChangeArrowheads="1"/>
            </p:cNvSpPr>
            <p:nvPr/>
          </p:nvSpPr>
          <p:spPr bwMode="auto">
            <a:xfrm>
              <a:off x="3395354" y="4000504"/>
              <a:ext cx="3648692" cy="828432"/>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algn="ctr" defTabSz="762000"/>
              <a:r>
                <a:rPr lang="es-ES_tradnl" sz="2400">
                  <a:latin typeface="Calibri" pitchFamily="34" charset="0"/>
                </a:rPr>
                <a:t>PAPEL DE OTRAS PERSONAS</a:t>
              </a:r>
            </a:p>
            <a:p>
              <a:pPr algn="ctr" defTabSz="762000"/>
              <a:r>
                <a:rPr lang="es-ES_tradnl" sz="2400">
                  <a:latin typeface="Calibri" pitchFamily="34" charset="0"/>
                </a:rPr>
                <a:t>(Colaboradores, colegas, ...)</a:t>
              </a:r>
            </a:p>
          </p:txBody>
        </p:sp>
        <p:sp>
          <p:nvSpPr>
            <p:cNvPr id="29" name="Arc 7"/>
            <p:cNvSpPr>
              <a:spLocks/>
            </p:cNvSpPr>
            <p:nvPr/>
          </p:nvSpPr>
          <p:spPr bwMode="auto">
            <a:xfrm>
              <a:off x="2000232" y="1214422"/>
              <a:ext cx="3219468" cy="135732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0" name="Line 8"/>
            <p:cNvSpPr>
              <a:spLocks noChangeShapeType="1"/>
            </p:cNvSpPr>
            <p:nvPr/>
          </p:nvSpPr>
          <p:spPr bwMode="auto">
            <a:xfrm>
              <a:off x="5219700" y="3357562"/>
              <a:ext cx="0" cy="5969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31" name="Line 9"/>
            <p:cNvSpPr>
              <a:spLocks noChangeShapeType="1"/>
            </p:cNvSpPr>
            <p:nvPr/>
          </p:nvSpPr>
          <p:spPr bwMode="auto">
            <a:xfrm>
              <a:off x="5219700" y="5000636"/>
              <a:ext cx="0" cy="520700"/>
            </a:xfrm>
            <a:prstGeom prst="line">
              <a:avLst/>
            </a:prstGeom>
            <a:noFill/>
            <a:ln w="12700">
              <a:solidFill>
                <a:schemeClr val="tx1"/>
              </a:solidFill>
              <a:round/>
              <a:headEnd/>
              <a:tailEnd type="triangle" w="med" len="med"/>
            </a:ln>
            <a:effectLst>
              <a:outerShdw dist="107763" dir="2700000" algn="ctr" rotWithShape="0">
                <a:schemeClr val="bg2"/>
              </a:outerShdw>
            </a:effectLst>
          </p:spPr>
          <p:txBody>
            <a:bodyPr wrap="none" anchor="ctr"/>
            <a:lstStyle/>
            <a:p>
              <a:pPr>
                <a:defRPr/>
              </a:pPr>
              <a:endParaRPr lang="es-ES" sz="2400" dirty="0">
                <a:latin typeface="Calibri" pitchFamily="34" charset="0"/>
              </a:endParaRPr>
            </a:p>
          </p:txBody>
        </p:sp>
        <p:sp>
          <p:nvSpPr>
            <p:cNvPr id="10" name="Rectangle 4"/>
            <p:cNvSpPr>
              <a:spLocks noChangeArrowheads="1"/>
            </p:cNvSpPr>
            <p:nvPr/>
          </p:nvSpPr>
          <p:spPr bwMode="auto">
            <a:xfrm>
              <a:off x="4426405" y="5643578"/>
              <a:ext cx="1612943" cy="459100"/>
            </a:xfrm>
            <a:prstGeom prst="rect">
              <a:avLst/>
            </a:prstGeom>
            <a:solidFill>
              <a:schemeClr val="bg1"/>
            </a:solidFill>
            <a:ln w="12700">
              <a:solidFill>
                <a:schemeClr val="tx1"/>
              </a:solidFill>
              <a:miter lim="800000"/>
              <a:headEnd/>
              <a:tailEnd/>
            </a:ln>
          </p:spPr>
          <p:txBody>
            <a:bodyPr wrap="none" lIns="90488" tIns="44450" rIns="90488" bIns="44450">
              <a:spAutoFit/>
            </a:bodyPr>
            <a:lstStyle/>
            <a:p>
              <a:pPr defTabSz="762000"/>
              <a:r>
                <a:rPr lang="es-ES_tradnl" sz="2400" b="1" dirty="0" smtClean="0">
                  <a:latin typeface="Calibri" pitchFamily="34" charset="0"/>
                </a:rPr>
                <a:t>  DECISION </a:t>
              </a:r>
              <a:endParaRPr lang="es-ES_tradnl" sz="2400" b="1" dirty="0">
                <a:latin typeface="Calibri" pitchFamily="34" charset="0"/>
              </a:endParaRPr>
            </a:p>
          </p:txBody>
        </p:sp>
      </p:grpSp>
      <p:sp>
        <p:nvSpPr>
          <p:cNvPr id="12" name="1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3" name="1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Criterios de eficacia</a:t>
            </a:r>
            <a:endParaRPr lang="es-ES" dirty="0"/>
          </a:p>
        </p:txBody>
      </p:sp>
      <p:grpSp>
        <p:nvGrpSpPr>
          <p:cNvPr id="25" name="24 Grupo"/>
          <p:cNvGrpSpPr/>
          <p:nvPr/>
        </p:nvGrpSpPr>
        <p:grpSpPr>
          <a:xfrm>
            <a:off x="971550" y="2357430"/>
            <a:ext cx="7812087" cy="3604937"/>
            <a:chOff x="971550" y="2357430"/>
            <a:chExt cx="7812087" cy="3604937"/>
          </a:xfrm>
        </p:grpSpPr>
        <p:sp>
          <p:nvSpPr>
            <p:cNvPr id="16" name="Text Box 15"/>
            <p:cNvSpPr txBox="1">
              <a:spLocks noChangeArrowheads="1"/>
            </p:cNvSpPr>
            <p:nvPr/>
          </p:nvSpPr>
          <p:spPr bwMode="auto">
            <a:xfrm>
              <a:off x="971550" y="5500702"/>
              <a:ext cx="918841" cy="461665"/>
            </a:xfrm>
            <a:prstGeom prst="rect">
              <a:avLst/>
            </a:prstGeom>
            <a:solidFill>
              <a:schemeClr val="accent5">
                <a:lumMod val="50000"/>
              </a:schemeClr>
            </a:solidFill>
            <a:ln w="9525">
              <a:noFill/>
              <a:miter lim="800000"/>
              <a:headEnd/>
              <a:tailEnd/>
            </a:ln>
          </p:spPr>
          <p:txBody>
            <a:bodyPr wrap="none">
              <a:spAutoFit/>
            </a:bodyPr>
            <a:lstStyle/>
            <a:p>
              <a:r>
                <a:rPr lang="es-ES" sz="2400" b="1" dirty="0">
                  <a:solidFill>
                    <a:schemeClr val="bg1"/>
                  </a:solidFill>
                  <a:latin typeface="Calibri" pitchFamily="34" charset="0"/>
                </a:rPr>
                <a:t>ETICA</a:t>
              </a:r>
            </a:p>
          </p:txBody>
        </p:sp>
        <p:sp>
          <p:nvSpPr>
            <p:cNvPr id="17" name="Text Box 16"/>
            <p:cNvSpPr txBox="1">
              <a:spLocks noChangeArrowheads="1"/>
            </p:cNvSpPr>
            <p:nvPr/>
          </p:nvSpPr>
          <p:spPr bwMode="auto">
            <a:xfrm>
              <a:off x="971550" y="4714884"/>
              <a:ext cx="1809919" cy="461665"/>
            </a:xfrm>
            <a:prstGeom prst="rect">
              <a:avLst/>
            </a:prstGeom>
            <a:solidFill>
              <a:schemeClr val="accent4">
                <a:lumMod val="75000"/>
              </a:schemeClr>
            </a:solidFill>
            <a:ln w="9525">
              <a:noFill/>
              <a:miter lim="800000"/>
              <a:headEnd/>
              <a:tailEnd/>
            </a:ln>
          </p:spPr>
          <p:txBody>
            <a:bodyPr wrap="none">
              <a:spAutoFit/>
            </a:bodyPr>
            <a:lstStyle/>
            <a:p>
              <a:r>
                <a:rPr lang="es-ES" sz="2400" b="1" dirty="0">
                  <a:solidFill>
                    <a:schemeClr val="bg1"/>
                  </a:solidFill>
                  <a:latin typeface="Calibri" pitchFamily="34" charset="0"/>
                </a:rPr>
                <a:t>ACEPTACION</a:t>
              </a:r>
            </a:p>
          </p:txBody>
        </p:sp>
        <p:sp>
          <p:nvSpPr>
            <p:cNvPr id="18" name="Text Box 17"/>
            <p:cNvSpPr txBox="1">
              <a:spLocks noChangeArrowheads="1"/>
            </p:cNvSpPr>
            <p:nvPr/>
          </p:nvSpPr>
          <p:spPr bwMode="auto">
            <a:xfrm>
              <a:off x="971550" y="3857628"/>
              <a:ext cx="2138086" cy="461665"/>
            </a:xfrm>
            <a:prstGeom prst="rect">
              <a:avLst/>
            </a:prstGeom>
            <a:solidFill>
              <a:schemeClr val="accent3">
                <a:lumMod val="75000"/>
              </a:schemeClr>
            </a:solidFill>
            <a:ln w="9525">
              <a:noFill/>
              <a:miter lim="800000"/>
              <a:headEnd/>
              <a:tailEnd/>
            </a:ln>
          </p:spPr>
          <p:txBody>
            <a:bodyPr wrap="none">
              <a:spAutoFit/>
            </a:bodyPr>
            <a:lstStyle/>
            <a:p>
              <a:r>
                <a:rPr lang="es-ES" sz="2400" b="1" dirty="0">
                  <a:solidFill>
                    <a:schemeClr val="bg1"/>
                  </a:solidFill>
                  <a:latin typeface="Calibri" pitchFamily="34" charset="0"/>
                </a:rPr>
                <a:t>OPORTUNIDAD</a:t>
              </a:r>
            </a:p>
          </p:txBody>
        </p:sp>
        <p:sp>
          <p:nvSpPr>
            <p:cNvPr id="19" name="Text Box 18"/>
            <p:cNvSpPr txBox="1">
              <a:spLocks noChangeArrowheads="1"/>
            </p:cNvSpPr>
            <p:nvPr/>
          </p:nvSpPr>
          <p:spPr bwMode="auto">
            <a:xfrm>
              <a:off x="971550" y="2357430"/>
              <a:ext cx="1312347" cy="461665"/>
            </a:xfrm>
            <a:prstGeom prst="rect">
              <a:avLst/>
            </a:prstGeom>
            <a:solidFill>
              <a:schemeClr val="accent6">
                <a:lumMod val="75000"/>
              </a:schemeClr>
            </a:solidFill>
            <a:ln w="9525">
              <a:noFill/>
              <a:miter lim="800000"/>
              <a:headEnd/>
              <a:tailEnd/>
            </a:ln>
          </p:spPr>
          <p:txBody>
            <a:bodyPr wrap="none">
              <a:spAutoFit/>
            </a:bodyPr>
            <a:lstStyle/>
            <a:p>
              <a:r>
                <a:rPr lang="es-ES" sz="2400" b="1">
                  <a:solidFill>
                    <a:schemeClr val="bg1"/>
                  </a:solidFill>
                  <a:latin typeface="Calibri" pitchFamily="34" charset="0"/>
                </a:rPr>
                <a:t>CALIDAD</a:t>
              </a:r>
            </a:p>
          </p:txBody>
        </p:sp>
        <p:sp>
          <p:nvSpPr>
            <p:cNvPr id="20" name="19 CuadroTexto"/>
            <p:cNvSpPr txBox="1"/>
            <p:nvPr/>
          </p:nvSpPr>
          <p:spPr>
            <a:xfrm>
              <a:off x="1939776" y="5500702"/>
              <a:ext cx="6843861" cy="461665"/>
            </a:xfrm>
            <a:prstGeom prst="rect">
              <a:avLst/>
            </a:prstGeom>
            <a:noFill/>
          </p:spPr>
          <p:txBody>
            <a:bodyPr wrap="none" rtlCol="0" anchor="ctr">
              <a:spAutoFit/>
            </a:bodyPr>
            <a:lstStyle/>
            <a:p>
              <a:pPr>
                <a:defRPr/>
              </a:pPr>
              <a:r>
                <a:rPr lang="es-ES" sz="2400" b="1" dirty="0" smtClean="0">
                  <a:solidFill>
                    <a:schemeClr val="accent5">
                      <a:lumMod val="50000"/>
                    </a:schemeClr>
                  </a:solidFill>
                  <a:latin typeface="Calibri" pitchFamily="34" charset="0"/>
                </a:rPr>
                <a:t>Especialmente, cuando la decisión afecta a personas</a:t>
              </a:r>
              <a:endParaRPr lang="es-ES" sz="2400" b="1" dirty="0">
                <a:solidFill>
                  <a:schemeClr val="accent5">
                    <a:lumMod val="50000"/>
                  </a:schemeClr>
                </a:solidFill>
                <a:latin typeface="Calibri" pitchFamily="34" charset="0"/>
              </a:endParaRPr>
            </a:p>
          </p:txBody>
        </p:sp>
        <p:sp>
          <p:nvSpPr>
            <p:cNvPr id="21" name="20 CuadroTexto"/>
            <p:cNvSpPr txBox="1"/>
            <p:nvPr/>
          </p:nvSpPr>
          <p:spPr>
            <a:xfrm>
              <a:off x="2928926" y="4714884"/>
              <a:ext cx="2455993" cy="461665"/>
            </a:xfrm>
            <a:prstGeom prst="rect">
              <a:avLst/>
            </a:prstGeom>
            <a:noFill/>
          </p:spPr>
          <p:txBody>
            <a:bodyPr wrap="none" rtlCol="0" anchor="ctr">
              <a:spAutoFit/>
            </a:bodyPr>
            <a:lstStyle/>
            <a:p>
              <a:pPr>
                <a:defRPr/>
              </a:pPr>
              <a:r>
                <a:rPr lang="es-ES" sz="2400" b="1" dirty="0" smtClean="0">
                  <a:solidFill>
                    <a:schemeClr val="accent4">
                      <a:lumMod val="50000"/>
                    </a:schemeClr>
                  </a:solidFill>
                  <a:latin typeface="Calibri" pitchFamily="34" charset="0"/>
                </a:rPr>
                <a:t>Para su aplicación</a:t>
              </a:r>
              <a:endParaRPr lang="es-ES" sz="2400" b="1" dirty="0">
                <a:solidFill>
                  <a:schemeClr val="accent4">
                    <a:lumMod val="50000"/>
                  </a:schemeClr>
                </a:solidFill>
                <a:latin typeface="Calibri" pitchFamily="34" charset="0"/>
              </a:endParaRPr>
            </a:p>
          </p:txBody>
        </p:sp>
        <p:sp>
          <p:nvSpPr>
            <p:cNvPr id="22" name="21 CuadroTexto"/>
            <p:cNvSpPr txBox="1"/>
            <p:nvPr/>
          </p:nvSpPr>
          <p:spPr>
            <a:xfrm>
              <a:off x="3284529" y="3857628"/>
              <a:ext cx="2774029" cy="461665"/>
            </a:xfrm>
            <a:prstGeom prst="rect">
              <a:avLst/>
            </a:prstGeom>
            <a:noFill/>
          </p:spPr>
          <p:txBody>
            <a:bodyPr wrap="none" rtlCol="0" anchor="ctr">
              <a:spAutoFit/>
            </a:bodyPr>
            <a:lstStyle/>
            <a:p>
              <a:pPr>
                <a:defRPr/>
              </a:pPr>
              <a:r>
                <a:rPr lang="es-ES" sz="2400" b="1" dirty="0" smtClean="0">
                  <a:solidFill>
                    <a:schemeClr val="accent3">
                      <a:lumMod val="50000"/>
                    </a:schemeClr>
                  </a:solidFill>
                  <a:latin typeface="Calibri" pitchFamily="34" charset="0"/>
                </a:rPr>
                <a:t>Momento adecuado</a:t>
              </a:r>
              <a:endParaRPr lang="es-ES" sz="2400" b="1" dirty="0">
                <a:solidFill>
                  <a:schemeClr val="accent3">
                    <a:lumMod val="50000"/>
                  </a:schemeClr>
                </a:solidFill>
                <a:latin typeface="Calibri" pitchFamily="34" charset="0"/>
              </a:endParaRPr>
            </a:p>
          </p:txBody>
        </p:sp>
        <p:sp>
          <p:nvSpPr>
            <p:cNvPr id="23" name="22 CuadroTexto"/>
            <p:cNvSpPr txBox="1"/>
            <p:nvPr/>
          </p:nvSpPr>
          <p:spPr>
            <a:xfrm>
              <a:off x="2427273" y="2357430"/>
              <a:ext cx="3332964" cy="1200329"/>
            </a:xfrm>
            <a:prstGeom prst="rect">
              <a:avLst/>
            </a:prstGeom>
            <a:noFill/>
          </p:spPr>
          <p:txBody>
            <a:bodyPr wrap="none" rtlCol="0" anchor="ctr">
              <a:spAutoFit/>
            </a:bodyPr>
            <a:lstStyle/>
            <a:p>
              <a:pPr>
                <a:defRPr/>
              </a:pPr>
              <a:r>
                <a:rPr lang="es-ES" sz="2400" b="1" dirty="0" smtClean="0">
                  <a:solidFill>
                    <a:schemeClr val="accent6">
                      <a:lumMod val="75000"/>
                    </a:schemeClr>
                  </a:solidFill>
                  <a:latin typeface="Calibri" pitchFamily="34" charset="0"/>
                </a:rPr>
                <a:t>Efectos deseados</a:t>
              </a:r>
            </a:p>
            <a:p>
              <a:pPr>
                <a:defRPr/>
              </a:pPr>
              <a:r>
                <a:rPr lang="es-ES" sz="2400" b="1" dirty="0" smtClean="0">
                  <a:solidFill>
                    <a:schemeClr val="accent6">
                      <a:lumMod val="75000"/>
                    </a:schemeClr>
                  </a:solidFill>
                  <a:latin typeface="Calibri" pitchFamily="34" charset="0"/>
                </a:rPr>
                <a:t>Satisfactorio / Aceptable</a:t>
              </a:r>
            </a:p>
            <a:p>
              <a:pPr>
                <a:defRPr/>
              </a:pPr>
              <a:r>
                <a:rPr lang="es-ES" sz="2400" b="1" dirty="0" smtClean="0">
                  <a:solidFill>
                    <a:schemeClr val="accent6">
                      <a:lumMod val="75000"/>
                    </a:schemeClr>
                  </a:solidFill>
                  <a:latin typeface="Calibri" pitchFamily="34" charset="0"/>
                </a:rPr>
                <a:t>(No necesario óptimo)</a:t>
              </a:r>
              <a:endParaRPr lang="es-ES" sz="2400" b="1" dirty="0">
                <a:solidFill>
                  <a:schemeClr val="accent6">
                    <a:lumMod val="75000"/>
                  </a:schemeClr>
                </a:solidFill>
                <a:latin typeface="Calibri" pitchFamily="34" charset="0"/>
              </a:endParaRPr>
            </a:p>
          </p:txBody>
        </p:sp>
      </p:grpSp>
      <p:sp>
        <p:nvSpPr>
          <p:cNvPr id="24" name="23 Rectángulo"/>
          <p:cNvSpPr/>
          <p:nvPr/>
        </p:nvSpPr>
        <p:spPr>
          <a:xfrm>
            <a:off x="571472" y="785794"/>
            <a:ext cx="8001056" cy="914400"/>
          </a:xfrm>
          <a:prstGeom prst="rect">
            <a:avLst/>
          </a:prstGeom>
          <a:solidFill>
            <a:schemeClr val="tx2">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bg1"/>
                </a:solidFill>
              </a:rPr>
              <a:t>DECISION:  optar por la alternativa que mejor  hayamos valorado</a:t>
            </a:r>
            <a:endParaRPr lang="es-ES" sz="2400" b="1" dirty="0">
              <a:solidFill>
                <a:schemeClr val="bg1"/>
              </a:solidFill>
            </a:endParaRPr>
          </a:p>
        </p:txBody>
      </p:sp>
      <p:sp>
        <p:nvSpPr>
          <p:cNvPr id="13" name="1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4" name="13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dissolve">
                                      <p:cBhvr>
                                        <p:cTn id="1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¿Quién debe participar en la T. de Decisiones?</a:t>
            </a:r>
            <a:endParaRPr lang="es-ES" dirty="0"/>
          </a:p>
        </p:txBody>
      </p:sp>
      <p:grpSp>
        <p:nvGrpSpPr>
          <p:cNvPr id="17" name="16 Grupo"/>
          <p:cNvGrpSpPr/>
          <p:nvPr/>
        </p:nvGrpSpPr>
        <p:grpSpPr>
          <a:xfrm>
            <a:off x="250825" y="1071546"/>
            <a:ext cx="8715436" cy="914400"/>
            <a:chOff x="250825" y="1071546"/>
            <a:chExt cx="8715436" cy="914400"/>
          </a:xfrm>
        </p:grpSpPr>
        <p:sp>
          <p:nvSpPr>
            <p:cNvPr id="20" name="19 Rectángulo"/>
            <p:cNvSpPr/>
            <p:nvPr/>
          </p:nvSpPr>
          <p:spPr>
            <a:xfrm>
              <a:off x="250825" y="1071546"/>
              <a:ext cx="8715436" cy="914400"/>
            </a:xfrm>
            <a:prstGeom prst="rect">
              <a:avLst/>
            </a:prstGeom>
            <a:solidFill>
              <a:schemeClr val="accent2">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21" name="20 CuadroTexto"/>
            <p:cNvSpPr txBox="1"/>
            <p:nvPr/>
          </p:nvSpPr>
          <p:spPr>
            <a:xfrm>
              <a:off x="6965997" y="1148182"/>
              <a:ext cx="1928826" cy="830997"/>
            </a:xfrm>
            <a:prstGeom prst="rect">
              <a:avLst/>
            </a:prstGeom>
            <a:noFill/>
            <a:ln>
              <a:noFill/>
            </a:ln>
          </p:spPr>
          <p:txBody>
            <a:bodyPr wrap="square" rtlCol="0" anchor="ctr">
              <a:spAutoFit/>
            </a:bodyPr>
            <a:lstStyle/>
            <a:p>
              <a:pPr algn="ctr"/>
              <a:r>
                <a:rPr lang="es-ES" sz="2400" b="1" dirty="0" smtClean="0">
                  <a:solidFill>
                    <a:schemeClr val="bg1"/>
                  </a:solidFill>
                </a:rPr>
                <a:t>Alta Participación</a:t>
              </a:r>
            </a:p>
          </p:txBody>
        </p:sp>
        <p:sp>
          <p:nvSpPr>
            <p:cNvPr id="22" name="21 CuadroTexto"/>
            <p:cNvSpPr txBox="1"/>
            <p:nvPr/>
          </p:nvSpPr>
          <p:spPr>
            <a:xfrm>
              <a:off x="322263" y="1148182"/>
              <a:ext cx="1959238" cy="830997"/>
            </a:xfrm>
            <a:prstGeom prst="rect">
              <a:avLst/>
            </a:prstGeom>
            <a:noFill/>
          </p:spPr>
          <p:txBody>
            <a:bodyPr wrap="square" rtlCol="0" anchor="ctr">
              <a:spAutoFit/>
            </a:bodyPr>
            <a:lstStyle/>
            <a:p>
              <a:pPr algn="ctr"/>
              <a:r>
                <a:rPr lang="es-ES" sz="2400" b="1" dirty="0" smtClean="0">
                  <a:solidFill>
                    <a:schemeClr val="bg1"/>
                  </a:solidFill>
                </a:rPr>
                <a:t>Baja Participación</a:t>
              </a:r>
            </a:p>
          </p:txBody>
        </p:sp>
        <p:cxnSp>
          <p:nvCxnSpPr>
            <p:cNvPr id="24" name="23 Conector recto de flecha"/>
            <p:cNvCxnSpPr/>
            <p:nvPr/>
          </p:nvCxnSpPr>
          <p:spPr>
            <a:xfrm>
              <a:off x="2393965" y="1563681"/>
              <a:ext cx="4500594" cy="1588"/>
            </a:xfrm>
            <a:prstGeom prst="straightConnector1">
              <a:avLst/>
            </a:prstGeom>
            <a:ln w="76200">
              <a:solidFill>
                <a:schemeClr val="bg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9" name="18 Grupo"/>
          <p:cNvGrpSpPr/>
          <p:nvPr/>
        </p:nvGrpSpPr>
        <p:grpSpPr>
          <a:xfrm>
            <a:off x="250825" y="2754884"/>
            <a:ext cx="8713788" cy="3230450"/>
            <a:chOff x="250825" y="2754884"/>
            <a:chExt cx="8713788" cy="3230450"/>
          </a:xfrm>
        </p:grpSpPr>
        <p:sp>
          <p:nvSpPr>
            <p:cNvPr id="30" name="29 Flecha izquierda"/>
            <p:cNvSpPr/>
            <p:nvPr/>
          </p:nvSpPr>
          <p:spPr>
            <a:xfrm>
              <a:off x="250825" y="4123309"/>
              <a:ext cx="2870691" cy="484632"/>
            </a:xfrm>
            <a:prstGeom prst="leftArrow">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1" name="30 Flecha derecha"/>
            <p:cNvSpPr/>
            <p:nvPr/>
          </p:nvSpPr>
          <p:spPr>
            <a:xfrm>
              <a:off x="6357949" y="2754884"/>
              <a:ext cx="2606663" cy="484632"/>
            </a:xfrm>
            <a:prstGeom prst="rightArrow">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2" name="31 Flecha derecha"/>
            <p:cNvSpPr/>
            <p:nvPr/>
          </p:nvSpPr>
          <p:spPr>
            <a:xfrm>
              <a:off x="6643702" y="5500702"/>
              <a:ext cx="2320911" cy="484632"/>
            </a:xfrm>
            <a:prstGeom prst="rightArrow">
              <a:avLst/>
            </a:prstGeom>
            <a:solidFill>
              <a:schemeClr val="accent5">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grpSp>
        <p:nvGrpSpPr>
          <p:cNvPr id="23" name="22 Grupo"/>
          <p:cNvGrpSpPr/>
          <p:nvPr/>
        </p:nvGrpSpPr>
        <p:grpSpPr>
          <a:xfrm>
            <a:off x="2657512" y="2592363"/>
            <a:ext cx="3902062" cy="3545641"/>
            <a:chOff x="2657512" y="2592363"/>
            <a:chExt cx="3902062" cy="3545641"/>
          </a:xfrm>
        </p:grpSpPr>
        <p:sp>
          <p:nvSpPr>
            <p:cNvPr id="25" name="24 CuadroTexto"/>
            <p:cNvSpPr txBox="1"/>
            <p:nvPr/>
          </p:nvSpPr>
          <p:spPr>
            <a:xfrm>
              <a:off x="3256339" y="3949685"/>
              <a:ext cx="2704408" cy="830997"/>
            </a:xfrm>
            <a:prstGeom prst="rect">
              <a:avLst/>
            </a:prstGeom>
            <a:solidFill>
              <a:schemeClr val="accent6">
                <a:lumMod val="75000"/>
              </a:schemeClr>
            </a:solidFill>
          </p:spPr>
          <p:txBody>
            <a:bodyPr wrap="square" rtlCol="0" anchor="ctr">
              <a:spAutoFit/>
            </a:bodyPr>
            <a:lstStyle/>
            <a:p>
              <a:pPr algn="ctr"/>
              <a:r>
                <a:rPr lang="es-ES" sz="2400" b="1" dirty="0" smtClean="0">
                  <a:solidFill>
                    <a:schemeClr val="bg1"/>
                  </a:solidFill>
                </a:rPr>
                <a:t>TIEMPO disponible limitado</a:t>
              </a:r>
            </a:p>
          </p:txBody>
        </p:sp>
        <p:sp>
          <p:nvSpPr>
            <p:cNvPr id="26" name="25 CuadroTexto"/>
            <p:cNvSpPr txBox="1"/>
            <p:nvPr/>
          </p:nvSpPr>
          <p:spPr>
            <a:xfrm>
              <a:off x="3036907" y="2592363"/>
              <a:ext cx="3143272" cy="830997"/>
            </a:xfrm>
            <a:prstGeom prst="rect">
              <a:avLst/>
            </a:prstGeom>
            <a:solidFill>
              <a:schemeClr val="accent3">
                <a:lumMod val="75000"/>
              </a:schemeClr>
            </a:solidFill>
          </p:spPr>
          <p:txBody>
            <a:bodyPr wrap="square" rtlCol="0" anchor="ctr">
              <a:spAutoFit/>
            </a:bodyPr>
            <a:lstStyle/>
            <a:p>
              <a:pPr algn="ctr"/>
              <a:r>
                <a:rPr lang="es-ES" sz="2400" b="1" dirty="0" smtClean="0">
                  <a:solidFill>
                    <a:schemeClr val="bg1"/>
                  </a:solidFill>
                </a:rPr>
                <a:t>Necesidad de CALIDAD en la decisión</a:t>
              </a:r>
            </a:p>
          </p:txBody>
        </p:sp>
        <p:sp>
          <p:nvSpPr>
            <p:cNvPr id="33" name="32 CuadroTexto"/>
            <p:cNvSpPr txBox="1"/>
            <p:nvPr/>
          </p:nvSpPr>
          <p:spPr>
            <a:xfrm>
              <a:off x="2657512" y="5307007"/>
              <a:ext cx="3902062" cy="830997"/>
            </a:xfrm>
            <a:prstGeom prst="rect">
              <a:avLst/>
            </a:prstGeom>
            <a:solidFill>
              <a:schemeClr val="accent5">
                <a:lumMod val="75000"/>
              </a:schemeClr>
            </a:solidFill>
          </p:spPr>
          <p:txBody>
            <a:bodyPr wrap="square" rtlCol="0" anchor="ctr">
              <a:spAutoFit/>
            </a:bodyPr>
            <a:lstStyle/>
            <a:p>
              <a:pPr algn="ctr"/>
              <a:r>
                <a:rPr lang="es-ES" sz="2400" b="1" dirty="0" smtClean="0">
                  <a:solidFill>
                    <a:schemeClr val="bg1"/>
                  </a:solidFill>
                </a:rPr>
                <a:t>Necesidad de ACEPTACION de la decisión</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ox(in)">
                                      <p:cBhvr>
                                        <p:cTn id="11" dur="500"/>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ppt_w</p:attrName>
                                        </p:attrNameLst>
                                      </p:cBhvr>
                                      <p:tavLst>
                                        <p:tav tm="0">
                                          <p:val>
                                            <p:strVal val="#ppt_w*0.70"/>
                                          </p:val>
                                        </p:tav>
                                        <p:tav tm="100000">
                                          <p:val>
                                            <p:strVal val="#ppt_w"/>
                                          </p:val>
                                        </p:tav>
                                      </p:tavLst>
                                    </p:anim>
                                    <p:anim calcmode="lin" valueType="num">
                                      <p:cBhvr>
                                        <p:cTn id="17" dur="500" fill="hold"/>
                                        <p:tgtEl>
                                          <p:spTgt spid="19"/>
                                        </p:tgtEl>
                                        <p:attrNameLst>
                                          <p:attrName>ppt_h</p:attrName>
                                        </p:attrNameLst>
                                      </p:cBhvr>
                                      <p:tavLst>
                                        <p:tav tm="0">
                                          <p:val>
                                            <p:strVal val="#ppt_h"/>
                                          </p:val>
                                        </p:tav>
                                        <p:tav tm="100000">
                                          <p:val>
                                            <p:strVal val="#ppt_h"/>
                                          </p:val>
                                        </p:tav>
                                      </p:tavLst>
                                    </p:anim>
                                    <p:animEffect transition="in" filter="fade">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428596" y="785794"/>
            <a:ext cx="4917308" cy="584775"/>
          </a:xfrm>
          <a:prstGeom prst="rect">
            <a:avLst/>
          </a:prstGeom>
          <a:noFill/>
          <a:ln w="9525">
            <a:noFill/>
            <a:miter lim="800000"/>
            <a:headEnd/>
            <a:tailEnd/>
          </a:ln>
        </p:spPr>
        <p:txBody>
          <a:bodyPr wrap="none">
            <a:spAutoFit/>
          </a:bodyPr>
          <a:lstStyle/>
          <a:p>
            <a:r>
              <a:rPr lang="es-ES" sz="3200" b="1" dirty="0">
                <a:solidFill>
                  <a:schemeClr val="accent5">
                    <a:lumMod val="50000"/>
                  </a:schemeClr>
                </a:solidFill>
                <a:latin typeface="Calibri" pitchFamily="34" charset="0"/>
              </a:rPr>
              <a:t>Y, siempre, tener en cuenta:</a:t>
            </a:r>
          </a:p>
        </p:txBody>
      </p:sp>
      <p:grpSp>
        <p:nvGrpSpPr>
          <p:cNvPr id="11" name="10 Grupo"/>
          <p:cNvGrpSpPr/>
          <p:nvPr/>
        </p:nvGrpSpPr>
        <p:grpSpPr>
          <a:xfrm>
            <a:off x="1258888" y="1857364"/>
            <a:ext cx="5721733" cy="1380476"/>
            <a:chOff x="1258888" y="1857364"/>
            <a:chExt cx="5721733" cy="1380476"/>
          </a:xfrm>
        </p:grpSpPr>
        <p:sp>
          <p:nvSpPr>
            <p:cNvPr id="12" name="11 CuadroTexto"/>
            <p:cNvSpPr txBox="1"/>
            <p:nvPr/>
          </p:nvSpPr>
          <p:spPr>
            <a:xfrm>
              <a:off x="1258888" y="1857364"/>
              <a:ext cx="3155607" cy="584775"/>
            </a:xfrm>
            <a:prstGeom prst="rect">
              <a:avLst/>
            </a:prstGeom>
            <a:solidFill>
              <a:schemeClr val="accent6">
                <a:lumMod val="75000"/>
              </a:schemeClr>
            </a:solidFill>
          </p:spPr>
          <p:txBody>
            <a:bodyPr wrap="none" rtlCol="0" anchor="ctr">
              <a:spAutoFit/>
            </a:bodyPr>
            <a:lstStyle/>
            <a:p>
              <a:r>
                <a:rPr lang="es-ES" sz="3200" b="1" dirty="0" smtClean="0">
                  <a:solidFill>
                    <a:schemeClr val="bg1"/>
                  </a:solidFill>
                </a:rPr>
                <a:t>El factor TIEMPO:</a:t>
              </a:r>
            </a:p>
          </p:txBody>
        </p:sp>
        <p:sp>
          <p:nvSpPr>
            <p:cNvPr id="14" name="13 CuadroTexto"/>
            <p:cNvSpPr txBox="1"/>
            <p:nvPr/>
          </p:nvSpPr>
          <p:spPr>
            <a:xfrm>
              <a:off x="3000364" y="2714620"/>
              <a:ext cx="3980257" cy="523220"/>
            </a:xfrm>
            <a:prstGeom prst="rect">
              <a:avLst/>
            </a:prstGeom>
            <a:noFill/>
          </p:spPr>
          <p:txBody>
            <a:bodyPr wrap="none" rtlCol="0" anchor="ctr">
              <a:spAutoFit/>
            </a:bodyPr>
            <a:lstStyle/>
            <a:p>
              <a:r>
                <a:rPr lang="es-ES" sz="2800" b="1" dirty="0" smtClean="0">
                  <a:solidFill>
                    <a:schemeClr val="accent6">
                      <a:lumMod val="75000"/>
                    </a:schemeClr>
                  </a:solidFill>
                </a:rPr>
                <a:t>Elemento de racionalidad</a:t>
              </a:r>
            </a:p>
          </p:txBody>
        </p:sp>
      </p:grpSp>
      <p:grpSp>
        <p:nvGrpSpPr>
          <p:cNvPr id="16" name="15 Grupo"/>
          <p:cNvGrpSpPr/>
          <p:nvPr/>
        </p:nvGrpSpPr>
        <p:grpSpPr>
          <a:xfrm>
            <a:off x="1258888" y="3929066"/>
            <a:ext cx="7040545" cy="2242251"/>
            <a:chOff x="1258888" y="3929066"/>
            <a:chExt cx="7040545" cy="2242251"/>
          </a:xfrm>
        </p:grpSpPr>
        <p:sp>
          <p:nvSpPr>
            <p:cNvPr id="13" name="12 CuadroTexto"/>
            <p:cNvSpPr txBox="1"/>
            <p:nvPr/>
          </p:nvSpPr>
          <p:spPr>
            <a:xfrm>
              <a:off x="1258888" y="3929066"/>
              <a:ext cx="1406539" cy="584775"/>
            </a:xfrm>
            <a:prstGeom prst="rect">
              <a:avLst/>
            </a:prstGeom>
            <a:solidFill>
              <a:schemeClr val="accent4">
                <a:lumMod val="75000"/>
              </a:schemeClr>
            </a:solidFill>
          </p:spPr>
          <p:txBody>
            <a:bodyPr wrap="none" rtlCol="0" anchor="ctr">
              <a:spAutoFit/>
            </a:bodyPr>
            <a:lstStyle/>
            <a:p>
              <a:r>
                <a:rPr lang="es-ES" sz="3200" b="1" dirty="0" smtClean="0">
                  <a:solidFill>
                    <a:schemeClr val="bg1"/>
                  </a:solidFill>
                </a:rPr>
                <a:t>REGLA:</a:t>
              </a:r>
            </a:p>
          </p:txBody>
        </p:sp>
        <p:sp>
          <p:nvSpPr>
            <p:cNvPr id="15" name="14 CuadroTexto"/>
            <p:cNvSpPr txBox="1"/>
            <p:nvPr/>
          </p:nvSpPr>
          <p:spPr>
            <a:xfrm>
              <a:off x="2143108" y="4786322"/>
              <a:ext cx="6156325" cy="1384995"/>
            </a:xfrm>
            <a:prstGeom prst="rect">
              <a:avLst/>
            </a:prstGeom>
            <a:noFill/>
          </p:spPr>
          <p:txBody>
            <a:bodyPr wrap="square" rtlCol="0" anchor="ctr">
              <a:spAutoFit/>
            </a:bodyPr>
            <a:lstStyle/>
            <a:p>
              <a:r>
                <a:rPr lang="es-ES" sz="2800" b="1" dirty="0" smtClean="0">
                  <a:solidFill>
                    <a:schemeClr val="accent4">
                      <a:lumMod val="75000"/>
                    </a:schemeClr>
                  </a:solidFill>
                </a:rPr>
                <a:t>Ser muy tolerante con las aportaciones y muy estricto con el método (cfr. papel del moderador)</a:t>
              </a:r>
            </a:p>
          </p:txBody>
        </p:sp>
      </p:grpSp>
      <p:sp>
        <p:nvSpPr>
          <p:cNvPr id="8" name="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9" name="8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Contenidos</a:t>
            </a:r>
            <a:endParaRPr lang="es-ES" dirty="0"/>
          </a:p>
        </p:txBody>
      </p:sp>
      <p:sp>
        <p:nvSpPr>
          <p:cNvPr id="6" name="5 CuadroTexto"/>
          <p:cNvSpPr txBox="1"/>
          <p:nvPr/>
        </p:nvSpPr>
        <p:spPr>
          <a:xfrm>
            <a:off x="755650" y="1500174"/>
            <a:ext cx="1936749" cy="523220"/>
          </a:xfrm>
          <a:prstGeom prst="rect">
            <a:avLst/>
          </a:prstGeom>
          <a:solidFill>
            <a:schemeClr val="tx2">
              <a:lumMod val="75000"/>
            </a:schemeClr>
          </a:solidFill>
        </p:spPr>
        <p:txBody>
          <a:bodyPr wrap="none" rtlCol="0" anchor="ctr">
            <a:spAutoFit/>
          </a:bodyPr>
          <a:lstStyle/>
          <a:p>
            <a:r>
              <a:rPr lang="es-ES" sz="2800" b="1" dirty="0" smtClean="0">
                <a:solidFill>
                  <a:schemeClr val="bg1"/>
                </a:solidFill>
              </a:rPr>
              <a:t>Primer año:</a:t>
            </a:r>
          </a:p>
        </p:txBody>
      </p:sp>
      <p:sp>
        <p:nvSpPr>
          <p:cNvPr id="7" name="6 CuadroTexto"/>
          <p:cNvSpPr txBox="1"/>
          <p:nvPr/>
        </p:nvSpPr>
        <p:spPr>
          <a:xfrm>
            <a:off x="2714612" y="1214422"/>
            <a:ext cx="6143670" cy="1938992"/>
          </a:xfrm>
          <a:prstGeom prst="rect">
            <a:avLst/>
          </a:prstGeom>
          <a:noFill/>
        </p:spPr>
        <p:txBody>
          <a:bodyPr wrap="none" rtlCol="0" anchor="ctr">
            <a:spAutoFit/>
          </a:bodyPr>
          <a:lstStyle/>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Modelo humanista de desarrollo humano.</a:t>
            </a:r>
            <a:endParaRPr lang="es-ES" sz="2400" dirty="0" smtClean="0">
              <a:solidFill>
                <a:schemeClr val="tx2">
                  <a:lumMod val="50000"/>
                </a:schemeClr>
              </a:solidFill>
            </a:endParaRP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Identidad personal.</a:t>
            </a:r>
            <a:endParaRPr lang="es-ES" sz="2400" dirty="0" smtClean="0">
              <a:solidFill>
                <a:schemeClr val="tx2">
                  <a:lumMod val="50000"/>
                </a:schemeClr>
              </a:solidFill>
            </a:endParaRP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Madurez personal.</a:t>
            </a: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Comunicación interpersonal.</a:t>
            </a: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a:t>
            </a:r>
            <a:r>
              <a:rPr lang="es-ES" sz="2400" dirty="0" smtClean="0">
                <a:solidFill>
                  <a:schemeClr val="tx2">
                    <a:lumMod val="50000"/>
                  </a:schemeClr>
                </a:solidFill>
              </a:rPr>
              <a:t>Escucha psicológica.</a:t>
            </a:r>
            <a:endParaRPr lang="es-ES" sz="2400" dirty="0">
              <a:solidFill>
                <a:schemeClr val="tx2">
                  <a:lumMod val="50000"/>
                </a:schemeClr>
              </a:solidFill>
            </a:endParaRPr>
          </a:p>
        </p:txBody>
      </p:sp>
      <p:sp>
        <p:nvSpPr>
          <p:cNvPr id="8" name="7 CuadroTexto"/>
          <p:cNvSpPr txBox="1"/>
          <p:nvPr/>
        </p:nvSpPr>
        <p:spPr>
          <a:xfrm>
            <a:off x="755650" y="4000504"/>
            <a:ext cx="2300630" cy="523220"/>
          </a:xfrm>
          <a:prstGeom prst="rect">
            <a:avLst/>
          </a:prstGeom>
          <a:solidFill>
            <a:schemeClr val="tx2">
              <a:lumMod val="75000"/>
            </a:schemeClr>
          </a:solidFill>
        </p:spPr>
        <p:txBody>
          <a:bodyPr wrap="none" rtlCol="0" anchor="ctr">
            <a:spAutoFit/>
          </a:bodyPr>
          <a:lstStyle/>
          <a:p>
            <a:r>
              <a:rPr lang="es-ES" sz="2800" b="1" dirty="0" smtClean="0">
                <a:solidFill>
                  <a:schemeClr val="bg1"/>
                </a:solidFill>
              </a:rPr>
              <a:t>Segundo año:</a:t>
            </a:r>
          </a:p>
        </p:txBody>
      </p:sp>
      <p:sp>
        <p:nvSpPr>
          <p:cNvPr id="9" name="8 CuadroTexto"/>
          <p:cNvSpPr txBox="1"/>
          <p:nvPr/>
        </p:nvSpPr>
        <p:spPr>
          <a:xfrm>
            <a:off x="3071802" y="4000504"/>
            <a:ext cx="3678699" cy="2308324"/>
          </a:xfrm>
          <a:prstGeom prst="rect">
            <a:avLst/>
          </a:prstGeom>
          <a:noFill/>
        </p:spPr>
        <p:txBody>
          <a:bodyPr wrap="none" rtlCol="0" anchor="ctr">
            <a:spAutoFit/>
          </a:bodyPr>
          <a:lstStyle/>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Comunicación </a:t>
            </a:r>
            <a:endParaRPr lang="es-ES" sz="2400" dirty="0" smtClean="0">
              <a:solidFill>
                <a:schemeClr val="tx2">
                  <a:lumMod val="50000"/>
                </a:schemeClr>
              </a:solidFill>
            </a:endParaRP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Toma de decisiones.</a:t>
            </a:r>
            <a:endParaRPr lang="es-ES" sz="2400" dirty="0" smtClean="0">
              <a:solidFill>
                <a:schemeClr val="tx2">
                  <a:lumMod val="50000"/>
                </a:schemeClr>
              </a:solidFill>
            </a:endParaRP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Liderazgo</a:t>
            </a: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Motivación</a:t>
            </a: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Gestión de conflictos.</a:t>
            </a:r>
          </a:p>
          <a:p>
            <a:pPr lvl="1">
              <a:lnSpc>
                <a:spcPct val="100000"/>
              </a:lnSpc>
              <a:spcBef>
                <a:spcPct val="0"/>
              </a:spcBef>
              <a:buClrTx/>
              <a:buFont typeface="Wingdings" pitchFamily="2" charset="2"/>
              <a:buChar char="Ø"/>
            </a:pPr>
            <a:r>
              <a:rPr lang="es-ES" sz="2400" dirty="0" smtClean="0">
                <a:solidFill>
                  <a:schemeClr val="tx2">
                    <a:lumMod val="50000"/>
                  </a:schemeClr>
                </a:solidFill>
                <a:cs typeface="Times New Roman" charset="0"/>
              </a:rPr>
              <a:t> </a:t>
            </a:r>
            <a:r>
              <a:rPr lang="es-ES" sz="2400" dirty="0" smtClean="0">
                <a:solidFill>
                  <a:schemeClr val="tx2">
                    <a:lumMod val="50000"/>
                  </a:schemeClr>
                </a:solidFill>
              </a:rPr>
              <a:t>Evaluación de grupos.</a:t>
            </a:r>
            <a:endParaRPr lang="es-ES" sz="2400" dirty="0">
              <a:solidFill>
                <a:schemeClr val="tx2">
                  <a:lumMod val="50000"/>
                </a:schemeClr>
              </a:solidFill>
            </a:endParaRPr>
          </a:p>
        </p:txBody>
      </p:sp>
      <p:sp>
        <p:nvSpPr>
          <p:cNvPr id="10" name="9 CuadroTexto"/>
          <p:cNvSpPr txBox="1"/>
          <p:nvPr/>
        </p:nvSpPr>
        <p:spPr>
          <a:xfrm>
            <a:off x="214282" y="6524625"/>
            <a:ext cx="1640514" cy="307777"/>
          </a:xfrm>
          <a:prstGeom prst="rect">
            <a:avLst/>
          </a:prstGeom>
          <a:noFill/>
        </p:spPr>
        <p:txBody>
          <a:bodyPr wrap="none" rtlCol="0" anchor="ctr">
            <a:spAutoFit/>
          </a:bodyPr>
          <a:lstStyle/>
          <a:p>
            <a:r>
              <a:rPr lang="es-ES" sz="1400" b="1" dirty="0" smtClean="0">
                <a:solidFill>
                  <a:schemeClr val="bg1">
                    <a:lumMod val="50000"/>
                  </a:schemeClr>
                </a:solidFill>
              </a:rPr>
              <a:t>ALVARO DE LA RICA</a:t>
            </a:r>
            <a:endParaRPr lang="es-ES" sz="1400" b="1" dirty="0">
              <a:solidFill>
                <a:schemeClr val="bg1">
                  <a:lumMod val="50000"/>
                </a:schemeClr>
              </a:solidFill>
            </a:endParaRPr>
          </a:p>
        </p:txBody>
      </p:sp>
      <p:sp>
        <p:nvSpPr>
          <p:cNvPr id="11" name="10 CuadroTexto"/>
          <p:cNvSpPr txBox="1"/>
          <p:nvPr/>
        </p:nvSpPr>
        <p:spPr>
          <a:xfrm>
            <a:off x="6567103" y="6524625"/>
            <a:ext cx="2037161" cy="307777"/>
          </a:xfrm>
          <a:prstGeom prst="rect">
            <a:avLst/>
          </a:prstGeom>
          <a:noFill/>
        </p:spPr>
        <p:txBody>
          <a:bodyPr wrap="none" rtlCol="0" anchor="ctr">
            <a:spAutoFit/>
          </a:bodyPr>
          <a:lstStyle/>
          <a:p>
            <a:pPr algn="r"/>
            <a:r>
              <a:rPr lang="es-ES" sz="1400" b="1" dirty="0" smtClean="0">
                <a:solidFill>
                  <a:schemeClr val="bg1">
                    <a:lumMod val="50000"/>
                  </a:schemeClr>
                </a:solidFill>
              </a:rPr>
              <a:t>Presentación del módulo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11 Grupo"/>
          <p:cNvGrpSpPr/>
          <p:nvPr/>
        </p:nvGrpSpPr>
        <p:grpSpPr>
          <a:xfrm>
            <a:off x="3000364" y="4738676"/>
            <a:ext cx="5715040" cy="1333530"/>
            <a:chOff x="3000364" y="4738676"/>
            <a:chExt cx="5715040" cy="1333530"/>
          </a:xfrm>
        </p:grpSpPr>
        <p:sp>
          <p:nvSpPr>
            <p:cNvPr id="3" name="2 Rectángulo"/>
            <p:cNvSpPr/>
            <p:nvPr/>
          </p:nvSpPr>
          <p:spPr>
            <a:xfrm>
              <a:off x="3000364" y="5024428"/>
              <a:ext cx="5715040" cy="104777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 name="3 CuadroTexto"/>
            <p:cNvSpPr txBox="1"/>
            <p:nvPr/>
          </p:nvSpPr>
          <p:spPr>
            <a:xfrm>
              <a:off x="3357554" y="4738676"/>
              <a:ext cx="4294637"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Herramientas para la decisión …</a:t>
              </a:r>
            </a:p>
          </p:txBody>
        </p:sp>
        <p:sp>
          <p:nvSpPr>
            <p:cNvPr id="5" name="4 CuadroTexto"/>
            <p:cNvSpPr txBox="1"/>
            <p:nvPr/>
          </p:nvSpPr>
          <p:spPr>
            <a:xfrm>
              <a:off x="5000628" y="5286388"/>
              <a:ext cx="3379771" cy="707886"/>
            </a:xfrm>
            <a:prstGeom prst="rect">
              <a:avLst/>
            </a:prstGeom>
            <a:noFill/>
            <a:ln>
              <a:noFill/>
            </a:ln>
          </p:spPr>
          <p:txBody>
            <a:bodyPr wrap="none" rtlCol="0" anchor="ctr">
              <a:spAutoFit/>
            </a:bodyPr>
            <a:lstStyle/>
            <a:p>
              <a:pPr>
                <a:buFont typeface="Wingdings" pitchFamily="2" charset="2"/>
                <a:buChar char="Ø"/>
              </a:pPr>
              <a:r>
                <a:rPr lang="es-ES" sz="2000" dirty="0" smtClean="0"/>
                <a:t> Análisis de frenos y motores</a:t>
              </a:r>
            </a:p>
            <a:p>
              <a:pPr>
                <a:buFont typeface="Wingdings" pitchFamily="2" charset="2"/>
                <a:buChar char="Ø"/>
              </a:pPr>
              <a:r>
                <a:rPr lang="es-ES" sz="2000" dirty="0" smtClean="0"/>
                <a:t> Diagrama de flujo</a:t>
              </a:r>
            </a:p>
          </p:txBody>
        </p:sp>
      </p:grpSp>
      <p:sp>
        <p:nvSpPr>
          <p:cNvPr id="7" name="6 CuadroTexto"/>
          <p:cNvSpPr txBox="1"/>
          <p:nvPr/>
        </p:nvSpPr>
        <p:spPr>
          <a:xfrm>
            <a:off x="500034" y="642918"/>
            <a:ext cx="4000326" cy="523220"/>
          </a:xfrm>
          <a:prstGeom prst="rect">
            <a:avLst/>
          </a:prstGeom>
          <a:solidFill>
            <a:schemeClr val="tx2">
              <a:lumMod val="50000"/>
            </a:schemeClr>
          </a:solidFill>
        </p:spPr>
        <p:txBody>
          <a:bodyPr wrap="none" rtlCol="0" anchor="ctr">
            <a:spAutoFit/>
          </a:bodyPr>
          <a:lstStyle/>
          <a:p>
            <a:r>
              <a:rPr lang="es-ES" sz="2800" b="1" dirty="0" smtClean="0">
                <a:solidFill>
                  <a:schemeClr val="bg1"/>
                </a:solidFill>
              </a:rPr>
              <a:t>ERRORES EN LA DECISION</a:t>
            </a:r>
          </a:p>
        </p:txBody>
      </p:sp>
      <p:sp>
        <p:nvSpPr>
          <p:cNvPr id="8" name="7 CuadroTexto"/>
          <p:cNvSpPr txBox="1"/>
          <p:nvPr/>
        </p:nvSpPr>
        <p:spPr>
          <a:xfrm>
            <a:off x="1571604" y="1643050"/>
            <a:ext cx="6858048" cy="2308324"/>
          </a:xfrm>
          <a:prstGeom prst="rect">
            <a:avLst/>
          </a:prstGeom>
          <a:noFill/>
        </p:spPr>
        <p:txBody>
          <a:bodyPr wrap="square" rtlCol="0" anchor="ctr">
            <a:spAutoFit/>
          </a:bodyPr>
          <a:lstStyle/>
          <a:p>
            <a:pPr>
              <a:buFont typeface="Arial" pitchFamily="34" charset="0"/>
              <a:buChar char="•"/>
            </a:pPr>
            <a:r>
              <a:rPr lang="es-ES" sz="2400" dirty="0" smtClean="0">
                <a:solidFill>
                  <a:schemeClr val="tx2">
                    <a:lumMod val="50000"/>
                  </a:schemeClr>
                </a:solidFill>
              </a:rPr>
              <a:t> No haber entendido bien el problema (visión parcial, no ver su relación con otros problemas, …)</a:t>
            </a:r>
          </a:p>
          <a:p>
            <a:pPr>
              <a:buFont typeface="Arial" pitchFamily="34" charset="0"/>
              <a:buChar char="•"/>
            </a:pPr>
            <a:r>
              <a:rPr lang="es-ES" sz="2400" dirty="0" smtClean="0">
                <a:solidFill>
                  <a:schemeClr val="tx2">
                    <a:lumMod val="50000"/>
                  </a:schemeClr>
                </a:solidFill>
              </a:rPr>
              <a:t> No tener claro el objetivo</a:t>
            </a:r>
          </a:p>
          <a:p>
            <a:pPr>
              <a:buFont typeface="Arial" pitchFamily="34" charset="0"/>
              <a:buChar char="•"/>
            </a:pPr>
            <a:r>
              <a:rPr lang="es-ES" sz="2400" dirty="0" smtClean="0">
                <a:solidFill>
                  <a:schemeClr val="tx2">
                    <a:lumMod val="50000"/>
                  </a:schemeClr>
                </a:solidFill>
              </a:rPr>
              <a:t> Buscar una solución rápida (evitar el estrés del proceso)</a:t>
            </a:r>
          </a:p>
          <a:p>
            <a:pPr>
              <a:buFont typeface="Arial" pitchFamily="34" charset="0"/>
              <a:buChar char="•"/>
            </a:pPr>
            <a:r>
              <a:rPr lang="es-ES" sz="2400" dirty="0" smtClean="0">
                <a:solidFill>
                  <a:schemeClr val="tx2">
                    <a:lumMod val="50000"/>
                  </a:schemeClr>
                </a:solidFill>
              </a:rPr>
              <a:t> No querer asumir ningún riesgo</a:t>
            </a:r>
          </a:p>
        </p:txBody>
      </p:sp>
      <p:sp>
        <p:nvSpPr>
          <p:cNvPr id="9" name="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0" name="9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strVal val="#ppt_w*0.70"/>
                                          </p:val>
                                        </p:tav>
                                        <p:tav tm="100000">
                                          <p:val>
                                            <p:strVal val="#ppt_w"/>
                                          </p:val>
                                        </p:tav>
                                      </p:tavLst>
                                    </p:anim>
                                    <p:anim calcmode="lin" valueType="num">
                                      <p:cBhvr>
                                        <p:cTn id="17" dur="500" fill="hold"/>
                                        <p:tgtEl>
                                          <p:spTgt spid="12"/>
                                        </p:tgtEl>
                                        <p:attrNameLst>
                                          <p:attrName>ppt_h</p:attrName>
                                        </p:attrNameLst>
                                      </p:cBhvr>
                                      <p:tavLst>
                                        <p:tav tm="0">
                                          <p:val>
                                            <p:strVal val="#ppt_h"/>
                                          </p:val>
                                        </p:tav>
                                        <p:tav tm="100000">
                                          <p:val>
                                            <p:strVal val="#ppt_h"/>
                                          </p:val>
                                        </p:tav>
                                      </p:tavLst>
                                    </p:anim>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El MODERADOR… dos grandes tareas …</a:t>
            </a:r>
            <a:endParaRPr lang="es-ES" dirty="0"/>
          </a:p>
        </p:txBody>
      </p:sp>
      <p:grpSp>
        <p:nvGrpSpPr>
          <p:cNvPr id="14" name="13 Grupo"/>
          <p:cNvGrpSpPr/>
          <p:nvPr/>
        </p:nvGrpSpPr>
        <p:grpSpPr>
          <a:xfrm>
            <a:off x="1908175" y="2000240"/>
            <a:ext cx="5159401" cy="1200329"/>
            <a:chOff x="1908175" y="2000240"/>
            <a:chExt cx="5159401" cy="1200329"/>
          </a:xfrm>
        </p:grpSpPr>
        <p:sp>
          <p:nvSpPr>
            <p:cNvPr id="6" name="Text Box 5"/>
            <p:cNvSpPr txBox="1">
              <a:spLocks noChangeArrowheads="1"/>
            </p:cNvSpPr>
            <p:nvPr/>
          </p:nvSpPr>
          <p:spPr bwMode="auto">
            <a:xfrm>
              <a:off x="1908175" y="2000240"/>
              <a:ext cx="3806833" cy="954107"/>
            </a:xfrm>
            <a:prstGeom prst="rect">
              <a:avLst/>
            </a:prstGeom>
            <a:noFill/>
            <a:ln w="9525">
              <a:noFill/>
              <a:miter lim="800000"/>
              <a:headEnd/>
              <a:tailEnd/>
            </a:ln>
          </p:spPr>
          <p:txBody>
            <a:bodyPr wrap="square">
              <a:spAutoFit/>
            </a:bodyPr>
            <a:lstStyle/>
            <a:p>
              <a:pPr>
                <a:buFont typeface="Wingdings" pitchFamily="2" charset="2"/>
                <a:buChar char="ü"/>
              </a:pPr>
              <a:r>
                <a:rPr lang="es-ES" sz="2800" b="1" dirty="0" smtClean="0">
                  <a:solidFill>
                    <a:schemeClr val="accent6">
                      <a:lumMod val="75000"/>
                    </a:schemeClr>
                  </a:solidFill>
                  <a:latin typeface="Calibri" pitchFamily="34" charset="0"/>
                </a:rPr>
                <a:t>En cuanto al CONTENIDO …</a:t>
              </a:r>
              <a:endParaRPr lang="es-ES" sz="2800" b="1" dirty="0">
                <a:solidFill>
                  <a:schemeClr val="accent6">
                    <a:lumMod val="75000"/>
                  </a:schemeClr>
                </a:solidFill>
                <a:latin typeface="Calibri" pitchFamily="34" charset="0"/>
              </a:endParaRPr>
            </a:p>
          </p:txBody>
        </p:sp>
        <p:sp>
          <p:nvSpPr>
            <p:cNvPr id="8" name="Text Box 7"/>
            <p:cNvSpPr txBox="1">
              <a:spLocks noChangeArrowheads="1"/>
            </p:cNvSpPr>
            <p:nvPr/>
          </p:nvSpPr>
          <p:spPr bwMode="auto">
            <a:xfrm>
              <a:off x="4500562" y="2000240"/>
              <a:ext cx="2567014" cy="1200329"/>
            </a:xfrm>
            <a:prstGeom prst="rect">
              <a:avLst/>
            </a:prstGeom>
            <a:solidFill>
              <a:schemeClr val="accent6">
                <a:lumMod val="40000"/>
                <a:lumOff val="60000"/>
              </a:schemeClr>
            </a:solidFill>
            <a:ln w="9525">
              <a:noFill/>
              <a:miter lim="800000"/>
              <a:headEnd/>
              <a:tailEnd/>
            </a:ln>
          </p:spPr>
          <p:txBody>
            <a:bodyPr wrap="square">
              <a:spAutoFit/>
            </a:bodyPr>
            <a:lstStyle/>
            <a:p>
              <a:pPr>
                <a:buFont typeface="Arial" pitchFamily="34" charset="0"/>
                <a:buChar char="•"/>
              </a:pPr>
              <a:r>
                <a:rPr lang="es-ES" sz="2400" dirty="0">
                  <a:latin typeface="Calibri" pitchFamily="34" charset="0"/>
                </a:rPr>
                <a:t>Fijar </a:t>
              </a:r>
              <a:r>
                <a:rPr lang="es-ES" sz="2400" dirty="0" smtClean="0">
                  <a:latin typeface="Calibri" pitchFamily="34" charset="0"/>
                </a:rPr>
                <a:t>Objetivo</a:t>
              </a:r>
            </a:p>
            <a:p>
              <a:pPr>
                <a:buFont typeface="Arial" pitchFamily="34" charset="0"/>
                <a:buChar char="•"/>
              </a:pPr>
              <a:r>
                <a:rPr lang="es-ES" sz="2400" dirty="0" smtClean="0">
                  <a:latin typeface="Calibri" pitchFamily="34" charset="0"/>
                </a:rPr>
                <a:t>Participación</a:t>
              </a:r>
            </a:p>
            <a:p>
              <a:pPr>
                <a:buFont typeface="Arial" pitchFamily="34" charset="0"/>
                <a:buChar char="•"/>
              </a:pPr>
              <a:r>
                <a:rPr lang="es-ES" sz="2400" dirty="0" smtClean="0">
                  <a:latin typeface="Calibri" pitchFamily="34" charset="0"/>
                </a:rPr>
                <a:t>Coordinar ideas</a:t>
              </a:r>
              <a:endParaRPr lang="es-ES" sz="2400" dirty="0">
                <a:latin typeface="Calibri" pitchFamily="34" charset="0"/>
              </a:endParaRPr>
            </a:p>
          </p:txBody>
        </p:sp>
      </p:grpSp>
      <p:grpSp>
        <p:nvGrpSpPr>
          <p:cNvPr id="15" name="14 Grupo"/>
          <p:cNvGrpSpPr/>
          <p:nvPr/>
        </p:nvGrpSpPr>
        <p:grpSpPr>
          <a:xfrm>
            <a:off x="1908175" y="3571876"/>
            <a:ext cx="5592783" cy="954107"/>
            <a:chOff x="1908175" y="3571876"/>
            <a:chExt cx="5592783" cy="954107"/>
          </a:xfrm>
        </p:grpSpPr>
        <p:sp>
          <p:nvSpPr>
            <p:cNvPr id="7" name="Text Box 6"/>
            <p:cNvSpPr txBox="1">
              <a:spLocks noChangeArrowheads="1"/>
            </p:cNvSpPr>
            <p:nvPr/>
          </p:nvSpPr>
          <p:spPr bwMode="auto">
            <a:xfrm>
              <a:off x="1908175" y="3571876"/>
              <a:ext cx="3500462" cy="954107"/>
            </a:xfrm>
            <a:prstGeom prst="rect">
              <a:avLst/>
            </a:prstGeom>
            <a:noFill/>
            <a:ln w="9525">
              <a:noFill/>
              <a:miter lim="800000"/>
              <a:headEnd/>
              <a:tailEnd/>
            </a:ln>
          </p:spPr>
          <p:txBody>
            <a:bodyPr wrap="square">
              <a:spAutoFit/>
            </a:bodyPr>
            <a:lstStyle/>
            <a:p>
              <a:pPr>
                <a:buFont typeface="Wingdings" pitchFamily="2" charset="2"/>
                <a:buChar char="ü"/>
              </a:pPr>
              <a:r>
                <a:rPr lang="es-ES" sz="2800" b="1" dirty="0" smtClean="0">
                  <a:solidFill>
                    <a:schemeClr val="accent6">
                      <a:lumMod val="75000"/>
                    </a:schemeClr>
                  </a:solidFill>
                  <a:latin typeface="Calibri" pitchFamily="34" charset="0"/>
                </a:rPr>
                <a:t>En cuanto al PROCESO …</a:t>
              </a:r>
              <a:endParaRPr lang="es-ES" sz="2800" b="1" dirty="0">
                <a:solidFill>
                  <a:schemeClr val="accent6">
                    <a:lumMod val="75000"/>
                  </a:schemeClr>
                </a:solidFill>
                <a:latin typeface="Calibri" pitchFamily="34" charset="0"/>
              </a:endParaRPr>
            </a:p>
          </p:txBody>
        </p:sp>
        <p:sp>
          <p:nvSpPr>
            <p:cNvPr id="16" name="Text Box 15"/>
            <p:cNvSpPr txBox="1">
              <a:spLocks noChangeArrowheads="1"/>
            </p:cNvSpPr>
            <p:nvPr/>
          </p:nvSpPr>
          <p:spPr bwMode="auto">
            <a:xfrm>
              <a:off x="4429124" y="3643314"/>
              <a:ext cx="3071834" cy="830997"/>
            </a:xfrm>
            <a:prstGeom prst="rect">
              <a:avLst/>
            </a:prstGeom>
            <a:solidFill>
              <a:schemeClr val="accent6">
                <a:lumMod val="40000"/>
                <a:lumOff val="60000"/>
              </a:schemeClr>
            </a:solidFill>
            <a:ln w="9525">
              <a:noFill/>
              <a:miter lim="800000"/>
              <a:headEnd/>
              <a:tailEnd/>
            </a:ln>
          </p:spPr>
          <p:txBody>
            <a:bodyPr wrap="square">
              <a:spAutoFit/>
            </a:bodyPr>
            <a:lstStyle/>
            <a:p>
              <a:pPr>
                <a:buFont typeface="Arial" pitchFamily="34" charset="0"/>
                <a:buChar char="•"/>
              </a:pPr>
              <a:r>
                <a:rPr lang="es-ES" sz="2400" dirty="0" smtClean="0">
                  <a:latin typeface="Calibri" pitchFamily="34" charset="0"/>
                </a:rPr>
                <a:t>Manejo </a:t>
              </a:r>
              <a:r>
                <a:rPr lang="es-ES" sz="2400" dirty="0">
                  <a:latin typeface="Calibri" pitchFamily="34" charset="0"/>
                </a:rPr>
                <a:t>de </a:t>
              </a:r>
              <a:r>
                <a:rPr lang="es-ES" sz="2400" dirty="0" smtClean="0">
                  <a:latin typeface="Calibri" pitchFamily="34" charset="0"/>
                </a:rPr>
                <a:t>emociones </a:t>
              </a:r>
            </a:p>
            <a:p>
              <a:pPr>
                <a:buFont typeface="Arial" pitchFamily="34" charset="0"/>
                <a:buChar char="•"/>
              </a:pPr>
              <a:r>
                <a:rPr lang="es-ES" sz="2400" dirty="0" smtClean="0">
                  <a:latin typeface="Calibri" pitchFamily="34" charset="0"/>
                </a:rPr>
                <a:t>Clima de cooperación</a:t>
              </a:r>
              <a:endParaRPr lang="es-ES" sz="2400" dirty="0">
                <a:latin typeface="Calibri" pitchFamily="34" charset="0"/>
              </a:endParaRPr>
            </a:p>
          </p:txBody>
        </p:sp>
      </p:grpSp>
      <p:sp>
        <p:nvSpPr>
          <p:cNvPr id="18" name="17 CuadroTexto"/>
          <p:cNvSpPr txBox="1"/>
          <p:nvPr/>
        </p:nvSpPr>
        <p:spPr>
          <a:xfrm>
            <a:off x="755650" y="1052513"/>
            <a:ext cx="3296672" cy="584775"/>
          </a:xfrm>
          <a:prstGeom prst="rect">
            <a:avLst/>
          </a:prstGeom>
          <a:solidFill>
            <a:schemeClr val="accent6">
              <a:lumMod val="75000"/>
            </a:schemeClr>
          </a:solidFill>
        </p:spPr>
        <p:txBody>
          <a:bodyPr wrap="none" rtlCol="0" anchor="ctr">
            <a:spAutoFit/>
          </a:bodyPr>
          <a:lstStyle/>
          <a:p>
            <a:r>
              <a:rPr lang="es-ES" sz="3200" b="1" dirty="0" smtClean="0">
                <a:solidFill>
                  <a:schemeClr val="bg1"/>
                </a:solidFill>
              </a:rPr>
              <a:t>Regular la reunión</a:t>
            </a:r>
          </a:p>
        </p:txBody>
      </p:sp>
      <p:sp>
        <p:nvSpPr>
          <p:cNvPr id="17" name="Text Box 16"/>
          <p:cNvSpPr txBox="1">
            <a:spLocks noChangeArrowheads="1"/>
          </p:cNvSpPr>
          <p:nvPr/>
        </p:nvSpPr>
        <p:spPr bwMode="auto">
          <a:xfrm>
            <a:off x="3071802" y="5286388"/>
            <a:ext cx="3795654" cy="523220"/>
          </a:xfrm>
          <a:prstGeom prst="rect">
            <a:avLst/>
          </a:prstGeom>
          <a:noFill/>
          <a:ln w="9525">
            <a:noFill/>
            <a:miter lim="800000"/>
            <a:headEnd/>
            <a:tailEnd/>
          </a:ln>
        </p:spPr>
        <p:txBody>
          <a:bodyPr wrap="none">
            <a:spAutoFit/>
          </a:bodyPr>
          <a:lstStyle/>
          <a:p>
            <a:r>
              <a:rPr lang="es-ES" sz="2800" b="1" dirty="0">
                <a:solidFill>
                  <a:schemeClr val="accent3">
                    <a:lumMod val="50000"/>
                  </a:schemeClr>
                </a:solidFill>
                <a:latin typeface="Calibri" pitchFamily="34" charset="0"/>
              </a:rPr>
              <a:t>Asegurarse un resultado</a:t>
            </a:r>
          </a:p>
        </p:txBody>
      </p:sp>
      <p:sp>
        <p:nvSpPr>
          <p:cNvPr id="19" name="18 CuadroTexto"/>
          <p:cNvSpPr txBox="1"/>
          <p:nvPr/>
        </p:nvSpPr>
        <p:spPr>
          <a:xfrm>
            <a:off x="755650" y="5286388"/>
            <a:ext cx="2088842" cy="584775"/>
          </a:xfrm>
          <a:prstGeom prst="rect">
            <a:avLst/>
          </a:prstGeom>
          <a:solidFill>
            <a:schemeClr val="accent3">
              <a:lumMod val="75000"/>
            </a:schemeClr>
          </a:solidFill>
        </p:spPr>
        <p:txBody>
          <a:bodyPr wrap="none" rtlCol="0" anchor="ctr">
            <a:spAutoFit/>
          </a:bodyPr>
          <a:lstStyle/>
          <a:p>
            <a:r>
              <a:rPr lang="es-ES" sz="3200" b="1" dirty="0" smtClean="0">
                <a:solidFill>
                  <a:schemeClr val="bg1"/>
                </a:solidFill>
              </a:rPr>
              <a:t>Producción</a:t>
            </a:r>
          </a:p>
        </p:txBody>
      </p:sp>
      <p:sp>
        <p:nvSpPr>
          <p:cNvPr id="11" name="1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2" name="11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dissolve">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p:bldP spid="1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1000100" y="1357298"/>
            <a:ext cx="7072362" cy="4429156"/>
            <a:chOff x="1000100" y="1357298"/>
            <a:chExt cx="7072362" cy="4429156"/>
          </a:xfrm>
        </p:grpSpPr>
        <p:sp>
          <p:nvSpPr>
            <p:cNvPr id="9" name="8 Rectángulo"/>
            <p:cNvSpPr/>
            <p:nvPr/>
          </p:nvSpPr>
          <p:spPr>
            <a:xfrm>
              <a:off x="1000100" y="1643050"/>
              <a:ext cx="7072362" cy="4143404"/>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1357290" y="1357298"/>
              <a:ext cx="3545907" cy="523220"/>
            </a:xfrm>
            <a:prstGeom prst="rect">
              <a:avLst/>
            </a:prstGeom>
            <a:solidFill>
              <a:schemeClr val="bg1"/>
            </a:solidFill>
          </p:spPr>
          <p:txBody>
            <a:bodyPr wrap="none" rtlCol="0" anchor="ctr">
              <a:spAutoFit/>
            </a:bodyPr>
            <a:lstStyle/>
            <a:p>
              <a:r>
                <a:rPr lang="es-ES" sz="2800" b="1" dirty="0" smtClean="0">
                  <a:solidFill>
                    <a:schemeClr val="accent2">
                      <a:lumMod val="75000"/>
                    </a:schemeClr>
                  </a:solidFill>
                </a:rPr>
                <a:t>Errores del moderador</a:t>
              </a:r>
            </a:p>
          </p:txBody>
        </p:sp>
        <p:sp>
          <p:nvSpPr>
            <p:cNvPr id="5" name="Text Box 3"/>
            <p:cNvSpPr txBox="1">
              <a:spLocks noChangeArrowheads="1"/>
            </p:cNvSpPr>
            <p:nvPr/>
          </p:nvSpPr>
          <p:spPr bwMode="auto">
            <a:xfrm>
              <a:off x="2928926" y="2143116"/>
              <a:ext cx="4608513" cy="3416300"/>
            </a:xfrm>
            <a:prstGeom prst="rect">
              <a:avLst/>
            </a:prstGeom>
            <a:noFill/>
            <a:ln w="9525">
              <a:noFill/>
              <a:miter lim="800000"/>
              <a:headEnd/>
              <a:tailEnd/>
            </a:ln>
          </p:spPr>
          <p:txBody>
            <a:bodyPr wrap="none">
              <a:spAutoFit/>
            </a:bodyPr>
            <a:lstStyle/>
            <a:p>
              <a:pPr>
                <a:buFontTx/>
                <a:buChar char="•"/>
              </a:pPr>
              <a:r>
                <a:rPr lang="es-ES" sz="2400" dirty="0">
                  <a:latin typeface="Calibri" pitchFamily="34" charset="0"/>
                </a:rPr>
                <a:t> No adaptarse al Grupo</a:t>
              </a:r>
            </a:p>
            <a:p>
              <a:pPr>
                <a:buFontTx/>
                <a:buChar char="•"/>
              </a:pPr>
              <a:r>
                <a:rPr lang="es-ES" sz="2400" dirty="0">
                  <a:latin typeface="Calibri" pitchFamily="34" charset="0"/>
                </a:rPr>
                <a:t> Superioridad</a:t>
              </a:r>
            </a:p>
            <a:p>
              <a:pPr>
                <a:buFontTx/>
                <a:buChar char="•"/>
              </a:pPr>
              <a:r>
                <a:rPr lang="es-ES" sz="2400" dirty="0">
                  <a:latin typeface="Calibri" pitchFamily="34" charset="0"/>
                </a:rPr>
                <a:t> Falta de seguridad</a:t>
              </a:r>
            </a:p>
            <a:p>
              <a:pPr>
                <a:buFontTx/>
                <a:buChar char="•"/>
              </a:pPr>
              <a:r>
                <a:rPr lang="es-ES" sz="2400" dirty="0">
                  <a:latin typeface="Calibri" pitchFamily="34" charset="0"/>
                </a:rPr>
                <a:t> Falta de comprensión psicológica</a:t>
              </a:r>
            </a:p>
            <a:p>
              <a:pPr>
                <a:buFontTx/>
                <a:buChar char="•"/>
              </a:pPr>
              <a:r>
                <a:rPr lang="es-ES" sz="2400" dirty="0">
                  <a:latin typeface="Calibri" pitchFamily="34" charset="0"/>
                </a:rPr>
                <a:t> Imponer su opinión</a:t>
              </a:r>
            </a:p>
            <a:p>
              <a:pPr>
                <a:buFontTx/>
                <a:buChar char="•"/>
              </a:pPr>
              <a:r>
                <a:rPr lang="es-ES" sz="2400" dirty="0">
                  <a:latin typeface="Calibri" pitchFamily="34" charset="0"/>
                </a:rPr>
                <a:t> Hablar mucho</a:t>
              </a:r>
            </a:p>
            <a:p>
              <a:pPr>
                <a:buFontTx/>
                <a:buChar char="•"/>
              </a:pPr>
              <a:r>
                <a:rPr lang="es-ES" sz="2400" dirty="0">
                  <a:latin typeface="Calibri" pitchFamily="34" charset="0"/>
                </a:rPr>
                <a:t> Autoritarismo</a:t>
              </a:r>
            </a:p>
            <a:p>
              <a:pPr>
                <a:buFontTx/>
                <a:buChar char="•"/>
              </a:pPr>
              <a:r>
                <a:rPr lang="es-ES" sz="2400" dirty="0">
                  <a:latin typeface="Calibri" pitchFamily="34" charset="0"/>
                </a:rPr>
                <a:t> Excesivamente suave</a:t>
              </a:r>
            </a:p>
            <a:p>
              <a:pPr>
                <a:buFontTx/>
                <a:buChar char="•"/>
              </a:pPr>
              <a:r>
                <a:rPr lang="es-ES" sz="2400" dirty="0">
                  <a:latin typeface="Calibri" pitchFamily="34" charset="0"/>
                </a:rPr>
                <a:t> Excesivamente implicado</a:t>
              </a:r>
            </a:p>
          </p:txBody>
        </p:sp>
      </p:grpSp>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285852" y="0"/>
            <a:ext cx="7858148" cy="511156"/>
          </a:xfrm>
        </p:spPr>
        <p:txBody>
          <a:bodyPr/>
          <a:lstStyle/>
          <a:p>
            <a:r>
              <a:rPr lang="es-ES" dirty="0" smtClean="0"/>
              <a:t>Toma de Decisiones: ¿Individual o en Grupo?</a:t>
            </a:r>
            <a:endParaRPr lang="es-ES" dirty="0"/>
          </a:p>
        </p:txBody>
      </p:sp>
      <p:sp>
        <p:nvSpPr>
          <p:cNvPr id="4" name="3 CuadroTexto"/>
          <p:cNvSpPr txBox="1"/>
          <p:nvPr/>
        </p:nvSpPr>
        <p:spPr>
          <a:xfrm>
            <a:off x="323850" y="620713"/>
            <a:ext cx="5908412" cy="461665"/>
          </a:xfrm>
          <a:prstGeom prst="rect">
            <a:avLst/>
          </a:prstGeom>
          <a:noFill/>
        </p:spPr>
        <p:txBody>
          <a:bodyPr wrap="none" rtlCol="0" anchor="ctr">
            <a:spAutoFit/>
          </a:bodyPr>
          <a:lstStyle/>
          <a:p>
            <a:r>
              <a:rPr lang="es-ES" sz="2400" b="1" dirty="0" smtClean="0">
                <a:solidFill>
                  <a:schemeClr val="accent5">
                    <a:lumMod val="50000"/>
                  </a:schemeClr>
                </a:solidFill>
              </a:rPr>
              <a:t>Criterios de elección (TD individual o grupal):</a:t>
            </a:r>
          </a:p>
        </p:txBody>
      </p:sp>
      <p:graphicFrame>
        <p:nvGraphicFramePr>
          <p:cNvPr id="5" name="4 Tabla"/>
          <p:cNvGraphicFramePr>
            <a:graphicFrameLocks noGrp="1"/>
          </p:cNvGraphicFramePr>
          <p:nvPr/>
        </p:nvGraphicFramePr>
        <p:xfrm>
          <a:off x="323850" y="1142984"/>
          <a:ext cx="8462992" cy="5138105"/>
        </p:xfrm>
        <a:graphic>
          <a:graphicData uri="http://schemas.openxmlformats.org/drawingml/2006/table">
            <a:tbl>
              <a:tblPr firstRow="1" bandRow="1">
                <a:tableStyleId>{5C22544A-7EE6-4342-B048-85BDC9FD1C3A}</a:tableStyleId>
              </a:tblPr>
              <a:tblGrid>
                <a:gridCol w="2247886"/>
                <a:gridCol w="3107553"/>
                <a:gridCol w="3107553"/>
              </a:tblGrid>
              <a:tr h="627065">
                <a:tc>
                  <a:txBody>
                    <a:bodyPr/>
                    <a:lstStyle/>
                    <a:p>
                      <a:pPr algn="ctr"/>
                      <a:r>
                        <a:rPr lang="es-ES" sz="2400" b="1" dirty="0" smtClean="0">
                          <a:solidFill>
                            <a:schemeClr val="bg1"/>
                          </a:solidFill>
                        </a:rPr>
                        <a:t>FACTOR</a:t>
                      </a:r>
                      <a:endParaRPr lang="es-ES" sz="2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lang="es-ES" sz="2400" b="1" dirty="0" smtClean="0">
                          <a:solidFill>
                            <a:schemeClr val="bg1"/>
                          </a:solidFill>
                        </a:rPr>
                        <a:t>T.D. INDIVIDUAL</a:t>
                      </a:r>
                      <a:endParaRPr lang="es-ES" sz="2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ES" sz="2400" b="1" dirty="0" smtClean="0">
                          <a:solidFill>
                            <a:schemeClr val="bg1"/>
                          </a:solidFill>
                        </a:rPr>
                        <a:t>T.D. GRUPAL</a:t>
                      </a:r>
                      <a:endParaRPr lang="es-ES" sz="2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r>
              <a:tr h="627065">
                <a:tc>
                  <a:txBody>
                    <a:bodyPr/>
                    <a:lstStyle/>
                    <a:p>
                      <a:pPr algn="ctr"/>
                      <a:r>
                        <a:rPr lang="es-ES" sz="2000" b="1" dirty="0" smtClean="0"/>
                        <a:t>PROBLEMA</a:t>
                      </a:r>
                      <a:r>
                        <a:rPr lang="es-ES" sz="2000" b="1" baseline="0" dirty="0" smtClean="0"/>
                        <a:t> O TAREA</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Se busca eficacia</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Se necesitan</a:t>
                      </a:r>
                      <a:r>
                        <a:rPr lang="es-ES" sz="2000" baseline="0" dirty="0" smtClean="0"/>
                        <a:t> amplios conocimientos y habilidades</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627065">
                <a:tc>
                  <a:txBody>
                    <a:bodyPr/>
                    <a:lstStyle/>
                    <a:p>
                      <a:pPr algn="ctr"/>
                      <a:r>
                        <a:rPr lang="es-ES" sz="2000" b="1" dirty="0" smtClean="0"/>
                        <a:t>ACEPTACION</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No importa mucho la aceptación,</a:t>
                      </a:r>
                      <a:r>
                        <a:rPr lang="es-ES" sz="2000" baseline="0" dirty="0" smtClean="0"/>
                        <a:t> o es difícil</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Es muy importante la aceptación de la decisión</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627065">
                <a:tc>
                  <a:txBody>
                    <a:bodyPr/>
                    <a:lstStyle/>
                    <a:p>
                      <a:pPr algn="ctr"/>
                      <a:r>
                        <a:rPr lang="es-ES" sz="2000" b="1" dirty="0" smtClean="0"/>
                        <a:t>CALIDAD DECISION</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Se puede identificar u mejor componente del grupo</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Cuando se</a:t>
                      </a:r>
                      <a:r>
                        <a:rPr lang="es-ES" sz="2000" baseline="0" dirty="0" smtClean="0"/>
                        <a:t> necesitan distintos enfoques</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627065">
                <a:tc>
                  <a:txBody>
                    <a:bodyPr/>
                    <a:lstStyle/>
                    <a:p>
                      <a:pPr algn="ctr"/>
                      <a:r>
                        <a:rPr lang="es-ES" sz="2000" b="1" dirty="0" smtClean="0"/>
                        <a:t>CARACTERISTICAS PERSONAS</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Los miembros</a:t>
                      </a:r>
                      <a:r>
                        <a:rPr lang="es-ES" sz="2000" baseline="0" dirty="0" smtClean="0"/>
                        <a:t> no pueden o no quieren colaborar</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Desean colaborar y experiencia</a:t>
                      </a:r>
                      <a:r>
                        <a:rPr lang="es-ES" sz="2000" baseline="0" dirty="0" smtClean="0"/>
                        <a:t> en trabajo en grupo</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627065">
                <a:tc>
                  <a:txBody>
                    <a:bodyPr/>
                    <a:lstStyle/>
                    <a:p>
                      <a:pPr algn="ctr"/>
                      <a:r>
                        <a:rPr lang="es-ES" sz="2000" b="1" dirty="0" smtClean="0"/>
                        <a:t>CULTURA DE LA ORGANIZACION</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En culturas competitivas</a:t>
                      </a:r>
                      <a:r>
                        <a:rPr lang="es-ES" sz="2000" baseline="0" dirty="0" smtClean="0"/>
                        <a:t> y poco participativas</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Culturas que promueven la participación</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627065">
                <a:tc>
                  <a:txBody>
                    <a:bodyPr/>
                    <a:lstStyle/>
                    <a:p>
                      <a:pPr algn="ctr"/>
                      <a:r>
                        <a:rPr lang="es-ES" sz="2000" b="1" dirty="0" smtClean="0"/>
                        <a:t>TIEMPO</a:t>
                      </a:r>
                      <a:endParaRPr lang="es-E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s-ES" sz="2000" dirty="0" smtClean="0"/>
                        <a:t>Se dispone de poco tiempo</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sz="2000" dirty="0" smtClean="0"/>
                        <a:t>Se dispone de tiempo suficiente</a:t>
                      </a:r>
                      <a:endParaRPr lang="es-E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bl>
          </a:graphicData>
        </a:graphic>
      </p:graphicFrame>
      <p:sp>
        <p:nvSpPr>
          <p:cNvPr id="6" name="5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7" name="6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Ventajas e Inconvenientes de la TD grupal …</a:t>
            </a:r>
            <a:endParaRPr lang="es-ES" dirty="0"/>
          </a:p>
        </p:txBody>
      </p:sp>
      <p:grpSp>
        <p:nvGrpSpPr>
          <p:cNvPr id="13" name="12 Grupo"/>
          <p:cNvGrpSpPr/>
          <p:nvPr/>
        </p:nvGrpSpPr>
        <p:grpSpPr>
          <a:xfrm>
            <a:off x="250825" y="857232"/>
            <a:ext cx="4143404" cy="5429288"/>
            <a:chOff x="250825" y="857232"/>
            <a:chExt cx="4143404" cy="5429288"/>
          </a:xfrm>
        </p:grpSpPr>
        <p:sp>
          <p:nvSpPr>
            <p:cNvPr id="4" name="3 Rectángulo"/>
            <p:cNvSpPr/>
            <p:nvPr/>
          </p:nvSpPr>
          <p:spPr>
            <a:xfrm>
              <a:off x="250825" y="857232"/>
              <a:ext cx="4143404" cy="542928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 name="4 CuadroTexto"/>
            <p:cNvSpPr txBox="1"/>
            <p:nvPr/>
          </p:nvSpPr>
          <p:spPr>
            <a:xfrm>
              <a:off x="1571604" y="928670"/>
              <a:ext cx="1459438" cy="523220"/>
            </a:xfrm>
            <a:prstGeom prst="rect">
              <a:avLst/>
            </a:prstGeom>
            <a:noFill/>
          </p:spPr>
          <p:txBody>
            <a:bodyPr wrap="none" rtlCol="0" anchor="ctr">
              <a:spAutoFit/>
            </a:bodyPr>
            <a:lstStyle/>
            <a:p>
              <a:r>
                <a:rPr lang="es-ES" sz="2800" b="1" dirty="0" smtClean="0">
                  <a:solidFill>
                    <a:schemeClr val="accent3">
                      <a:lumMod val="50000"/>
                    </a:schemeClr>
                  </a:solidFill>
                </a:rPr>
                <a:t>Ventajas</a:t>
              </a:r>
            </a:p>
          </p:txBody>
        </p:sp>
        <p:sp>
          <p:nvSpPr>
            <p:cNvPr id="8" name="7 CuadroTexto"/>
            <p:cNvSpPr txBox="1"/>
            <p:nvPr/>
          </p:nvSpPr>
          <p:spPr>
            <a:xfrm>
              <a:off x="428596" y="1714488"/>
              <a:ext cx="3821109" cy="4154984"/>
            </a:xfrm>
            <a:prstGeom prst="rect">
              <a:avLst/>
            </a:prstGeom>
            <a:noFill/>
          </p:spPr>
          <p:txBody>
            <a:bodyPr wrap="square" rtlCol="0" anchor="ctr">
              <a:spAutoFit/>
            </a:bodyPr>
            <a:lstStyle/>
            <a:p>
              <a:pPr marL="457200" indent="-457200" algn="ctr">
                <a:buFont typeface="Wingdings" pitchFamily="2" charset="2"/>
                <a:buAutoNum type="arabicPeriod"/>
              </a:pPr>
              <a:r>
                <a:rPr lang="es-ES" sz="2400" dirty="0" smtClean="0">
                  <a:latin typeface="Calibri" pitchFamily="34" charset="0"/>
                </a:rPr>
                <a:t>Facilitación social</a:t>
              </a:r>
            </a:p>
            <a:p>
              <a:pPr marL="457200" indent="-457200" algn="ctr">
                <a:buFont typeface="Wingdings" pitchFamily="2" charset="2"/>
                <a:buAutoNum type="arabicPeriod"/>
              </a:pPr>
              <a:r>
                <a:rPr lang="es-ES" sz="2400" dirty="0" smtClean="0">
                  <a:latin typeface="Calibri" pitchFamily="34" charset="0"/>
                </a:rPr>
                <a:t>Diversidad de enfoques</a:t>
              </a:r>
            </a:p>
            <a:p>
              <a:pPr marL="457200" indent="-457200" algn="ctr">
                <a:buFont typeface="Wingdings" pitchFamily="2" charset="2"/>
                <a:buAutoNum type="arabicPeriod"/>
              </a:pPr>
              <a:r>
                <a:rPr lang="es-ES" sz="2400" dirty="0" smtClean="0">
                  <a:latin typeface="Calibri" pitchFamily="34" charset="0"/>
                </a:rPr>
                <a:t>Más recursos personales</a:t>
              </a:r>
            </a:p>
            <a:p>
              <a:pPr marL="457200" indent="-457200" algn="ctr">
                <a:buFont typeface="Wingdings" pitchFamily="2" charset="2"/>
                <a:buAutoNum type="arabicPeriod"/>
              </a:pPr>
              <a:r>
                <a:rPr lang="es-ES" sz="2400" dirty="0" smtClean="0">
                  <a:latin typeface="Calibri" pitchFamily="34" charset="0"/>
                </a:rPr>
                <a:t>Más medios y creatividad</a:t>
              </a:r>
            </a:p>
            <a:p>
              <a:pPr marL="457200" indent="-457200" algn="ctr">
                <a:buFont typeface="Wingdings" pitchFamily="2" charset="2"/>
                <a:buAutoNum type="arabicPeriod"/>
              </a:pPr>
              <a:r>
                <a:rPr lang="es-ES" sz="2400" dirty="0" smtClean="0">
                  <a:latin typeface="Calibri" pitchFamily="34" charset="0"/>
                </a:rPr>
                <a:t>Posibilidad especializar el proceso</a:t>
              </a:r>
            </a:p>
            <a:p>
              <a:pPr marL="457200" indent="-457200" algn="ctr">
                <a:buFont typeface="Wingdings" pitchFamily="2" charset="2"/>
                <a:buAutoNum type="arabicPeriod"/>
              </a:pPr>
              <a:r>
                <a:rPr lang="es-ES" sz="2400" dirty="0" smtClean="0">
                  <a:latin typeface="Calibri" pitchFamily="34" charset="0"/>
                </a:rPr>
                <a:t>Retroalimentación</a:t>
              </a:r>
            </a:p>
            <a:p>
              <a:pPr marL="457200" indent="-457200" algn="ctr">
                <a:buFont typeface="Wingdings" pitchFamily="2" charset="2"/>
                <a:buAutoNum type="arabicPeriod"/>
              </a:pPr>
              <a:r>
                <a:rPr lang="es-ES" sz="2400" dirty="0" smtClean="0">
                  <a:latin typeface="Calibri" pitchFamily="34" charset="0"/>
                </a:rPr>
                <a:t>Mayor aceptación decisión</a:t>
              </a:r>
            </a:p>
            <a:p>
              <a:pPr marL="457200" indent="-457200" algn="ctr">
                <a:buFont typeface="Wingdings" pitchFamily="2" charset="2"/>
                <a:buAutoNum type="arabicPeriod"/>
              </a:pPr>
              <a:r>
                <a:rPr lang="es-ES" sz="2400" dirty="0" smtClean="0">
                  <a:latin typeface="Calibri" pitchFamily="34" charset="0"/>
                </a:rPr>
                <a:t>Mayor legitimidad decisión</a:t>
              </a:r>
            </a:p>
          </p:txBody>
        </p:sp>
      </p:grpSp>
      <p:grpSp>
        <p:nvGrpSpPr>
          <p:cNvPr id="14" name="13 Grupo"/>
          <p:cNvGrpSpPr/>
          <p:nvPr/>
        </p:nvGrpSpPr>
        <p:grpSpPr>
          <a:xfrm>
            <a:off x="4822857" y="857232"/>
            <a:ext cx="4143404" cy="5429288"/>
            <a:chOff x="4822857" y="857232"/>
            <a:chExt cx="4143404" cy="5429288"/>
          </a:xfrm>
        </p:grpSpPr>
        <p:sp>
          <p:nvSpPr>
            <p:cNvPr id="7" name="6 Rectángulo"/>
            <p:cNvSpPr/>
            <p:nvPr/>
          </p:nvSpPr>
          <p:spPr>
            <a:xfrm>
              <a:off x="4822857" y="857232"/>
              <a:ext cx="4143404" cy="542928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 name="5 CuadroTexto"/>
            <p:cNvSpPr txBox="1"/>
            <p:nvPr/>
          </p:nvSpPr>
          <p:spPr>
            <a:xfrm>
              <a:off x="5715008" y="935365"/>
              <a:ext cx="2444708" cy="523220"/>
            </a:xfrm>
            <a:prstGeom prst="rect">
              <a:avLst/>
            </a:prstGeom>
            <a:noFill/>
          </p:spPr>
          <p:txBody>
            <a:bodyPr wrap="none" rtlCol="0" anchor="ctr">
              <a:spAutoFit/>
            </a:bodyPr>
            <a:lstStyle/>
            <a:p>
              <a:r>
                <a:rPr lang="es-ES" sz="2800" b="1" dirty="0" smtClean="0">
                  <a:solidFill>
                    <a:schemeClr val="accent6">
                      <a:lumMod val="75000"/>
                    </a:schemeClr>
                  </a:solidFill>
                </a:rPr>
                <a:t>Inconvenientes</a:t>
              </a:r>
            </a:p>
          </p:txBody>
        </p:sp>
        <p:sp>
          <p:nvSpPr>
            <p:cNvPr id="9" name="8 CuadroTexto"/>
            <p:cNvSpPr txBox="1"/>
            <p:nvPr/>
          </p:nvSpPr>
          <p:spPr>
            <a:xfrm>
              <a:off x="4908218" y="1500174"/>
              <a:ext cx="3937664" cy="4524315"/>
            </a:xfrm>
            <a:prstGeom prst="rect">
              <a:avLst/>
            </a:prstGeom>
            <a:noFill/>
          </p:spPr>
          <p:txBody>
            <a:bodyPr wrap="square" rtlCol="0" anchor="ctr">
              <a:spAutoFit/>
            </a:bodyPr>
            <a:lstStyle/>
            <a:p>
              <a:pPr marL="457200" indent="-457200" algn="ctr">
                <a:buFont typeface="Wingdings" pitchFamily="2" charset="2"/>
                <a:buAutoNum type="arabicPeriod"/>
              </a:pPr>
              <a:r>
                <a:rPr lang="es-ES" sz="2400" dirty="0" smtClean="0">
                  <a:latin typeface="Calibri" pitchFamily="34" charset="0"/>
                </a:rPr>
                <a:t>Holgazanería social</a:t>
              </a:r>
            </a:p>
            <a:p>
              <a:pPr marL="457200" indent="-457200" algn="ctr">
                <a:buFont typeface="Wingdings" pitchFamily="2" charset="2"/>
                <a:buAutoNum type="arabicPeriod"/>
              </a:pPr>
              <a:r>
                <a:rPr lang="es-ES" sz="2400" dirty="0" smtClean="0">
                  <a:latin typeface="Calibri" pitchFamily="34" charset="0"/>
                </a:rPr>
                <a:t>Sesgos en grupos muy homogéneos</a:t>
              </a:r>
            </a:p>
            <a:p>
              <a:pPr marL="457200" indent="-457200" algn="ctr">
                <a:buFont typeface="Wingdings" pitchFamily="2" charset="2"/>
                <a:buAutoNum type="arabicPeriod"/>
              </a:pPr>
              <a:r>
                <a:rPr lang="es-ES" sz="2400" dirty="0" err="1" smtClean="0">
                  <a:latin typeface="Calibri" pitchFamily="34" charset="0"/>
                </a:rPr>
                <a:t>Prs.</a:t>
              </a:r>
              <a:r>
                <a:rPr lang="es-ES" sz="2400" dirty="0" smtClean="0">
                  <a:latin typeface="Calibri" pitchFamily="34" charset="0"/>
                </a:rPr>
                <a:t> de influencia social</a:t>
              </a:r>
            </a:p>
            <a:p>
              <a:pPr marL="457200" indent="-457200" algn="ctr">
                <a:buFont typeface="Wingdings" pitchFamily="2" charset="2"/>
                <a:buAutoNum type="arabicPeriod"/>
              </a:pPr>
              <a:r>
                <a:rPr lang="es-ES" sz="2400" dirty="0" smtClean="0">
                  <a:latin typeface="Calibri" pitchFamily="34" charset="0"/>
                </a:rPr>
                <a:t>Lentitud</a:t>
              </a:r>
            </a:p>
            <a:p>
              <a:pPr marL="457200" indent="-457200" algn="ctr">
                <a:buFont typeface="Wingdings" pitchFamily="2" charset="2"/>
                <a:buAutoNum type="arabicPeriod"/>
              </a:pPr>
              <a:r>
                <a:rPr lang="es-ES" sz="2400" dirty="0" smtClean="0">
                  <a:latin typeface="Calibri" pitchFamily="34" charset="0"/>
                </a:rPr>
                <a:t>Posibilidad de manipulación</a:t>
              </a:r>
            </a:p>
            <a:p>
              <a:pPr marL="457200" indent="-457200" algn="ctr">
                <a:buFont typeface="Wingdings" pitchFamily="2" charset="2"/>
                <a:buAutoNum type="arabicPeriod"/>
              </a:pPr>
              <a:r>
                <a:rPr lang="es-ES" sz="2400" dirty="0" smtClean="0">
                  <a:latin typeface="Calibri" pitchFamily="34" charset="0"/>
                </a:rPr>
                <a:t>Conflictos por desacuerdos</a:t>
              </a:r>
            </a:p>
            <a:p>
              <a:pPr marL="457200" indent="-457200" algn="ctr">
                <a:buFont typeface="Wingdings" pitchFamily="2" charset="2"/>
                <a:buAutoNum type="arabicPeriod"/>
              </a:pPr>
              <a:r>
                <a:rPr lang="es-ES" sz="2400" dirty="0" smtClean="0">
                  <a:latin typeface="Calibri" pitchFamily="34" charset="0"/>
                </a:rPr>
                <a:t>Conflicto de intereses</a:t>
              </a:r>
            </a:p>
            <a:p>
              <a:pPr marL="457200" indent="-457200" algn="ctr">
                <a:buFont typeface="Wingdings" pitchFamily="2" charset="2"/>
                <a:buAutoNum type="arabicPeriod"/>
              </a:pPr>
              <a:r>
                <a:rPr lang="es-ES" sz="2400" dirty="0" smtClean="0">
                  <a:latin typeface="Calibri" pitchFamily="34" charset="0"/>
                </a:rPr>
                <a:t>Polarización y pensamiento grupal</a:t>
              </a:r>
            </a:p>
          </p:txBody>
        </p:sp>
      </p:grpSp>
      <p:sp>
        <p:nvSpPr>
          <p:cNvPr id="10" name="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1" name="10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Aspectos a tener en cuenta en le TD grupal …</a:t>
            </a:r>
            <a:endParaRPr lang="es-ES" dirty="0"/>
          </a:p>
        </p:txBody>
      </p:sp>
      <p:sp>
        <p:nvSpPr>
          <p:cNvPr id="29" name="28 Rectángulo"/>
          <p:cNvSpPr/>
          <p:nvPr/>
        </p:nvSpPr>
        <p:spPr>
          <a:xfrm>
            <a:off x="468313" y="785794"/>
            <a:ext cx="3321043" cy="714380"/>
          </a:xfrm>
          <a:prstGeom prst="rect">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30" name="29 CuadroTexto"/>
          <p:cNvSpPr txBox="1"/>
          <p:nvPr/>
        </p:nvSpPr>
        <p:spPr>
          <a:xfrm>
            <a:off x="594105" y="785794"/>
            <a:ext cx="3059940" cy="769441"/>
          </a:xfrm>
          <a:prstGeom prst="rect">
            <a:avLst/>
          </a:prstGeom>
          <a:noFill/>
        </p:spPr>
        <p:txBody>
          <a:bodyPr wrap="none" rtlCol="0" anchor="ctr">
            <a:spAutoFit/>
          </a:bodyPr>
          <a:lstStyle/>
          <a:p>
            <a:pPr algn="ctr"/>
            <a:r>
              <a:rPr lang="es-ES" sz="2400" b="1" dirty="0" smtClean="0">
                <a:solidFill>
                  <a:schemeClr val="bg1"/>
                </a:solidFill>
              </a:rPr>
              <a:t>LOS HECHOS</a:t>
            </a:r>
          </a:p>
          <a:p>
            <a:pPr algn="ctr"/>
            <a:r>
              <a:rPr lang="es-ES" sz="2000" b="1" dirty="0" smtClean="0">
                <a:solidFill>
                  <a:schemeClr val="bg1"/>
                </a:solidFill>
              </a:rPr>
              <a:t>¿Cuál es nuestra situación?</a:t>
            </a:r>
            <a:endParaRPr lang="es-ES" sz="2000" b="1" dirty="0" err="1" smtClean="0">
              <a:solidFill>
                <a:schemeClr val="bg1"/>
              </a:solidFill>
            </a:endParaRPr>
          </a:p>
        </p:txBody>
      </p:sp>
      <p:sp>
        <p:nvSpPr>
          <p:cNvPr id="32" name="31 Rectángulo"/>
          <p:cNvSpPr/>
          <p:nvPr/>
        </p:nvSpPr>
        <p:spPr>
          <a:xfrm>
            <a:off x="468313" y="1714488"/>
            <a:ext cx="3321043" cy="714380"/>
          </a:xfrm>
          <a:prstGeom prst="rect">
            <a:avLst/>
          </a:prstGeom>
          <a:solidFill>
            <a:schemeClr val="accent5">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33" name="32 CuadroTexto"/>
          <p:cNvSpPr txBox="1"/>
          <p:nvPr/>
        </p:nvSpPr>
        <p:spPr>
          <a:xfrm>
            <a:off x="583108" y="1714488"/>
            <a:ext cx="3081934" cy="769441"/>
          </a:xfrm>
          <a:prstGeom prst="rect">
            <a:avLst/>
          </a:prstGeom>
          <a:noFill/>
        </p:spPr>
        <p:txBody>
          <a:bodyPr wrap="none" rtlCol="0" anchor="ctr">
            <a:spAutoFit/>
          </a:bodyPr>
          <a:lstStyle/>
          <a:p>
            <a:pPr algn="ctr"/>
            <a:r>
              <a:rPr lang="es-ES" sz="2400" b="1" dirty="0" smtClean="0">
                <a:solidFill>
                  <a:schemeClr val="bg1"/>
                </a:solidFill>
              </a:rPr>
              <a:t>LOS OBJETIVOS</a:t>
            </a:r>
          </a:p>
          <a:p>
            <a:pPr algn="ctr"/>
            <a:r>
              <a:rPr lang="es-ES" sz="2000" b="1" dirty="0" smtClean="0">
                <a:solidFill>
                  <a:schemeClr val="bg1"/>
                </a:solidFill>
              </a:rPr>
              <a:t>¿Qué queremos conseguir?</a:t>
            </a:r>
            <a:endParaRPr lang="es-ES" sz="2000" b="1" dirty="0" err="1" smtClean="0">
              <a:solidFill>
                <a:schemeClr val="bg1"/>
              </a:solidFill>
            </a:endParaRPr>
          </a:p>
        </p:txBody>
      </p:sp>
      <p:sp>
        <p:nvSpPr>
          <p:cNvPr id="35" name="34 Rectángulo"/>
          <p:cNvSpPr/>
          <p:nvPr/>
        </p:nvSpPr>
        <p:spPr>
          <a:xfrm>
            <a:off x="468313" y="2643182"/>
            <a:ext cx="3321043" cy="714380"/>
          </a:xfrm>
          <a:prstGeom prst="rect">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36" name="35 CuadroTexto"/>
          <p:cNvSpPr txBox="1"/>
          <p:nvPr/>
        </p:nvSpPr>
        <p:spPr>
          <a:xfrm>
            <a:off x="468313" y="2643182"/>
            <a:ext cx="3268715" cy="769441"/>
          </a:xfrm>
          <a:prstGeom prst="rect">
            <a:avLst/>
          </a:prstGeom>
          <a:noFill/>
        </p:spPr>
        <p:txBody>
          <a:bodyPr wrap="none" rtlCol="0" anchor="ctr">
            <a:spAutoFit/>
          </a:bodyPr>
          <a:lstStyle/>
          <a:p>
            <a:pPr algn="ctr"/>
            <a:r>
              <a:rPr lang="es-ES" sz="2400" b="1" dirty="0" smtClean="0">
                <a:solidFill>
                  <a:schemeClr val="bg1"/>
                </a:solidFill>
              </a:rPr>
              <a:t>EL PLAN</a:t>
            </a:r>
          </a:p>
          <a:p>
            <a:pPr algn="ctr"/>
            <a:r>
              <a:rPr lang="es-ES" sz="2000" b="1" dirty="0" smtClean="0">
                <a:solidFill>
                  <a:schemeClr val="bg1"/>
                </a:solidFill>
              </a:rPr>
              <a:t>¿Cómo logramos el objetivo?</a:t>
            </a:r>
            <a:endParaRPr lang="es-ES" sz="2000" b="1" dirty="0" err="1" smtClean="0">
              <a:solidFill>
                <a:schemeClr val="bg1"/>
              </a:solidFill>
            </a:endParaRPr>
          </a:p>
        </p:txBody>
      </p:sp>
      <p:grpSp>
        <p:nvGrpSpPr>
          <p:cNvPr id="25" name="24 Grupo"/>
          <p:cNvGrpSpPr/>
          <p:nvPr/>
        </p:nvGrpSpPr>
        <p:grpSpPr>
          <a:xfrm>
            <a:off x="468313" y="3571876"/>
            <a:ext cx="3321043" cy="769441"/>
            <a:chOff x="468313" y="3571876"/>
            <a:chExt cx="3321043" cy="769441"/>
          </a:xfrm>
        </p:grpSpPr>
        <p:sp>
          <p:nvSpPr>
            <p:cNvPr id="38" name="37 Rectángulo"/>
            <p:cNvSpPr/>
            <p:nvPr/>
          </p:nvSpPr>
          <p:spPr>
            <a:xfrm>
              <a:off x="468313" y="3571876"/>
              <a:ext cx="3321043" cy="714380"/>
            </a:xfrm>
            <a:prstGeom prst="rect">
              <a:avLst/>
            </a:prstGeom>
            <a:solidFill>
              <a:schemeClr val="accent4">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39" name="38 CuadroTexto"/>
            <p:cNvSpPr txBox="1"/>
            <p:nvPr/>
          </p:nvSpPr>
          <p:spPr>
            <a:xfrm>
              <a:off x="738567" y="3571876"/>
              <a:ext cx="2771015" cy="769441"/>
            </a:xfrm>
            <a:prstGeom prst="rect">
              <a:avLst/>
            </a:prstGeom>
            <a:noFill/>
          </p:spPr>
          <p:txBody>
            <a:bodyPr wrap="none" rtlCol="0" anchor="ctr">
              <a:spAutoFit/>
            </a:bodyPr>
            <a:lstStyle/>
            <a:p>
              <a:pPr algn="ctr"/>
              <a:r>
                <a:rPr lang="es-ES" sz="2400" b="1" dirty="0" smtClean="0">
                  <a:solidFill>
                    <a:schemeClr val="bg1"/>
                  </a:solidFill>
                </a:rPr>
                <a:t>LOS PARTICIPANTES</a:t>
              </a:r>
            </a:p>
            <a:p>
              <a:pPr algn="ctr"/>
              <a:r>
                <a:rPr lang="es-ES" sz="2000" b="1" dirty="0" smtClean="0">
                  <a:solidFill>
                    <a:schemeClr val="bg1"/>
                  </a:solidFill>
                </a:rPr>
                <a:t>¿Qué podemos aportar?</a:t>
              </a:r>
              <a:endParaRPr lang="es-ES" sz="2000" b="1" dirty="0" err="1" smtClean="0">
                <a:solidFill>
                  <a:schemeClr val="bg1"/>
                </a:solidFill>
              </a:endParaRPr>
            </a:p>
          </p:txBody>
        </p:sp>
      </p:grpSp>
      <p:grpSp>
        <p:nvGrpSpPr>
          <p:cNvPr id="26" name="25 Grupo"/>
          <p:cNvGrpSpPr/>
          <p:nvPr/>
        </p:nvGrpSpPr>
        <p:grpSpPr>
          <a:xfrm>
            <a:off x="468313" y="4500570"/>
            <a:ext cx="3357586" cy="769441"/>
            <a:chOff x="468313" y="4500570"/>
            <a:chExt cx="3357586" cy="769441"/>
          </a:xfrm>
        </p:grpSpPr>
        <p:sp>
          <p:nvSpPr>
            <p:cNvPr id="41" name="40 Rectángulo"/>
            <p:cNvSpPr/>
            <p:nvPr/>
          </p:nvSpPr>
          <p:spPr>
            <a:xfrm>
              <a:off x="496602" y="4500570"/>
              <a:ext cx="3321043" cy="714380"/>
            </a:xfrm>
            <a:prstGeom prst="rect">
              <a:avLst/>
            </a:prstGeom>
            <a:solidFill>
              <a:schemeClr val="accent2">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42" name="41 CuadroTexto"/>
            <p:cNvSpPr txBox="1"/>
            <p:nvPr/>
          </p:nvSpPr>
          <p:spPr>
            <a:xfrm>
              <a:off x="468313" y="4500570"/>
              <a:ext cx="3357586" cy="769441"/>
            </a:xfrm>
            <a:prstGeom prst="rect">
              <a:avLst/>
            </a:prstGeom>
            <a:noFill/>
          </p:spPr>
          <p:txBody>
            <a:bodyPr wrap="square" rtlCol="0" anchor="ctr">
              <a:spAutoFit/>
            </a:bodyPr>
            <a:lstStyle/>
            <a:p>
              <a:pPr algn="ctr"/>
              <a:r>
                <a:rPr lang="es-ES" sz="2400" b="1" dirty="0" smtClean="0">
                  <a:solidFill>
                    <a:schemeClr val="bg1"/>
                  </a:solidFill>
                </a:rPr>
                <a:t>EL PROGRESO</a:t>
              </a:r>
            </a:p>
            <a:p>
              <a:pPr algn="ctr"/>
              <a:r>
                <a:rPr lang="es-ES" sz="2000" b="1" dirty="0" smtClean="0">
                  <a:solidFill>
                    <a:schemeClr val="bg1"/>
                  </a:solidFill>
                </a:rPr>
                <a:t>¿Hasta dónde hemos llegado?</a:t>
              </a:r>
              <a:endParaRPr lang="es-ES" sz="2000" b="1" dirty="0" err="1" smtClean="0">
                <a:solidFill>
                  <a:schemeClr val="bg1"/>
                </a:solidFill>
              </a:endParaRPr>
            </a:p>
          </p:txBody>
        </p:sp>
      </p:grpSp>
      <p:grpSp>
        <p:nvGrpSpPr>
          <p:cNvPr id="27" name="26 Grupo"/>
          <p:cNvGrpSpPr/>
          <p:nvPr/>
        </p:nvGrpSpPr>
        <p:grpSpPr>
          <a:xfrm>
            <a:off x="468313" y="5429264"/>
            <a:ext cx="3321043" cy="769441"/>
            <a:chOff x="468313" y="5429264"/>
            <a:chExt cx="3321043" cy="769441"/>
          </a:xfrm>
        </p:grpSpPr>
        <p:sp>
          <p:nvSpPr>
            <p:cNvPr id="44" name="43 Rectángulo"/>
            <p:cNvSpPr/>
            <p:nvPr/>
          </p:nvSpPr>
          <p:spPr>
            <a:xfrm>
              <a:off x="468313" y="5429264"/>
              <a:ext cx="3321043" cy="714380"/>
            </a:xfrm>
            <a:prstGeom prst="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45" name="44 CuadroTexto"/>
            <p:cNvSpPr txBox="1"/>
            <p:nvPr/>
          </p:nvSpPr>
          <p:spPr>
            <a:xfrm>
              <a:off x="669029" y="5429264"/>
              <a:ext cx="2910092" cy="769441"/>
            </a:xfrm>
            <a:prstGeom prst="rect">
              <a:avLst/>
            </a:prstGeom>
            <a:noFill/>
          </p:spPr>
          <p:txBody>
            <a:bodyPr wrap="none" rtlCol="0" anchor="ctr">
              <a:spAutoFit/>
            </a:bodyPr>
            <a:lstStyle/>
            <a:p>
              <a:pPr algn="ctr"/>
              <a:r>
                <a:rPr lang="es-ES" sz="2400" b="1" dirty="0" smtClean="0">
                  <a:solidFill>
                    <a:schemeClr val="bg1"/>
                  </a:solidFill>
                </a:rPr>
                <a:t>EL RESULTADO</a:t>
              </a:r>
            </a:p>
            <a:p>
              <a:pPr algn="ctr"/>
              <a:r>
                <a:rPr lang="es-ES" sz="2000" b="1" dirty="0" smtClean="0">
                  <a:solidFill>
                    <a:schemeClr val="bg1"/>
                  </a:solidFill>
                </a:rPr>
                <a:t>¿Qué hemos conseguido?</a:t>
              </a:r>
              <a:endParaRPr lang="es-ES" sz="2000" b="1" dirty="0" err="1" smtClean="0">
                <a:solidFill>
                  <a:schemeClr val="bg1"/>
                </a:solidFill>
              </a:endParaRPr>
            </a:p>
          </p:txBody>
        </p:sp>
      </p:grpSp>
      <p:sp>
        <p:nvSpPr>
          <p:cNvPr id="61" name="60 CuadroTexto"/>
          <p:cNvSpPr txBox="1"/>
          <p:nvPr/>
        </p:nvSpPr>
        <p:spPr>
          <a:xfrm>
            <a:off x="4067175" y="928670"/>
            <a:ext cx="3206070" cy="461665"/>
          </a:xfrm>
          <a:prstGeom prst="rect">
            <a:avLst/>
          </a:prstGeom>
          <a:noFill/>
        </p:spPr>
        <p:txBody>
          <a:bodyPr wrap="none" rtlCol="0" anchor="ctr">
            <a:spAutoFit/>
          </a:bodyPr>
          <a:lstStyle/>
          <a:p>
            <a:pPr eaLnBrk="0" hangingPunct="0"/>
            <a:r>
              <a:rPr lang="es-ES" sz="2400" b="1" dirty="0" smtClean="0">
                <a:solidFill>
                  <a:schemeClr val="accent6">
                    <a:lumMod val="75000"/>
                  </a:schemeClr>
                </a:solidFill>
                <a:latin typeface="Calibri" pitchFamily="34" charset="0"/>
              </a:rPr>
              <a:t>Situación real del grupo</a:t>
            </a:r>
            <a:endParaRPr lang="es-ES" sz="2400" b="1" dirty="0">
              <a:solidFill>
                <a:schemeClr val="accent6">
                  <a:lumMod val="75000"/>
                </a:schemeClr>
              </a:solidFill>
              <a:latin typeface="Calibri" pitchFamily="34" charset="0"/>
            </a:endParaRPr>
          </a:p>
        </p:txBody>
      </p:sp>
      <p:sp>
        <p:nvSpPr>
          <p:cNvPr id="62" name="61 CuadroTexto"/>
          <p:cNvSpPr txBox="1"/>
          <p:nvPr/>
        </p:nvSpPr>
        <p:spPr>
          <a:xfrm>
            <a:off x="4067175" y="1714488"/>
            <a:ext cx="4214810" cy="830997"/>
          </a:xfrm>
          <a:prstGeom prst="rect">
            <a:avLst/>
          </a:prstGeom>
          <a:noFill/>
        </p:spPr>
        <p:txBody>
          <a:bodyPr wrap="square" rtlCol="0" anchor="ctr">
            <a:spAutoFit/>
          </a:bodyPr>
          <a:lstStyle/>
          <a:p>
            <a:pPr eaLnBrk="0" hangingPunct="0"/>
            <a:r>
              <a:rPr lang="es-ES" sz="2400" b="1" dirty="0" smtClean="0">
                <a:solidFill>
                  <a:schemeClr val="accent5">
                    <a:lumMod val="75000"/>
                  </a:schemeClr>
                </a:solidFill>
                <a:latin typeface="Calibri" pitchFamily="34" charset="0"/>
              </a:rPr>
              <a:t>Conjugar objetivos personales y grupales por participación</a:t>
            </a:r>
            <a:endParaRPr lang="es-ES" sz="2400" b="1" dirty="0">
              <a:solidFill>
                <a:schemeClr val="accent5">
                  <a:lumMod val="75000"/>
                </a:schemeClr>
              </a:solidFill>
              <a:latin typeface="Calibri" pitchFamily="34" charset="0"/>
            </a:endParaRPr>
          </a:p>
        </p:txBody>
      </p:sp>
      <p:sp>
        <p:nvSpPr>
          <p:cNvPr id="63" name="62 CuadroTexto"/>
          <p:cNvSpPr txBox="1"/>
          <p:nvPr/>
        </p:nvSpPr>
        <p:spPr>
          <a:xfrm>
            <a:off x="4067175" y="2786058"/>
            <a:ext cx="3353547" cy="461665"/>
          </a:xfrm>
          <a:prstGeom prst="rect">
            <a:avLst/>
          </a:prstGeom>
          <a:noFill/>
        </p:spPr>
        <p:txBody>
          <a:bodyPr wrap="none" rtlCol="0" anchor="ctr">
            <a:spAutoFit/>
          </a:bodyPr>
          <a:lstStyle/>
          <a:p>
            <a:pPr eaLnBrk="0" hangingPunct="0"/>
            <a:r>
              <a:rPr lang="es-ES" sz="2400" b="1" dirty="0" smtClean="0">
                <a:solidFill>
                  <a:schemeClr val="accent3">
                    <a:lumMod val="50000"/>
                  </a:schemeClr>
                </a:solidFill>
                <a:latin typeface="Calibri" pitchFamily="34" charset="0"/>
              </a:rPr>
              <a:t>Responsabilidad proceso</a:t>
            </a:r>
            <a:endParaRPr lang="es-ES" sz="2400" b="1" dirty="0">
              <a:solidFill>
                <a:schemeClr val="accent3">
                  <a:lumMod val="50000"/>
                </a:schemeClr>
              </a:solidFill>
              <a:latin typeface="Calibri" pitchFamily="34" charset="0"/>
            </a:endParaRPr>
          </a:p>
        </p:txBody>
      </p:sp>
      <p:sp>
        <p:nvSpPr>
          <p:cNvPr id="64" name="63 CuadroTexto"/>
          <p:cNvSpPr txBox="1"/>
          <p:nvPr/>
        </p:nvSpPr>
        <p:spPr>
          <a:xfrm>
            <a:off x="4067175" y="3500438"/>
            <a:ext cx="4500562" cy="830997"/>
          </a:xfrm>
          <a:prstGeom prst="rect">
            <a:avLst/>
          </a:prstGeom>
          <a:noFill/>
        </p:spPr>
        <p:txBody>
          <a:bodyPr wrap="square" rtlCol="0" anchor="ctr">
            <a:spAutoFit/>
          </a:bodyPr>
          <a:lstStyle/>
          <a:p>
            <a:pPr eaLnBrk="0" hangingPunct="0"/>
            <a:r>
              <a:rPr lang="es-ES" sz="2400" b="1" dirty="0" smtClean="0">
                <a:solidFill>
                  <a:schemeClr val="accent4">
                    <a:lumMod val="75000"/>
                  </a:schemeClr>
                </a:solidFill>
                <a:latin typeface="Calibri" pitchFamily="34" charset="0"/>
              </a:rPr>
              <a:t>Participación en el proceso y en la dirección del grupo</a:t>
            </a:r>
            <a:endParaRPr lang="es-ES" sz="2400" b="1" dirty="0">
              <a:solidFill>
                <a:schemeClr val="accent4">
                  <a:lumMod val="75000"/>
                </a:schemeClr>
              </a:solidFill>
              <a:latin typeface="Calibri" pitchFamily="34" charset="0"/>
            </a:endParaRPr>
          </a:p>
        </p:txBody>
      </p:sp>
      <p:sp>
        <p:nvSpPr>
          <p:cNvPr id="65" name="64 CuadroTexto"/>
          <p:cNvSpPr txBox="1"/>
          <p:nvPr/>
        </p:nvSpPr>
        <p:spPr>
          <a:xfrm>
            <a:off x="4067175" y="4643446"/>
            <a:ext cx="4679358" cy="461665"/>
          </a:xfrm>
          <a:prstGeom prst="rect">
            <a:avLst/>
          </a:prstGeom>
          <a:noFill/>
        </p:spPr>
        <p:txBody>
          <a:bodyPr wrap="none" rtlCol="0" anchor="ctr">
            <a:spAutoFit/>
          </a:bodyPr>
          <a:lstStyle/>
          <a:p>
            <a:pPr eaLnBrk="0" hangingPunct="0"/>
            <a:r>
              <a:rPr lang="es-ES" sz="2400" b="1" dirty="0" smtClean="0">
                <a:solidFill>
                  <a:schemeClr val="accent2">
                    <a:lumMod val="75000"/>
                  </a:schemeClr>
                </a:solidFill>
                <a:latin typeface="Calibri" pitchFamily="34" charset="0"/>
              </a:rPr>
              <a:t>Analizar periódicamente el proceso</a:t>
            </a:r>
            <a:endParaRPr lang="es-ES" sz="2400" b="1" dirty="0">
              <a:solidFill>
                <a:schemeClr val="accent2">
                  <a:lumMod val="75000"/>
                </a:schemeClr>
              </a:solidFill>
              <a:latin typeface="Calibri" pitchFamily="34" charset="0"/>
            </a:endParaRPr>
          </a:p>
        </p:txBody>
      </p:sp>
      <p:sp>
        <p:nvSpPr>
          <p:cNvPr id="66" name="65 CuadroTexto"/>
          <p:cNvSpPr txBox="1"/>
          <p:nvPr/>
        </p:nvSpPr>
        <p:spPr>
          <a:xfrm>
            <a:off x="4067175" y="5429264"/>
            <a:ext cx="4857752" cy="830997"/>
          </a:xfrm>
          <a:prstGeom prst="rect">
            <a:avLst/>
          </a:prstGeom>
          <a:noFill/>
        </p:spPr>
        <p:txBody>
          <a:bodyPr wrap="square" rtlCol="0" anchor="ctr">
            <a:spAutoFit/>
          </a:bodyPr>
          <a:lstStyle/>
          <a:p>
            <a:pPr eaLnBrk="0" hangingPunct="0"/>
            <a:r>
              <a:rPr lang="es-ES" sz="2400" b="1" dirty="0" smtClean="0">
                <a:solidFill>
                  <a:schemeClr val="accent1">
                    <a:lumMod val="75000"/>
                  </a:schemeClr>
                </a:solidFill>
                <a:latin typeface="Calibri" pitchFamily="34" charset="0"/>
              </a:rPr>
              <a:t>Percepción personal cada miembro de un resultado positivo</a:t>
            </a:r>
            <a:endParaRPr lang="es-ES" sz="2400" b="1" dirty="0">
              <a:solidFill>
                <a:schemeClr val="accent1">
                  <a:lumMod val="75000"/>
                </a:schemeClr>
              </a:solidFill>
              <a:latin typeface="Calibri" pitchFamily="34" charset="0"/>
            </a:endParaRPr>
          </a:p>
        </p:txBody>
      </p:sp>
      <p:sp>
        <p:nvSpPr>
          <p:cNvPr id="22" name="21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3" name="22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61"/>
                                        </p:tgtEl>
                                        <p:attrNameLst>
                                          <p:attrName>style.visibility</p:attrName>
                                        </p:attrNameLst>
                                      </p:cBhvr>
                                      <p:to>
                                        <p:strVal val="visible"/>
                                      </p:to>
                                    </p:set>
                                    <p:animEffect transition="in" filter="dissolve">
                                      <p:cBhvr>
                                        <p:cTn id="11" dur="500"/>
                                        <p:tgtEl>
                                          <p:spTgt spid="6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dissolve">
                                      <p:cBhvr>
                                        <p:cTn id="20" dur="500"/>
                                        <p:tgtEl>
                                          <p:spTgt spid="62"/>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dissolve">
                                      <p:cBhvr>
                                        <p:cTn id="29" dur="500"/>
                                        <p:tgtEl>
                                          <p:spTgt spid="6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64"/>
                                        </p:tgtEl>
                                        <p:attrNameLst>
                                          <p:attrName>style.visibility</p:attrName>
                                        </p:attrNameLst>
                                      </p:cBhvr>
                                      <p:to>
                                        <p:strVal val="visible"/>
                                      </p:to>
                                    </p:set>
                                    <p:animEffect transition="in" filter="dissolve">
                                      <p:cBhvr>
                                        <p:cTn id="38" dur="500"/>
                                        <p:tgtEl>
                                          <p:spTgt spid="64"/>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dissolve">
                                      <p:cBhvr>
                                        <p:cTn id="47" dur="500"/>
                                        <p:tgtEl>
                                          <p:spTgt spid="6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dissolve">
                                      <p:cBhvr>
                                        <p:cTn id="56"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P spid="35" grpId="0" animBg="1"/>
      <p:bldP spid="61" grpId="0"/>
      <p:bldP spid="62" grpId="0"/>
      <p:bldP spid="63" grpId="0"/>
      <p:bldP spid="64" grpId="0"/>
      <p:bldP spid="65" grpId="0"/>
      <p:bldP spid="6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Dificultades TD grupal y posibles soluciones …</a:t>
            </a:r>
            <a:endParaRPr lang="es-ES" dirty="0"/>
          </a:p>
        </p:txBody>
      </p:sp>
      <p:sp>
        <p:nvSpPr>
          <p:cNvPr id="24" name="23 CuadroTexto"/>
          <p:cNvSpPr txBox="1"/>
          <p:nvPr/>
        </p:nvSpPr>
        <p:spPr>
          <a:xfrm>
            <a:off x="971550" y="857232"/>
            <a:ext cx="3314698" cy="954107"/>
          </a:xfrm>
          <a:prstGeom prst="rect">
            <a:avLst/>
          </a:prstGeom>
          <a:noFill/>
        </p:spPr>
        <p:txBody>
          <a:bodyPr wrap="square" rtlCol="0" anchor="ctr">
            <a:spAutoFit/>
          </a:bodyPr>
          <a:lstStyle/>
          <a:p>
            <a:r>
              <a:rPr lang="es-ES" sz="2800" b="1" dirty="0" smtClean="0">
                <a:solidFill>
                  <a:schemeClr val="accent6">
                    <a:lumMod val="75000"/>
                  </a:schemeClr>
                </a:solidFill>
              </a:rPr>
              <a:t>Miedo a las consecuencias</a:t>
            </a:r>
          </a:p>
        </p:txBody>
      </p:sp>
      <p:sp>
        <p:nvSpPr>
          <p:cNvPr id="25" name="24 CuadroTexto"/>
          <p:cNvSpPr txBox="1"/>
          <p:nvPr/>
        </p:nvSpPr>
        <p:spPr>
          <a:xfrm>
            <a:off x="971550" y="1928802"/>
            <a:ext cx="3567141" cy="954107"/>
          </a:xfrm>
          <a:prstGeom prst="rect">
            <a:avLst/>
          </a:prstGeom>
          <a:noFill/>
        </p:spPr>
        <p:txBody>
          <a:bodyPr wrap="square" rtlCol="0" anchor="ctr">
            <a:spAutoFit/>
          </a:bodyPr>
          <a:lstStyle/>
          <a:p>
            <a:r>
              <a:rPr lang="es-ES" sz="2800" b="1" dirty="0" smtClean="0">
                <a:solidFill>
                  <a:schemeClr val="accent4">
                    <a:lumMod val="75000"/>
                  </a:schemeClr>
                </a:solidFill>
              </a:rPr>
              <a:t>Compromisos contradictorios</a:t>
            </a:r>
          </a:p>
        </p:txBody>
      </p:sp>
      <p:sp>
        <p:nvSpPr>
          <p:cNvPr id="26" name="25 CuadroTexto"/>
          <p:cNvSpPr txBox="1"/>
          <p:nvPr/>
        </p:nvSpPr>
        <p:spPr>
          <a:xfrm>
            <a:off x="971550" y="3071810"/>
            <a:ext cx="3429024" cy="954107"/>
          </a:xfrm>
          <a:prstGeom prst="rect">
            <a:avLst/>
          </a:prstGeom>
          <a:noFill/>
        </p:spPr>
        <p:txBody>
          <a:bodyPr wrap="square" rtlCol="0" anchor="ctr">
            <a:spAutoFit/>
          </a:bodyPr>
          <a:lstStyle/>
          <a:p>
            <a:r>
              <a:rPr lang="es-ES" sz="2800" b="1" dirty="0" smtClean="0">
                <a:solidFill>
                  <a:schemeClr val="accent3">
                    <a:lumMod val="50000"/>
                  </a:schemeClr>
                </a:solidFill>
              </a:rPr>
              <a:t>Conflictos interpersonales</a:t>
            </a:r>
          </a:p>
        </p:txBody>
      </p:sp>
      <p:sp>
        <p:nvSpPr>
          <p:cNvPr id="27" name="26 CuadroTexto"/>
          <p:cNvSpPr txBox="1"/>
          <p:nvPr/>
        </p:nvSpPr>
        <p:spPr>
          <a:xfrm>
            <a:off x="971550" y="4286256"/>
            <a:ext cx="3000396" cy="954107"/>
          </a:xfrm>
          <a:prstGeom prst="rect">
            <a:avLst/>
          </a:prstGeom>
          <a:noFill/>
        </p:spPr>
        <p:txBody>
          <a:bodyPr wrap="square" rtlCol="0" anchor="ctr">
            <a:spAutoFit/>
          </a:bodyPr>
          <a:lstStyle/>
          <a:p>
            <a:r>
              <a:rPr lang="es-ES" sz="2800" b="1" dirty="0" smtClean="0">
                <a:solidFill>
                  <a:schemeClr val="accent2">
                    <a:lumMod val="75000"/>
                  </a:schemeClr>
                </a:solidFill>
              </a:rPr>
              <a:t>Faltas metodológicas</a:t>
            </a:r>
          </a:p>
        </p:txBody>
      </p:sp>
      <p:sp>
        <p:nvSpPr>
          <p:cNvPr id="28" name="27 CuadroTexto"/>
          <p:cNvSpPr txBox="1"/>
          <p:nvPr/>
        </p:nvSpPr>
        <p:spPr>
          <a:xfrm>
            <a:off x="971550" y="5357826"/>
            <a:ext cx="2857520" cy="954107"/>
          </a:xfrm>
          <a:prstGeom prst="rect">
            <a:avLst/>
          </a:prstGeom>
          <a:noFill/>
        </p:spPr>
        <p:txBody>
          <a:bodyPr wrap="square" rtlCol="0" anchor="ctr">
            <a:spAutoFit/>
          </a:bodyPr>
          <a:lstStyle/>
          <a:p>
            <a:r>
              <a:rPr lang="es-ES" sz="2800" b="1" dirty="0" smtClean="0">
                <a:solidFill>
                  <a:schemeClr val="accent5">
                    <a:lumMod val="50000"/>
                  </a:schemeClr>
                </a:solidFill>
              </a:rPr>
              <a:t>Dirección defectuosa</a:t>
            </a:r>
          </a:p>
        </p:txBody>
      </p:sp>
      <p:sp>
        <p:nvSpPr>
          <p:cNvPr id="29" name="28 CuadroTexto"/>
          <p:cNvSpPr txBox="1"/>
          <p:nvPr/>
        </p:nvSpPr>
        <p:spPr>
          <a:xfrm>
            <a:off x="3500430" y="1071546"/>
            <a:ext cx="5127814" cy="523220"/>
          </a:xfrm>
          <a:prstGeom prst="rect">
            <a:avLst/>
          </a:prstGeom>
          <a:solidFill>
            <a:schemeClr val="accent6">
              <a:lumMod val="40000"/>
              <a:lumOff val="60000"/>
            </a:schemeClr>
          </a:solidFill>
        </p:spPr>
        <p:txBody>
          <a:bodyPr wrap="none" rtlCol="0" anchor="ctr">
            <a:spAutoFit/>
          </a:bodyPr>
          <a:lstStyle/>
          <a:p>
            <a:pPr eaLnBrk="0" hangingPunct="0"/>
            <a:r>
              <a:rPr lang="es-ES" sz="2800" b="1" dirty="0" smtClean="0">
                <a:latin typeface="Calibri" pitchFamily="34" charset="0"/>
              </a:rPr>
              <a:t>Exteriorizar miedos y resistencias</a:t>
            </a:r>
            <a:endParaRPr lang="es-ES" sz="2800" b="1" dirty="0">
              <a:latin typeface="Calibri" pitchFamily="34" charset="0"/>
            </a:endParaRPr>
          </a:p>
        </p:txBody>
      </p:sp>
      <p:sp>
        <p:nvSpPr>
          <p:cNvPr id="30" name="29 CuadroTexto"/>
          <p:cNvSpPr txBox="1"/>
          <p:nvPr/>
        </p:nvSpPr>
        <p:spPr>
          <a:xfrm>
            <a:off x="3857620" y="2000240"/>
            <a:ext cx="4714908" cy="954107"/>
          </a:xfrm>
          <a:prstGeom prst="rect">
            <a:avLst/>
          </a:prstGeom>
          <a:solidFill>
            <a:schemeClr val="accent4">
              <a:lumMod val="40000"/>
              <a:lumOff val="60000"/>
            </a:schemeClr>
          </a:solidFill>
        </p:spPr>
        <p:txBody>
          <a:bodyPr wrap="square" rtlCol="0" anchor="ctr">
            <a:spAutoFit/>
          </a:bodyPr>
          <a:lstStyle/>
          <a:p>
            <a:pPr eaLnBrk="0" hangingPunct="0"/>
            <a:r>
              <a:rPr lang="es-ES" sz="2800" b="1" dirty="0" smtClean="0">
                <a:latin typeface="Calibri" pitchFamily="34" charset="0"/>
              </a:rPr>
              <a:t>Necesidad ponerlos encima de la mesa</a:t>
            </a:r>
            <a:endParaRPr lang="es-ES" sz="2800" b="1" dirty="0">
              <a:latin typeface="Calibri" pitchFamily="34" charset="0"/>
            </a:endParaRPr>
          </a:p>
        </p:txBody>
      </p:sp>
      <p:sp>
        <p:nvSpPr>
          <p:cNvPr id="31" name="30 CuadroTexto"/>
          <p:cNvSpPr txBox="1"/>
          <p:nvPr/>
        </p:nvSpPr>
        <p:spPr>
          <a:xfrm>
            <a:off x="3857620" y="3071810"/>
            <a:ext cx="4357718" cy="954107"/>
          </a:xfrm>
          <a:prstGeom prst="rect">
            <a:avLst/>
          </a:prstGeom>
          <a:solidFill>
            <a:schemeClr val="accent3">
              <a:lumMod val="40000"/>
              <a:lumOff val="60000"/>
            </a:schemeClr>
          </a:solidFill>
        </p:spPr>
        <p:txBody>
          <a:bodyPr wrap="square" rtlCol="0" anchor="ctr">
            <a:spAutoFit/>
          </a:bodyPr>
          <a:lstStyle/>
          <a:p>
            <a:pPr eaLnBrk="0" hangingPunct="0"/>
            <a:r>
              <a:rPr lang="es-ES" sz="2800" b="1" dirty="0" smtClean="0">
                <a:latin typeface="Calibri" pitchFamily="34" charset="0"/>
              </a:rPr>
              <a:t>A menudo se necesita una tercera persona que medie</a:t>
            </a:r>
            <a:endParaRPr lang="es-ES" sz="2800" b="1" dirty="0">
              <a:latin typeface="Calibri" pitchFamily="34" charset="0"/>
            </a:endParaRPr>
          </a:p>
        </p:txBody>
      </p:sp>
      <p:sp>
        <p:nvSpPr>
          <p:cNvPr id="32" name="31 CuadroTexto"/>
          <p:cNvSpPr txBox="1"/>
          <p:nvPr/>
        </p:nvSpPr>
        <p:spPr>
          <a:xfrm>
            <a:off x="3500430" y="4357694"/>
            <a:ext cx="4357717" cy="954107"/>
          </a:xfrm>
          <a:prstGeom prst="rect">
            <a:avLst/>
          </a:prstGeom>
          <a:solidFill>
            <a:schemeClr val="accent2">
              <a:lumMod val="40000"/>
              <a:lumOff val="60000"/>
            </a:schemeClr>
          </a:solidFill>
        </p:spPr>
        <p:txBody>
          <a:bodyPr wrap="square" rtlCol="0" anchor="ctr">
            <a:spAutoFit/>
          </a:bodyPr>
          <a:lstStyle/>
          <a:p>
            <a:pPr eaLnBrk="0" hangingPunct="0"/>
            <a:r>
              <a:rPr lang="es-ES" sz="2800" b="1" dirty="0" smtClean="0">
                <a:latin typeface="Calibri" pitchFamily="34" charset="0"/>
              </a:rPr>
              <a:t>Elegido el método todos lo  deben seguir</a:t>
            </a:r>
            <a:endParaRPr lang="es-ES" sz="2800" b="1" dirty="0">
              <a:latin typeface="Calibri" pitchFamily="34" charset="0"/>
            </a:endParaRPr>
          </a:p>
        </p:txBody>
      </p:sp>
      <p:sp>
        <p:nvSpPr>
          <p:cNvPr id="34" name="33 CuadroTexto"/>
          <p:cNvSpPr txBox="1"/>
          <p:nvPr/>
        </p:nvSpPr>
        <p:spPr>
          <a:xfrm>
            <a:off x="3286116" y="5429264"/>
            <a:ext cx="3929090" cy="954107"/>
          </a:xfrm>
          <a:prstGeom prst="rect">
            <a:avLst/>
          </a:prstGeom>
          <a:solidFill>
            <a:schemeClr val="accent5">
              <a:lumMod val="40000"/>
              <a:lumOff val="60000"/>
            </a:schemeClr>
          </a:solidFill>
        </p:spPr>
        <p:txBody>
          <a:bodyPr wrap="square" rtlCol="0" anchor="ctr">
            <a:spAutoFit/>
          </a:bodyPr>
          <a:lstStyle/>
          <a:p>
            <a:pPr eaLnBrk="0" hangingPunct="0"/>
            <a:r>
              <a:rPr lang="es-ES" sz="2800" b="1" dirty="0" smtClean="0">
                <a:latin typeface="Calibri" pitchFamily="34" charset="0"/>
              </a:rPr>
              <a:t>Facilitar comunicación y colaboración</a:t>
            </a:r>
            <a:endParaRPr lang="es-ES" sz="2800" b="1" dirty="0">
              <a:latin typeface="Calibri" pitchFamily="34" charset="0"/>
            </a:endParaRPr>
          </a:p>
        </p:txBody>
      </p:sp>
      <p:sp>
        <p:nvSpPr>
          <p:cNvPr id="14" name="1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5" name="1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checkerboard(across)">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checkerboard(across)">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checkerboard(across)">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checkerboard(across)">
                                      <p:cBhvr>
                                        <p:cTn id="38" dur="500"/>
                                        <p:tgtEl>
                                          <p:spTgt spid="32"/>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checkerboard(across)">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Desarrollo equipo</a:t>
            </a:r>
            <a:endParaRPr lang="es-ES" dirty="0"/>
          </a:p>
        </p:txBody>
      </p:sp>
      <p:sp>
        <p:nvSpPr>
          <p:cNvPr id="4" name="Rectangle 3"/>
          <p:cNvSpPr>
            <a:spLocks noChangeArrowheads="1"/>
          </p:cNvSpPr>
          <p:nvPr/>
        </p:nvSpPr>
        <p:spPr bwMode="auto">
          <a:xfrm>
            <a:off x="285720" y="1673038"/>
            <a:ext cx="1711032" cy="3755926"/>
          </a:xfrm>
          <a:prstGeom prst="rect">
            <a:avLst/>
          </a:prstGeom>
          <a:solidFill>
            <a:schemeClr val="bg1"/>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5" name="Rectangle 4"/>
          <p:cNvSpPr>
            <a:spLocks noChangeArrowheads="1"/>
          </p:cNvSpPr>
          <p:nvPr/>
        </p:nvSpPr>
        <p:spPr bwMode="auto">
          <a:xfrm>
            <a:off x="2000232" y="1673038"/>
            <a:ext cx="1711032" cy="3755926"/>
          </a:xfrm>
          <a:prstGeom prst="rect">
            <a:avLst/>
          </a:prstGeom>
          <a:solidFill>
            <a:srgbClr val="F9F9F9"/>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6" name="Rectangle 5"/>
          <p:cNvSpPr>
            <a:spLocks noChangeArrowheads="1"/>
          </p:cNvSpPr>
          <p:nvPr/>
        </p:nvSpPr>
        <p:spPr bwMode="auto">
          <a:xfrm>
            <a:off x="3714744" y="1673038"/>
            <a:ext cx="1711032" cy="3755926"/>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7" name="Rectangle 6"/>
          <p:cNvSpPr>
            <a:spLocks noChangeArrowheads="1"/>
          </p:cNvSpPr>
          <p:nvPr/>
        </p:nvSpPr>
        <p:spPr bwMode="auto">
          <a:xfrm>
            <a:off x="5429256" y="1673038"/>
            <a:ext cx="1711032" cy="3755926"/>
          </a:xfrm>
          <a:prstGeom prst="rect">
            <a:avLst/>
          </a:prstGeom>
          <a:solidFill>
            <a:srgbClr val="E6E6E6"/>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8" name="Rectangle 7"/>
          <p:cNvSpPr>
            <a:spLocks noChangeArrowheads="1"/>
          </p:cNvSpPr>
          <p:nvPr/>
        </p:nvSpPr>
        <p:spPr bwMode="auto">
          <a:xfrm>
            <a:off x="7143768" y="1673038"/>
            <a:ext cx="1711032" cy="3755926"/>
          </a:xfrm>
          <a:prstGeom prst="rect">
            <a:avLst/>
          </a:prstGeom>
          <a:solidFill>
            <a:schemeClr val="bg1">
              <a:lumMod val="85000"/>
            </a:schemeClr>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9" name="Rectangle 9"/>
          <p:cNvSpPr>
            <a:spLocks noChangeArrowheads="1"/>
          </p:cNvSpPr>
          <p:nvPr/>
        </p:nvSpPr>
        <p:spPr bwMode="auto">
          <a:xfrm>
            <a:off x="285720" y="1085673"/>
            <a:ext cx="1711032" cy="543102"/>
          </a:xfrm>
          <a:prstGeom prst="rect">
            <a:avLst/>
          </a:prstGeom>
          <a:solidFill>
            <a:schemeClr val="bg1"/>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0" name="Rectangle 10"/>
          <p:cNvSpPr>
            <a:spLocks noChangeArrowheads="1"/>
          </p:cNvSpPr>
          <p:nvPr/>
        </p:nvSpPr>
        <p:spPr bwMode="auto">
          <a:xfrm>
            <a:off x="2000232" y="1085673"/>
            <a:ext cx="1711032" cy="543102"/>
          </a:xfrm>
          <a:prstGeom prst="rect">
            <a:avLst/>
          </a:prstGeom>
          <a:solidFill>
            <a:srgbClr val="F9F9F9"/>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1" name="Rectangle 11"/>
          <p:cNvSpPr>
            <a:spLocks noChangeArrowheads="1"/>
          </p:cNvSpPr>
          <p:nvPr/>
        </p:nvSpPr>
        <p:spPr bwMode="auto">
          <a:xfrm>
            <a:off x="3714744" y="1085673"/>
            <a:ext cx="1711032" cy="543102"/>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2" name="Rectangle 12"/>
          <p:cNvSpPr>
            <a:spLocks noChangeArrowheads="1"/>
          </p:cNvSpPr>
          <p:nvPr/>
        </p:nvSpPr>
        <p:spPr bwMode="auto">
          <a:xfrm>
            <a:off x="5429256" y="1085673"/>
            <a:ext cx="1711032" cy="543102"/>
          </a:xfrm>
          <a:prstGeom prst="rect">
            <a:avLst/>
          </a:prstGeom>
          <a:solidFill>
            <a:srgbClr val="E6E6E6"/>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3" name="Rectangle 13"/>
          <p:cNvSpPr>
            <a:spLocks noChangeArrowheads="1"/>
          </p:cNvSpPr>
          <p:nvPr/>
        </p:nvSpPr>
        <p:spPr bwMode="auto">
          <a:xfrm>
            <a:off x="7143768" y="1085673"/>
            <a:ext cx="1711032" cy="543102"/>
          </a:xfrm>
          <a:prstGeom prst="rect">
            <a:avLst/>
          </a:prstGeom>
          <a:solidFill>
            <a:schemeClr val="bg1">
              <a:lumMod val="85000"/>
            </a:schemeClr>
          </a:solidFill>
          <a:ln w="12700">
            <a:solidFill>
              <a:schemeClr val="tx1"/>
            </a:solidFill>
            <a:miter lim="800000"/>
            <a:headEnd/>
            <a:tailEnd/>
          </a:ln>
          <a:effectLst/>
        </p:spPr>
        <p:txBody>
          <a:bodyPr wrap="none" anchor="ctr"/>
          <a:lstStyle/>
          <a:p>
            <a:endParaRPr lang="es-ES" dirty="0">
              <a:latin typeface="Calibri" pitchFamily="34" charset="0"/>
            </a:endParaRPr>
          </a:p>
        </p:txBody>
      </p:sp>
      <p:sp>
        <p:nvSpPr>
          <p:cNvPr id="14" name="Text Box 14"/>
          <p:cNvSpPr txBox="1">
            <a:spLocks noChangeArrowheads="1"/>
          </p:cNvSpPr>
          <p:nvPr/>
        </p:nvSpPr>
        <p:spPr bwMode="auto">
          <a:xfrm>
            <a:off x="285720" y="1230135"/>
            <a:ext cx="1666875" cy="33655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1600" i="1" dirty="0">
                <a:latin typeface="Calibri" pitchFamily="34" charset="0"/>
              </a:rPr>
              <a:t>ORIENTACIÓN</a:t>
            </a:r>
            <a:endParaRPr lang="es-ES_tradnl" sz="1800" b="0" i="1" dirty="0">
              <a:latin typeface="Calibri" pitchFamily="34" charset="0"/>
            </a:endParaRPr>
          </a:p>
        </p:txBody>
      </p:sp>
      <p:sp>
        <p:nvSpPr>
          <p:cNvPr id="15" name="Text Box 15"/>
          <p:cNvSpPr txBox="1">
            <a:spLocks noChangeArrowheads="1"/>
          </p:cNvSpPr>
          <p:nvPr/>
        </p:nvSpPr>
        <p:spPr bwMode="auto">
          <a:xfrm>
            <a:off x="1928794" y="1230135"/>
            <a:ext cx="1724025" cy="30480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1400" i="1" dirty="0">
                <a:latin typeface="Calibri" pitchFamily="34" charset="0"/>
              </a:rPr>
              <a:t>INSATISFACCIÓN</a:t>
            </a:r>
            <a:endParaRPr lang="es-ES_tradnl" sz="1400" b="0" i="1" dirty="0">
              <a:latin typeface="Calibri" pitchFamily="34" charset="0"/>
            </a:endParaRPr>
          </a:p>
        </p:txBody>
      </p:sp>
      <p:sp>
        <p:nvSpPr>
          <p:cNvPr id="16" name="Text Box 16"/>
          <p:cNvSpPr txBox="1">
            <a:spLocks noChangeArrowheads="1"/>
          </p:cNvSpPr>
          <p:nvPr/>
        </p:nvSpPr>
        <p:spPr bwMode="auto">
          <a:xfrm>
            <a:off x="3786182" y="1230135"/>
            <a:ext cx="1666875" cy="33655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1600" i="1" dirty="0">
                <a:latin typeface="Calibri" pitchFamily="34" charset="0"/>
              </a:rPr>
              <a:t>RESOLUCIÓN</a:t>
            </a:r>
            <a:endParaRPr lang="es-ES_tradnl" sz="1800" b="0" i="1" dirty="0">
              <a:latin typeface="Calibri" pitchFamily="34" charset="0"/>
            </a:endParaRPr>
          </a:p>
        </p:txBody>
      </p:sp>
      <p:sp>
        <p:nvSpPr>
          <p:cNvPr id="17" name="Text Box 17"/>
          <p:cNvSpPr txBox="1">
            <a:spLocks noChangeArrowheads="1"/>
          </p:cNvSpPr>
          <p:nvPr/>
        </p:nvSpPr>
        <p:spPr bwMode="auto">
          <a:xfrm>
            <a:off x="5429256" y="1230135"/>
            <a:ext cx="1666875" cy="33655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1600" i="1" dirty="0">
                <a:latin typeface="Calibri" pitchFamily="34" charset="0"/>
              </a:rPr>
              <a:t>PRODUCCIÓN</a:t>
            </a:r>
            <a:endParaRPr lang="es-ES_tradnl" sz="1800" b="0" i="1" dirty="0">
              <a:latin typeface="Calibri" pitchFamily="34" charset="0"/>
            </a:endParaRPr>
          </a:p>
        </p:txBody>
      </p:sp>
      <p:sp>
        <p:nvSpPr>
          <p:cNvPr id="18" name="Text Box 18"/>
          <p:cNvSpPr txBox="1">
            <a:spLocks noChangeArrowheads="1"/>
          </p:cNvSpPr>
          <p:nvPr/>
        </p:nvSpPr>
        <p:spPr bwMode="auto">
          <a:xfrm>
            <a:off x="7143768" y="1230135"/>
            <a:ext cx="1666875" cy="33655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1600" i="1" dirty="0">
                <a:latin typeface="Calibri" pitchFamily="34" charset="0"/>
              </a:rPr>
              <a:t>TERMINACIÓN</a:t>
            </a:r>
            <a:endParaRPr lang="es-ES_tradnl" sz="1800" b="0" i="1" dirty="0">
              <a:latin typeface="Calibri" pitchFamily="34" charset="0"/>
            </a:endParaRPr>
          </a:p>
        </p:txBody>
      </p:sp>
      <p:sp>
        <p:nvSpPr>
          <p:cNvPr id="19" name="Freeform 19"/>
          <p:cNvSpPr>
            <a:spLocks/>
          </p:cNvSpPr>
          <p:nvPr/>
        </p:nvSpPr>
        <p:spPr bwMode="auto">
          <a:xfrm>
            <a:off x="279400" y="2136598"/>
            <a:ext cx="7839075" cy="2773362"/>
          </a:xfrm>
          <a:custGeom>
            <a:avLst/>
            <a:gdLst/>
            <a:ahLst/>
            <a:cxnLst>
              <a:cxn ang="0">
                <a:pos x="0" y="452"/>
              </a:cxn>
              <a:cxn ang="0">
                <a:pos x="119" y="356"/>
              </a:cxn>
              <a:cxn ang="0">
                <a:pos x="244" y="269"/>
              </a:cxn>
              <a:cxn ang="0">
                <a:pos x="349" y="212"/>
              </a:cxn>
              <a:cxn ang="0">
                <a:pos x="426" y="192"/>
              </a:cxn>
              <a:cxn ang="0">
                <a:pos x="522" y="183"/>
              </a:cxn>
              <a:cxn ang="0">
                <a:pos x="618" y="212"/>
              </a:cxn>
              <a:cxn ang="0">
                <a:pos x="695" y="279"/>
              </a:cxn>
              <a:cxn ang="0">
                <a:pos x="762" y="346"/>
              </a:cxn>
              <a:cxn ang="0">
                <a:pos x="858" y="471"/>
              </a:cxn>
              <a:cxn ang="0">
                <a:pos x="973" y="653"/>
              </a:cxn>
              <a:cxn ang="0">
                <a:pos x="1098" y="932"/>
              </a:cxn>
              <a:cxn ang="0">
                <a:pos x="1165" y="1181"/>
              </a:cxn>
              <a:cxn ang="0">
                <a:pos x="1232" y="1325"/>
              </a:cxn>
              <a:cxn ang="0">
                <a:pos x="1338" y="1488"/>
              </a:cxn>
              <a:cxn ang="0">
                <a:pos x="1376" y="1517"/>
              </a:cxn>
              <a:cxn ang="0">
                <a:pos x="1415" y="1556"/>
              </a:cxn>
              <a:cxn ang="0">
                <a:pos x="1434" y="1594"/>
              </a:cxn>
              <a:cxn ang="0">
                <a:pos x="1463" y="1623"/>
              </a:cxn>
              <a:cxn ang="0">
                <a:pos x="1549" y="1690"/>
              </a:cxn>
              <a:cxn ang="0">
                <a:pos x="1616" y="1728"/>
              </a:cxn>
              <a:cxn ang="0">
                <a:pos x="1703" y="1767"/>
              </a:cxn>
              <a:cxn ang="0">
                <a:pos x="1770" y="1796"/>
              </a:cxn>
              <a:cxn ang="0">
                <a:pos x="1780" y="1805"/>
              </a:cxn>
              <a:cxn ang="0">
                <a:pos x="1943" y="1805"/>
              </a:cxn>
              <a:cxn ang="0">
                <a:pos x="1972" y="1786"/>
              </a:cxn>
              <a:cxn ang="0">
                <a:pos x="2087" y="1786"/>
              </a:cxn>
              <a:cxn ang="0">
                <a:pos x="2125" y="1786"/>
              </a:cxn>
              <a:cxn ang="0">
                <a:pos x="2183" y="1748"/>
              </a:cxn>
              <a:cxn ang="0">
                <a:pos x="2250" y="1728"/>
              </a:cxn>
              <a:cxn ang="0">
                <a:pos x="2298" y="1700"/>
              </a:cxn>
              <a:cxn ang="0">
                <a:pos x="2336" y="1690"/>
              </a:cxn>
              <a:cxn ang="0">
                <a:pos x="2413" y="1632"/>
              </a:cxn>
              <a:cxn ang="0">
                <a:pos x="2471" y="1604"/>
              </a:cxn>
              <a:cxn ang="0">
                <a:pos x="2519" y="1594"/>
              </a:cxn>
              <a:cxn ang="0">
                <a:pos x="2596" y="1536"/>
              </a:cxn>
              <a:cxn ang="0">
                <a:pos x="2682" y="1488"/>
              </a:cxn>
              <a:cxn ang="0">
                <a:pos x="2749" y="1431"/>
              </a:cxn>
              <a:cxn ang="0">
                <a:pos x="2845" y="1344"/>
              </a:cxn>
              <a:cxn ang="0">
                <a:pos x="2999" y="1229"/>
              </a:cxn>
              <a:cxn ang="0">
                <a:pos x="2922" y="1287"/>
              </a:cxn>
              <a:cxn ang="0">
                <a:pos x="3047" y="1200"/>
              </a:cxn>
              <a:cxn ang="0">
                <a:pos x="3172" y="1085"/>
              </a:cxn>
              <a:cxn ang="0">
                <a:pos x="4304" y="0"/>
              </a:cxn>
            </a:cxnLst>
            <a:rect l="0" t="0" r="r" b="b"/>
            <a:pathLst>
              <a:path w="4304" h="1805">
                <a:moveTo>
                  <a:pt x="0" y="452"/>
                </a:moveTo>
                <a:lnTo>
                  <a:pt x="119" y="356"/>
                </a:lnTo>
                <a:lnTo>
                  <a:pt x="244" y="269"/>
                </a:lnTo>
                <a:lnTo>
                  <a:pt x="349" y="212"/>
                </a:lnTo>
                <a:lnTo>
                  <a:pt x="426" y="192"/>
                </a:lnTo>
                <a:lnTo>
                  <a:pt x="522" y="183"/>
                </a:lnTo>
                <a:lnTo>
                  <a:pt x="618" y="212"/>
                </a:lnTo>
                <a:lnTo>
                  <a:pt x="695" y="279"/>
                </a:lnTo>
                <a:lnTo>
                  <a:pt x="762" y="346"/>
                </a:lnTo>
                <a:lnTo>
                  <a:pt x="858" y="471"/>
                </a:lnTo>
                <a:lnTo>
                  <a:pt x="973" y="653"/>
                </a:lnTo>
                <a:lnTo>
                  <a:pt x="1098" y="932"/>
                </a:lnTo>
                <a:lnTo>
                  <a:pt x="1165" y="1181"/>
                </a:lnTo>
                <a:lnTo>
                  <a:pt x="1232" y="1325"/>
                </a:lnTo>
                <a:lnTo>
                  <a:pt x="1338" y="1488"/>
                </a:lnTo>
                <a:lnTo>
                  <a:pt x="1376" y="1517"/>
                </a:lnTo>
                <a:lnTo>
                  <a:pt x="1415" y="1556"/>
                </a:lnTo>
                <a:lnTo>
                  <a:pt x="1434" y="1594"/>
                </a:lnTo>
                <a:lnTo>
                  <a:pt x="1463" y="1623"/>
                </a:lnTo>
                <a:lnTo>
                  <a:pt x="1549" y="1690"/>
                </a:lnTo>
                <a:lnTo>
                  <a:pt x="1616" y="1728"/>
                </a:lnTo>
                <a:lnTo>
                  <a:pt x="1703" y="1767"/>
                </a:lnTo>
                <a:lnTo>
                  <a:pt x="1770" y="1796"/>
                </a:lnTo>
                <a:lnTo>
                  <a:pt x="1780" y="1805"/>
                </a:lnTo>
                <a:lnTo>
                  <a:pt x="1943" y="1805"/>
                </a:lnTo>
                <a:lnTo>
                  <a:pt x="1972" y="1786"/>
                </a:lnTo>
                <a:lnTo>
                  <a:pt x="2087" y="1786"/>
                </a:lnTo>
                <a:lnTo>
                  <a:pt x="2125" y="1786"/>
                </a:lnTo>
                <a:lnTo>
                  <a:pt x="2183" y="1748"/>
                </a:lnTo>
                <a:lnTo>
                  <a:pt x="2250" y="1728"/>
                </a:lnTo>
                <a:lnTo>
                  <a:pt x="2298" y="1700"/>
                </a:lnTo>
                <a:lnTo>
                  <a:pt x="2336" y="1690"/>
                </a:lnTo>
                <a:lnTo>
                  <a:pt x="2413" y="1632"/>
                </a:lnTo>
                <a:lnTo>
                  <a:pt x="2471" y="1604"/>
                </a:lnTo>
                <a:lnTo>
                  <a:pt x="2519" y="1594"/>
                </a:lnTo>
                <a:lnTo>
                  <a:pt x="2596" y="1536"/>
                </a:lnTo>
                <a:lnTo>
                  <a:pt x="2682" y="1488"/>
                </a:lnTo>
                <a:lnTo>
                  <a:pt x="2749" y="1431"/>
                </a:lnTo>
                <a:lnTo>
                  <a:pt x="2845" y="1344"/>
                </a:lnTo>
                <a:lnTo>
                  <a:pt x="2999" y="1229"/>
                </a:lnTo>
                <a:lnTo>
                  <a:pt x="2922" y="1287"/>
                </a:lnTo>
                <a:lnTo>
                  <a:pt x="3047" y="1200"/>
                </a:lnTo>
                <a:lnTo>
                  <a:pt x="3172" y="1085"/>
                </a:lnTo>
                <a:lnTo>
                  <a:pt x="4304" y="0"/>
                </a:lnTo>
              </a:path>
            </a:pathLst>
          </a:custGeom>
          <a:noFill/>
          <a:ln w="76200" cap="flat" cmpd="sng">
            <a:solidFill>
              <a:srgbClr val="FF3300"/>
            </a:solidFill>
            <a:prstDash val="sysDot"/>
            <a:round/>
            <a:headEnd type="none" w="med" len="med"/>
            <a:tailEnd type="triangle" w="med" len="med"/>
          </a:ln>
          <a:effectLst/>
        </p:spPr>
        <p:txBody>
          <a:bodyPr wrap="none" anchor="ctr"/>
          <a:lstStyle/>
          <a:p>
            <a:endParaRPr lang="es-ES" dirty="0">
              <a:latin typeface="Calibri" pitchFamily="34" charset="0"/>
            </a:endParaRPr>
          </a:p>
        </p:txBody>
      </p:sp>
      <p:sp>
        <p:nvSpPr>
          <p:cNvPr id="20" name="Line 20"/>
          <p:cNvSpPr>
            <a:spLocks noChangeShapeType="1"/>
          </p:cNvSpPr>
          <p:nvPr/>
        </p:nvSpPr>
        <p:spPr bwMode="auto">
          <a:xfrm flipV="1">
            <a:off x="279400" y="2060398"/>
            <a:ext cx="7686675" cy="3063875"/>
          </a:xfrm>
          <a:prstGeom prst="line">
            <a:avLst/>
          </a:prstGeom>
          <a:noFill/>
          <a:ln w="76200">
            <a:solidFill>
              <a:schemeClr val="accent2"/>
            </a:solidFill>
            <a:round/>
            <a:headEnd/>
            <a:tailEnd type="triangle" w="med" len="med"/>
          </a:ln>
          <a:effectLst/>
        </p:spPr>
        <p:txBody>
          <a:bodyPr wrap="none" anchor="ctr"/>
          <a:lstStyle/>
          <a:p>
            <a:endParaRPr lang="es-ES" dirty="0">
              <a:latin typeface="Calibri" pitchFamily="34" charset="0"/>
            </a:endParaRPr>
          </a:p>
        </p:txBody>
      </p:sp>
      <p:sp>
        <p:nvSpPr>
          <p:cNvPr id="21" name="Text Box 21"/>
          <p:cNvSpPr txBox="1">
            <a:spLocks noChangeArrowheads="1"/>
          </p:cNvSpPr>
          <p:nvPr/>
        </p:nvSpPr>
        <p:spPr bwMode="auto">
          <a:xfrm>
            <a:off x="384145" y="1729767"/>
            <a:ext cx="1308100" cy="457200"/>
          </a:xfrm>
          <a:prstGeom prst="rect">
            <a:avLst/>
          </a:prstGeom>
          <a:noFill/>
          <a:ln w="12700">
            <a:noFill/>
            <a:miter lim="800000"/>
            <a:headEnd/>
            <a:tailEnd/>
          </a:ln>
          <a:effectLst/>
        </p:spPr>
        <p:txBody>
          <a:bodyPr>
            <a:spAutoFit/>
          </a:bodyPr>
          <a:lstStyle/>
          <a:p>
            <a:pPr algn="r" defTabSz="762000" eaLnBrk="0" hangingPunct="0">
              <a:spcBef>
                <a:spcPct val="50000"/>
              </a:spcBef>
            </a:pPr>
            <a:r>
              <a:rPr lang="es-ES_tradnl" sz="2400" dirty="0">
                <a:solidFill>
                  <a:srgbClr val="FF3300"/>
                </a:solidFill>
                <a:latin typeface="Calibri" pitchFamily="34" charset="0"/>
              </a:rPr>
              <a:t>MORAL</a:t>
            </a:r>
          </a:p>
        </p:txBody>
      </p:sp>
      <p:sp>
        <p:nvSpPr>
          <p:cNvPr id="22" name="Text Box 22"/>
          <p:cNvSpPr txBox="1">
            <a:spLocks noChangeArrowheads="1"/>
          </p:cNvSpPr>
          <p:nvPr/>
        </p:nvSpPr>
        <p:spPr bwMode="auto">
          <a:xfrm>
            <a:off x="330170" y="4930167"/>
            <a:ext cx="1882775" cy="457200"/>
          </a:xfrm>
          <a:prstGeom prst="rect">
            <a:avLst/>
          </a:prstGeom>
          <a:noFill/>
          <a:ln w="12700">
            <a:noFill/>
            <a:miter lim="800000"/>
            <a:headEnd/>
            <a:tailEnd/>
          </a:ln>
          <a:effectLst/>
        </p:spPr>
        <p:txBody>
          <a:bodyPr>
            <a:spAutoFit/>
          </a:bodyPr>
          <a:lstStyle/>
          <a:p>
            <a:pPr algn="l" defTabSz="762000" eaLnBrk="0" hangingPunct="0">
              <a:spcBef>
                <a:spcPct val="50000"/>
              </a:spcBef>
            </a:pPr>
            <a:r>
              <a:rPr lang="es-ES_tradnl" sz="2400" dirty="0">
                <a:solidFill>
                  <a:srgbClr val="3333FF"/>
                </a:solidFill>
                <a:latin typeface="Calibri" pitchFamily="34" charset="0"/>
              </a:rPr>
              <a:t>EFICACIA</a:t>
            </a:r>
          </a:p>
        </p:txBody>
      </p:sp>
      <p:sp>
        <p:nvSpPr>
          <p:cNvPr id="23" name="Line 23"/>
          <p:cNvSpPr>
            <a:spLocks noChangeShapeType="1"/>
          </p:cNvSpPr>
          <p:nvPr/>
        </p:nvSpPr>
        <p:spPr bwMode="auto">
          <a:xfrm>
            <a:off x="269875" y="3736798"/>
            <a:ext cx="8458200" cy="0"/>
          </a:xfrm>
          <a:prstGeom prst="line">
            <a:avLst/>
          </a:prstGeom>
          <a:noFill/>
          <a:ln w="38100">
            <a:solidFill>
              <a:schemeClr val="tx1"/>
            </a:solidFill>
            <a:round/>
            <a:headEnd/>
            <a:tailEnd/>
          </a:ln>
          <a:effectLst/>
        </p:spPr>
        <p:txBody>
          <a:bodyPr wrap="none" anchor="ctr"/>
          <a:lstStyle/>
          <a:p>
            <a:endParaRPr lang="es-ES" dirty="0">
              <a:latin typeface="Calibri" pitchFamily="34" charset="0"/>
            </a:endParaRPr>
          </a:p>
        </p:txBody>
      </p:sp>
      <p:sp>
        <p:nvSpPr>
          <p:cNvPr id="24" name="AutoShape 24"/>
          <p:cNvSpPr>
            <a:spLocks noChangeArrowheads="1"/>
          </p:cNvSpPr>
          <p:nvPr/>
        </p:nvSpPr>
        <p:spPr bwMode="auto">
          <a:xfrm>
            <a:off x="3857620" y="5786454"/>
            <a:ext cx="4919666" cy="381000"/>
          </a:xfrm>
          <a:prstGeom prst="roundRect">
            <a:avLst>
              <a:gd name="adj" fmla="val 16667"/>
            </a:avLst>
          </a:prstGeom>
          <a:solidFill>
            <a:schemeClr val="bg1"/>
          </a:solidFill>
          <a:ln w="9525">
            <a:solidFill>
              <a:schemeClr val="tx1"/>
            </a:solidFill>
            <a:round/>
            <a:headEnd/>
            <a:tailEnd/>
          </a:ln>
          <a:effectLst/>
        </p:spPr>
        <p:txBody>
          <a:bodyPr wrap="none" anchor="ctr"/>
          <a:lstStyle/>
          <a:p>
            <a:pPr algn="l"/>
            <a:r>
              <a:rPr lang="es-ES" i="1" dirty="0" err="1">
                <a:latin typeface="Calibri" pitchFamily="34" charset="0"/>
              </a:rPr>
              <a:t>R.B.Lacoursière</a:t>
            </a:r>
            <a:r>
              <a:rPr lang="es-ES" i="1" dirty="0">
                <a:latin typeface="Calibri" pitchFamily="34" charset="0"/>
              </a:rPr>
              <a:t> (1980): “</a:t>
            </a:r>
            <a:r>
              <a:rPr lang="es-ES" i="1" dirty="0" err="1">
                <a:latin typeface="Calibri" pitchFamily="34" charset="0"/>
              </a:rPr>
              <a:t>The</a:t>
            </a:r>
            <a:r>
              <a:rPr lang="es-ES" i="1" dirty="0">
                <a:latin typeface="Calibri" pitchFamily="34" charset="0"/>
              </a:rPr>
              <a:t> </a:t>
            </a:r>
            <a:r>
              <a:rPr lang="es-ES" i="1" dirty="0" err="1">
                <a:latin typeface="Calibri" pitchFamily="34" charset="0"/>
              </a:rPr>
              <a:t>Life</a:t>
            </a:r>
            <a:r>
              <a:rPr lang="es-ES" i="1" dirty="0">
                <a:latin typeface="Calibri" pitchFamily="34" charset="0"/>
              </a:rPr>
              <a:t> </a:t>
            </a:r>
            <a:r>
              <a:rPr lang="es-ES" i="1" dirty="0" err="1">
                <a:latin typeface="Calibri" pitchFamily="34" charset="0"/>
              </a:rPr>
              <a:t>Cycle</a:t>
            </a:r>
            <a:r>
              <a:rPr lang="es-ES" i="1" dirty="0">
                <a:latin typeface="Calibri" pitchFamily="34" charset="0"/>
              </a:rPr>
              <a:t> of </a:t>
            </a:r>
            <a:r>
              <a:rPr lang="es-ES" i="1" dirty="0" err="1">
                <a:latin typeface="Calibri" pitchFamily="34" charset="0"/>
              </a:rPr>
              <a:t>Groups</a:t>
            </a:r>
            <a:r>
              <a:rPr lang="es-ES" i="1" dirty="0">
                <a:latin typeface="Calibri" pitchFamily="34" charset="0"/>
              </a:rPr>
              <a:t>”</a:t>
            </a:r>
          </a:p>
        </p:txBody>
      </p:sp>
      <p:sp>
        <p:nvSpPr>
          <p:cNvPr id="25" name="2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6" name="2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ppt_x</p:attrName>
                                        </p:attrNameLst>
                                      </p:cBhvr>
                                      <p:tavLst>
                                        <p:tav tm="0">
                                          <p:val>
                                            <p:strVal val="#ppt_x-#ppt_w/2"/>
                                          </p:val>
                                        </p:tav>
                                        <p:tav tm="100000">
                                          <p:val>
                                            <p:strVal val="#ppt_x"/>
                                          </p:val>
                                        </p:tav>
                                      </p:tavLst>
                                    </p:anim>
                                    <p:anim calcmode="lin" valueType="num">
                                      <p:cBhvr>
                                        <p:cTn id="8" dur="500" fill="hold"/>
                                        <p:tgtEl>
                                          <p:spTgt spid="19"/>
                                        </p:tgtEl>
                                        <p:attrNameLst>
                                          <p:attrName>ppt_y</p:attrName>
                                        </p:attrNameLst>
                                      </p:cBhvr>
                                      <p:tavLst>
                                        <p:tav tm="0">
                                          <p:val>
                                            <p:strVal val="#ppt_y"/>
                                          </p:val>
                                        </p:tav>
                                        <p:tav tm="100000">
                                          <p:val>
                                            <p:strVal val="#ppt_y"/>
                                          </p:val>
                                        </p:tav>
                                      </p:tavLst>
                                    </p:anim>
                                    <p:anim calcmode="lin" valueType="num">
                                      <p:cBhvr>
                                        <p:cTn id="9" dur="500" fill="hold"/>
                                        <p:tgtEl>
                                          <p:spTgt spid="19"/>
                                        </p:tgtEl>
                                        <p:attrNameLst>
                                          <p:attrName>ppt_w</p:attrName>
                                        </p:attrNameLst>
                                      </p:cBhvr>
                                      <p:tavLst>
                                        <p:tav tm="0">
                                          <p:val>
                                            <p:fltVal val="0"/>
                                          </p:val>
                                        </p:tav>
                                        <p:tav tm="100000">
                                          <p:val>
                                            <p:strVal val="#ppt_w"/>
                                          </p:val>
                                        </p:tav>
                                      </p:tavLst>
                                    </p:anim>
                                    <p:anim calcmode="lin" valueType="num">
                                      <p:cBhvr>
                                        <p:cTn id="10" dur="500" fill="hold"/>
                                        <p:tgtEl>
                                          <p:spTgt spid="19"/>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500" fill="hold"/>
                                        <p:tgtEl>
                                          <p:spTgt spid="20"/>
                                        </p:tgtEl>
                                        <p:attrNameLst>
                                          <p:attrName>ppt_x</p:attrName>
                                        </p:attrNameLst>
                                      </p:cBhvr>
                                      <p:tavLst>
                                        <p:tav tm="0">
                                          <p:val>
                                            <p:strVal val="#ppt_x-#ppt_w/2"/>
                                          </p:val>
                                        </p:tav>
                                        <p:tav tm="100000">
                                          <p:val>
                                            <p:strVal val="#ppt_x"/>
                                          </p:val>
                                        </p:tav>
                                      </p:tavLst>
                                    </p:anim>
                                    <p:anim calcmode="lin" valueType="num">
                                      <p:cBhvr>
                                        <p:cTn id="15" dur="500" fill="hold"/>
                                        <p:tgtEl>
                                          <p:spTgt spid="20"/>
                                        </p:tgtEl>
                                        <p:attrNameLst>
                                          <p:attrName>ppt_y</p:attrName>
                                        </p:attrNameLst>
                                      </p:cBhvr>
                                      <p:tavLst>
                                        <p:tav tm="0">
                                          <p:val>
                                            <p:strVal val="#ppt_y"/>
                                          </p:val>
                                        </p:tav>
                                        <p:tav tm="100000">
                                          <p:val>
                                            <p:strVal val="#ppt_y"/>
                                          </p:val>
                                        </p:tav>
                                      </p:tavLst>
                                    </p:anim>
                                    <p:anim calcmode="lin" valueType="num">
                                      <p:cBhvr>
                                        <p:cTn id="16" dur="500" fill="hold"/>
                                        <p:tgtEl>
                                          <p:spTgt spid="20"/>
                                        </p:tgtEl>
                                        <p:attrNameLst>
                                          <p:attrName>ppt_w</p:attrName>
                                        </p:attrNameLst>
                                      </p:cBhvr>
                                      <p:tavLst>
                                        <p:tav tm="0">
                                          <p:val>
                                            <p:fltVal val="0"/>
                                          </p:val>
                                        </p:tav>
                                        <p:tav tm="100000">
                                          <p:val>
                                            <p:strVal val="#ppt_w"/>
                                          </p:val>
                                        </p:tav>
                                      </p:tavLst>
                                    </p:anim>
                                    <p:anim calcmode="lin" valueType="num">
                                      <p:cBhvr>
                                        <p:cTn id="17" dur="500" fill="hold"/>
                                        <p:tgtEl>
                                          <p:spTgt spid="2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Proceso de Desarrollo del Equipo</a:t>
            </a:r>
            <a:endParaRPr lang="es-ES" dirty="0"/>
          </a:p>
        </p:txBody>
      </p:sp>
      <p:grpSp>
        <p:nvGrpSpPr>
          <p:cNvPr id="43" name="42 Grupo"/>
          <p:cNvGrpSpPr/>
          <p:nvPr/>
        </p:nvGrpSpPr>
        <p:grpSpPr>
          <a:xfrm>
            <a:off x="1765300" y="1435118"/>
            <a:ext cx="5507038" cy="4876800"/>
            <a:chOff x="1765300" y="1435118"/>
            <a:chExt cx="5507038" cy="4876800"/>
          </a:xfrm>
        </p:grpSpPr>
        <p:sp>
          <p:nvSpPr>
            <p:cNvPr id="15" name="Oval 27"/>
            <p:cNvSpPr>
              <a:spLocks noChangeArrowheads="1"/>
            </p:cNvSpPr>
            <p:nvPr/>
          </p:nvSpPr>
          <p:spPr bwMode="auto">
            <a:xfrm>
              <a:off x="1765300" y="1435118"/>
              <a:ext cx="5507038" cy="4876800"/>
            </a:xfrm>
            <a:prstGeom prst="ellipse">
              <a:avLst/>
            </a:prstGeom>
            <a:solidFill>
              <a:schemeClr val="accent6">
                <a:lumMod val="40000"/>
                <a:lumOff val="60000"/>
              </a:schemeClr>
            </a:solidFill>
            <a:ln w="28575">
              <a:solidFill>
                <a:schemeClr val="tx2"/>
              </a:solidFill>
              <a:round/>
              <a:headEnd/>
              <a:tailEnd/>
            </a:ln>
            <a:effectLst/>
          </p:spPr>
          <p:txBody>
            <a:bodyPr wrap="none" anchor="ctr"/>
            <a:lstStyle/>
            <a:p>
              <a:endParaRPr lang="es-ES" dirty="0">
                <a:latin typeface="Calibri" pitchFamily="34" charset="0"/>
              </a:endParaRPr>
            </a:p>
          </p:txBody>
        </p:sp>
        <p:sp>
          <p:nvSpPr>
            <p:cNvPr id="16" name="Line 28"/>
            <p:cNvSpPr>
              <a:spLocks noChangeShapeType="1"/>
            </p:cNvSpPr>
            <p:nvPr/>
          </p:nvSpPr>
          <p:spPr bwMode="auto">
            <a:xfrm>
              <a:off x="4529138" y="1435118"/>
              <a:ext cx="1588" cy="4876800"/>
            </a:xfrm>
            <a:prstGeom prst="line">
              <a:avLst/>
            </a:prstGeom>
            <a:noFill/>
            <a:ln w="28575">
              <a:solidFill>
                <a:schemeClr val="tx2"/>
              </a:solidFill>
              <a:round/>
              <a:headEnd/>
              <a:tailEnd/>
            </a:ln>
            <a:effectLst/>
          </p:spPr>
          <p:txBody>
            <a:bodyPr/>
            <a:lstStyle/>
            <a:p>
              <a:endParaRPr lang="es-ES" dirty="0">
                <a:latin typeface="Calibri" pitchFamily="34" charset="0"/>
              </a:endParaRPr>
            </a:p>
          </p:txBody>
        </p:sp>
        <p:sp>
          <p:nvSpPr>
            <p:cNvPr id="17" name="Line 29"/>
            <p:cNvSpPr>
              <a:spLocks noChangeShapeType="1"/>
            </p:cNvSpPr>
            <p:nvPr/>
          </p:nvSpPr>
          <p:spPr bwMode="auto">
            <a:xfrm>
              <a:off x="1765300" y="3873518"/>
              <a:ext cx="5507038" cy="1588"/>
            </a:xfrm>
            <a:prstGeom prst="line">
              <a:avLst/>
            </a:prstGeom>
            <a:noFill/>
            <a:ln w="28575">
              <a:solidFill>
                <a:schemeClr val="tx2"/>
              </a:solidFill>
              <a:round/>
              <a:headEnd/>
              <a:tailEnd/>
            </a:ln>
            <a:effectLst/>
          </p:spPr>
          <p:txBody>
            <a:bodyPr/>
            <a:lstStyle/>
            <a:p>
              <a:endParaRPr lang="es-ES" sz="2400" b="1" dirty="0">
                <a:latin typeface="Calibri" pitchFamily="34" charset="0"/>
              </a:endParaRPr>
            </a:p>
          </p:txBody>
        </p:sp>
      </p:grpSp>
      <p:sp>
        <p:nvSpPr>
          <p:cNvPr id="25" name="2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8" name="37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grpSp>
        <p:nvGrpSpPr>
          <p:cNvPr id="48" name="47 Grupo"/>
          <p:cNvGrpSpPr/>
          <p:nvPr/>
        </p:nvGrpSpPr>
        <p:grpSpPr>
          <a:xfrm>
            <a:off x="2059967" y="3327698"/>
            <a:ext cx="4784899" cy="1067792"/>
            <a:chOff x="2059967" y="3327698"/>
            <a:chExt cx="4784899" cy="1067792"/>
          </a:xfrm>
        </p:grpSpPr>
        <p:sp>
          <p:nvSpPr>
            <p:cNvPr id="44" name="Text Box 31"/>
            <p:cNvSpPr txBox="1">
              <a:spLocks noChangeArrowheads="1"/>
            </p:cNvSpPr>
            <p:nvPr/>
          </p:nvSpPr>
          <p:spPr bwMode="auto">
            <a:xfrm>
              <a:off x="4572000" y="3327698"/>
              <a:ext cx="1939570" cy="461665"/>
            </a:xfrm>
            <a:prstGeom prst="rect">
              <a:avLst/>
            </a:prstGeom>
            <a:noFill/>
            <a:ln w="9525">
              <a:noFill/>
              <a:miter lim="800000"/>
              <a:headEnd/>
              <a:tailEnd/>
            </a:ln>
            <a:effectLst/>
          </p:spPr>
          <p:txBody>
            <a:bodyPr wrap="none">
              <a:spAutoFit/>
            </a:bodyPr>
            <a:lstStyle/>
            <a:p>
              <a:pPr algn="l" eaLnBrk="0" hangingPunct="0"/>
              <a:r>
                <a:rPr lang="es-ES" sz="2400" b="1" dirty="0">
                  <a:solidFill>
                    <a:srgbClr val="000066"/>
                  </a:solidFill>
                  <a:latin typeface="Calibri" pitchFamily="34" charset="0"/>
                </a:rPr>
                <a:t>1. INICIACION</a:t>
              </a:r>
            </a:p>
          </p:txBody>
        </p:sp>
        <p:sp>
          <p:nvSpPr>
            <p:cNvPr id="45" name="Text Box 32"/>
            <p:cNvSpPr txBox="1">
              <a:spLocks noChangeArrowheads="1"/>
            </p:cNvSpPr>
            <p:nvPr/>
          </p:nvSpPr>
          <p:spPr bwMode="auto">
            <a:xfrm>
              <a:off x="4572000" y="3933825"/>
              <a:ext cx="2272866" cy="461665"/>
            </a:xfrm>
            <a:prstGeom prst="rect">
              <a:avLst/>
            </a:prstGeom>
            <a:noFill/>
            <a:ln w="9525">
              <a:noFill/>
              <a:miter lim="800000"/>
              <a:headEnd/>
              <a:tailEnd/>
            </a:ln>
            <a:effectLst/>
          </p:spPr>
          <p:txBody>
            <a:bodyPr wrap="none">
              <a:spAutoFit/>
            </a:bodyPr>
            <a:lstStyle/>
            <a:p>
              <a:pPr algn="l" eaLnBrk="0" hangingPunct="0"/>
              <a:r>
                <a:rPr lang="es-ES" sz="2400" b="1" dirty="0">
                  <a:solidFill>
                    <a:srgbClr val="000066"/>
                  </a:solidFill>
                  <a:latin typeface="Calibri" pitchFamily="34" charset="0"/>
                </a:rPr>
                <a:t>2. ORIENTACION</a:t>
              </a:r>
            </a:p>
          </p:txBody>
        </p:sp>
        <p:sp>
          <p:nvSpPr>
            <p:cNvPr id="46" name="Text Box 33"/>
            <p:cNvSpPr txBox="1">
              <a:spLocks noChangeArrowheads="1"/>
            </p:cNvSpPr>
            <p:nvPr/>
          </p:nvSpPr>
          <p:spPr bwMode="auto">
            <a:xfrm>
              <a:off x="2059967" y="3933825"/>
              <a:ext cx="2367571" cy="461665"/>
            </a:xfrm>
            <a:prstGeom prst="rect">
              <a:avLst/>
            </a:prstGeom>
            <a:noFill/>
            <a:ln w="9525">
              <a:noFill/>
              <a:miter lim="800000"/>
              <a:headEnd/>
              <a:tailEnd/>
            </a:ln>
            <a:effectLst/>
          </p:spPr>
          <p:txBody>
            <a:bodyPr wrap="none">
              <a:spAutoFit/>
            </a:bodyPr>
            <a:lstStyle/>
            <a:p>
              <a:pPr algn="l" eaLnBrk="0" hangingPunct="0"/>
              <a:r>
                <a:rPr lang="es-ES" sz="2400" b="1" dirty="0">
                  <a:solidFill>
                    <a:srgbClr val="000066"/>
                  </a:solidFill>
                  <a:latin typeface="Calibri" pitchFamily="34" charset="0"/>
                </a:rPr>
                <a:t>CLARIFICACION 3</a:t>
              </a:r>
            </a:p>
          </p:txBody>
        </p:sp>
        <p:sp>
          <p:nvSpPr>
            <p:cNvPr id="47" name="Text Box 34"/>
            <p:cNvSpPr txBox="1">
              <a:spLocks noChangeArrowheads="1"/>
            </p:cNvSpPr>
            <p:nvPr/>
          </p:nvSpPr>
          <p:spPr bwMode="auto">
            <a:xfrm>
              <a:off x="2214546" y="3327698"/>
              <a:ext cx="2197974" cy="461665"/>
            </a:xfrm>
            <a:prstGeom prst="rect">
              <a:avLst/>
            </a:prstGeom>
            <a:noFill/>
            <a:ln w="9525">
              <a:noFill/>
              <a:miter lim="800000"/>
              <a:headEnd/>
              <a:tailEnd/>
            </a:ln>
            <a:effectLst/>
          </p:spPr>
          <p:txBody>
            <a:bodyPr wrap="none">
              <a:spAutoFit/>
            </a:bodyPr>
            <a:lstStyle/>
            <a:p>
              <a:pPr algn="l" eaLnBrk="0" hangingPunct="0"/>
              <a:r>
                <a:rPr lang="es-ES" sz="2400" b="1" dirty="0">
                  <a:solidFill>
                    <a:srgbClr val="000066"/>
                  </a:solidFill>
                  <a:latin typeface="Calibri" pitchFamily="34" charset="0"/>
                </a:rPr>
                <a:t>INTEGRACION 4</a:t>
              </a:r>
            </a:p>
          </p:txBody>
        </p:sp>
      </p:grpSp>
      <p:grpSp>
        <p:nvGrpSpPr>
          <p:cNvPr id="49" name="48 Grupo"/>
          <p:cNvGrpSpPr/>
          <p:nvPr/>
        </p:nvGrpSpPr>
        <p:grpSpPr>
          <a:xfrm>
            <a:off x="2295525" y="749318"/>
            <a:ext cx="6756493" cy="2228910"/>
            <a:chOff x="2295525" y="749318"/>
            <a:chExt cx="6756493" cy="2228910"/>
          </a:xfrm>
        </p:grpSpPr>
        <p:sp>
          <p:nvSpPr>
            <p:cNvPr id="50" name="Text Box 35"/>
            <p:cNvSpPr txBox="1">
              <a:spLocks noChangeArrowheads="1"/>
            </p:cNvSpPr>
            <p:nvPr/>
          </p:nvSpPr>
          <p:spPr bwMode="auto">
            <a:xfrm>
              <a:off x="2295525" y="749318"/>
              <a:ext cx="1868140" cy="400110"/>
            </a:xfrm>
            <a:prstGeom prst="rect">
              <a:avLst/>
            </a:prstGeom>
            <a:noFill/>
            <a:ln w="9525">
              <a:noFill/>
              <a:miter lim="800000"/>
              <a:headEnd/>
              <a:tailEnd/>
            </a:ln>
            <a:effectLst/>
          </p:spPr>
          <p:txBody>
            <a:bodyPr wrap="none">
              <a:spAutoFit/>
            </a:bodyPr>
            <a:lstStyle/>
            <a:p>
              <a:pPr algn="l" eaLnBrk="0" hangingPunct="0"/>
              <a:r>
                <a:rPr lang="es-ES" sz="2000" i="1" dirty="0">
                  <a:solidFill>
                    <a:srgbClr val="990033"/>
                  </a:solidFill>
                  <a:latin typeface="Calibri" pitchFamily="34" charset="0"/>
                </a:rPr>
                <a:t>Madurez Grupal</a:t>
              </a:r>
            </a:p>
          </p:txBody>
        </p:sp>
        <p:sp>
          <p:nvSpPr>
            <p:cNvPr id="51" name="Text Box 36"/>
            <p:cNvSpPr txBox="1">
              <a:spLocks noChangeArrowheads="1"/>
            </p:cNvSpPr>
            <p:nvPr/>
          </p:nvSpPr>
          <p:spPr bwMode="auto">
            <a:xfrm>
              <a:off x="5857875" y="773131"/>
              <a:ext cx="2325765" cy="400110"/>
            </a:xfrm>
            <a:prstGeom prst="rect">
              <a:avLst/>
            </a:prstGeom>
            <a:noFill/>
            <a:ln w="9525">
              <a:noFill/>
              <a:miter lim="800000"/>
              <a:headEnd/>
              <a:tailEnd/>
            </a:ln>
            <a:effectLst/>
          </p:spPr>
          <p:txBody>
            <a:bodyPr wrap="none">
              <a:spAutoFit/>
            </a:bodyPr>
            <a:lstStyle/>
            <a:p>
              <a:pPr algn="l" eaLnBrk="0" hangingPunct="0"/>
              <a:r>
                <a:rPr lang="es-ES" sz="2000" i="1" dirty="0">
                  <a:solidFill>
                    <a:srgbClr val="990033"/>
                  </a:solidFill>
                  <a:latin typeface="Calibri" pitchFamily="34" charset="0"/>
                </a:rPr>
                <a:t>Madurez Profesional</a:t>
              </a:r>
            </a:p>
          </p:txBody>
        </p:sp>
        <p:sp>
          <p:nvSpPr>
            <p:cNvPr id="52" name="Text Box 37"/>
            <p:cNvSpPr txBox="1">
              <a:spLocks noChangeArrowheads="1"/>
            </p:cNvSpPr>
            <p:nvPr/>
          </p:nvSpPr>
          <p:spPr bwMode="auto">
            <a:xfrm>
              <a:off x="7059613" y="2578118"/>
              <a:ext cx="1992405" cy="400110"/>
            </a:xfrm>
            <a:prstGeom prst="rect">
              <a:avLst/>
            </a:prstGeom>
            <a:noFill/>
            <a:ln w="9525">
              <a:noFill/>
              <a:miter lim="800000"/>
              <a:headEnd/>
              <a:tailEnd/>
            </a:ln>
            <a:effectLst/>
          </p:spPr>
          <p:txBody>
            <a:bodyPr wrap="none">
              <a:spAutoFit/>
            </a:bodyPr>
            <a:lstStyle/>
            <a:p>
              <a:pPr algn="l" eaLnBrk="0" hangingPunct="0"/>
              <a:r>
                <a:rPr lang="es-ES" sz="2000" i="1" dirty="0">
                  <a:solidFill>
                    <a:srgbClr val="990033"/>
                  </a:solidFill>
                  <a:latin typeface="Calibri" pitchFamily="34" charset="0"/>
                </a:rPr>
                <a:t>Interdependencia</a:t>
              </a:r>
            </a:p>
          </p:txBody>
        </p:sp>
      </p:grpSp>
      <p:grpSp>
        <p:nvGrpSpPr>
          <p:cNvPr id="53" name="52 Grupo"/>
          <p:cNvGrpSpPr/>
          <p:nvPr/>
        </p:nvGrpSpPr>
        <p:grpSpPr>
          <a:xfrm>
            <a:off x="2783626" y="977918"/>
            <a:ext cx="4312498" cy="4899007"/>
            <a:chOff x="2783626" y="977918"/>
            <a:chExt cx="4312498" cy="4899007"/>
          </a:xfrm>
        </p:grpSpPr>
        <p:sp>
          <p:nvSpPr>
            <p:cNvPr id="54" name="Text Box 39"/>
            <p:cNvSpPr txBox="1">
              <a:spLocks noChangeArrowheads="1"/>
            </p:cNvSpPr>
            <p:nvPr/>
          </p:nvSpPr>
          <p:spPr bwMode="auto">
            <a:xfrm>
              <a:off x="4714876" y="1773238"/>
              <a:ext cx="1354986" cy="1477328"/>
            </a:xfrm>
            <a:prstGeom prst="rect">
              <a:avLst/>
            </a:prstGeom>
            <a:noFill/>
            <a:ln w="9525">
              <a:noFill/>
              <a:miter lim="800000"/>
              <a:headEnd/>
              <a:tailEnd/>
            </a:ln>
            <a:effectLst/>
          </p:spPr>
          <p:txBody>
            <a:bodyPr wrap="none">
              <a:spAutoFit/>
            </a:bodyPr>
            <a:lstStyle/>
            <a:p>
              <a:pPr algn="l" eaLnBrk="0" hangingPunct="0"/>
              <a:r>
                <a:rPr lang="es-ES" dirty="0" err="1">
                  <a:solidFill>
                    <a:srgbClr val="990033"/>
                  </a:solidFill>
                  <a:latin typeface="Calibri" pitchFamily="34" charset="0"/>
                </a:rPr>
                <a:t>Mad.Gr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Mad</a:t>
              </a:r>
              <a:r>
                <a:rPr lang="es-ES" dirty="0">
                  <a:solidFill>
                    <a:srgbClr val="990033"/>
                  </a:solidFill>
                  <a:latin typeface="Calibri" pitchFamily="34" charset="0"/>
                </a:rPr>
                <a:t>. </a:t>
              </a:r>
              <a:r>
                <a:rPr lang="es-ES" dirty="0" err="1">
                  <a:solidFill>
                    <a:srgbClr val="990033"/>
                  </a:solidFill>
                  <a:latin typeface="Calibri" pitchFamily="34" charset="0"/>
                </a:rPr>
                <a:t>Pr.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Intdep</a:t>
              </a:r>
              <a:r>
                <a:rPr lang="es-ES" dirty="0">
                  <a:solidFill>
                    <a:srgbClr val="990033"/>
                  </a:solidFill>
                  <a:latin typeface="Calibri" pitchFamily="34" charset="0"/>
                </a:rPr>
                <a:t>.    </a:t>
              </a:r>
              <a:r>
                <a:rPr lang="es-ES" dirty="0" err="1">
                  <a:solidFill>
                    <a:srgbClr val="990033"/>
                  </a:solidFill>
                  <a:latin typeface="Calibri" pitchFamily="34" charset="0"/>
                </a:rPr>
                <a:t>Bja</a:t>
              </a:r>
              <a:endParaRPr lang="es-ES" dirty="0">
                <a:solidFill>
                  <a:srgbClr val="990033"/>
                </a:solidFill>
                <a:latin typeface="Calibri" pitchFamily="34" charset="0"/>
              </a:endParaRPr>
            </a:p>
          </p:txBody>
        </p:sp>
        <p:sp>
          <p:nvSpPr>
            <p:cNvPr id="55" name="Line 40"/>
            <p:cNvSpPr>
              <a:spLocks noChangeShapeType="1"/>
            </p:cNvSpPr>
            <p:nvPr/>
          </p:nvSpPr>
          <p:spPr bwMode="auto">
            <a:xfrm>
              <a:off x="4048125" y="977918"/>
              <a:ext cx="685800" cy="609600"/>
            </a:xfrm>
            <a:prstGeom prst="line">
              <a:avLst/>
            </a:prstGeom>
            <a:noFill/>
            <a:ln w="19050">
              <a:solidFill>
                <a:srgbClr val="990033"/>
              </a:solidFill>
              <a:round/>
              <a:headEnd/>
              <a:tailEnd type="triangle" w="med" len="med"/>
            </a:ln>
            <a:effectLst/>
          </p:spPr>
          <p:txBody>
            <a:bodyPr/>
            <a:lstStyle/>
            <a:p>
              <a:endParaRPr lang="es-ES" dirty="0">
                <a:latin typeface="Calibri" pitchFamily="34" charset="0"/>
              </a:endParaRPr>
            </a:p>
          </p:txBody>
        </p:sp>
        <p:sp>
          <p:nvSpPr>
            <p:cNvPr id="56" name="Line 41"/>
            <p:cNvSpPr>
              <a:spLocks noChangeShapeType="1"/>
            </p:cNvSpPr>
            <p:nvPr/>
          </p:nvSpPr>
          <p:spPr bwMode="auto">
            <a:xfrm rot="5400000">
              <a:off x="6484953" y="2389200"/>
              <a:ext cx="269854" cy="952489"/>
            </a:xfrm>
            <a:prstGeom prst="line">
              <a:avLst/>
            </a:prstGeom>
            <a:noFill/>
            <a:ln w="19050">
              <a:solidFill>
                <a:srgbClr val="990033"/>
              </a:solidFill>
              <a:round/>
              <a:headEnd/>
              <a:tailEnd type="triangle" w="med" len="med"/>
            </a:ln>
            <a:effectLst/>
          </p:spPr>
          <p:txBody>
            <a:bodyPr/>
            <a:lstStyle/>
            <a:p>
              <a:endParaRPr lang="es-ES" dirty="0">
                <a:latin typeface="Calibri" pitchFamily="34" charset="0"/>
              </a:endParaRPr>
            </a:p>
          </p:txBody>
        </p:sp>
        <p:sp>
          <p:nvSpPr>
            <p:cNvPr id="57" name="Line 42"/>
            <p:cNvSpPr>
              <a:spLocks noChangeShapeType="1"/>
            </p:cNvSpPr>
            <p:nvPr/>
          </p:nvSpPr>
          <p:spPr bwMode="auto">
            <a:xfrm flipH="1">
              <a:off x="5786445" y="1130318"/>
              <a:ext cx="647692" cy="1298550"/>
            </a:xfrm>
            <a:prstGeom prst="line">
              <a:avLst/>
            </a:prstGeom>
            <a:noFill/>
            <a:ln w="19050">
              <a:solidFill>
                <a:srgbClr val="990033"/>
              </a:solidFill>
              <a:round/>
              <a:headEnd/>
              <a:tailEnd type="triangle" w="med" len="med"/>
            </a:ln>
            <a:effectLst/>
          </p:spPr>
          <p:txBody>
            <a:bodyPr/>
            <a:lstStyle/>
            <a:p>
              <a:endParaRPr lang="es-ES" dirty="0">
                <a:latin typeface="Calibri" pitchFamily="34" charset="0"/>
              </a:endParaRPr>
            </a:p>
          </p:txBody>
        </p:sp>
        <p:sp>
          <p:nvSpPr>
            <p:cNvPr id="58" name="Text Box 43"/>
            <p:cNvSpPr txBox="1">
              <a:spLocks noChangeArrowheads="1"/>
            </p:cNvSpPr>
            <p:nvPr/>
          </p:nvSpPr>
          <p:spPr bwMode="auto">
            <a:xfrm>
              <a:off x="4643438" y="4399597"/>
              <a:ext cx="1673984" cy="1477328"/>
            </a:xfrm>
            <a:prstGeom prst="rect">
              <a:avLst/>
            </a:prstGeom>
            <a:noFill/>
            <a:ln w="9525">
              <a:noFill/>
              <a:miter lim="800000"/>
              <a:headEnd/>
              <a:tailEnd/>
            </a:ln>
            <a:effectLst/>
          </p:spPr>
          <p:txBody>
            <a:bodyPr wrap="none">
              <a:spAutoFit/>
            </a:bodyPr>
            <a:lstStyle/>
            <a:p>
              <a:pPr algn="l" eaLnBrk="0" hangingPunct="0"/>
              <a:r>
                <a:rPr lang="es-ES" dirty="0" err="1">
                  <a:solidFill>
                    <a:srgbClr val="990033"/>
                  </a:solidFill>
                  <a:latin typeface="Calibri" pitchFamily="34" charset="0"/>
                </a:rPr>
                <a:t>Mad.Gr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Mad</a:t>
              </a:r>
              <a:r>
                <a:rPr lang="es-ES" dirty="0">
                  <a:solidFill>
                    <a:srgbClr val="990033"/>
                  </a:solidFill>
                  <a:latin typeface="Calibri" pitchFamily="34" charset="0"/>
                </a:rPr>
                <a:t>. </a:t>
              </a:r>
              <a:r>
                <a:rPr lang="es-ES" dirty="0" err="1">
                  <a:solidFill>
                    <a:srgbClr val="990033"/>
                  </a:solidFill>
                  <a:latin typeface="Calibri" pitchFamily="34" charset="0"/>
                </a:rPr>
                <a:t>Pr.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Intdep</a:t>
              </a:r>
              <a:r>
                <a:rPr lang="es-ES" dirty="0">
                  <a:solidFill>
                    <a:srgbClr val="990033"/>
                  </a:solidFill>
                  <a:latin typeface="Calibri" pitchFamily="34" charset="0"/>
                </a:rPr>
                <a:t>.    ½ Baja</a:t>
              </a:r>
            </a:p>
          </p:txBody>
        </p:sp>
        <p:sp>
          <p:nvSpPr>
            <p:cNvPr id="59" name="Text Box 44"/>
            <p:cNvSpPr txBox="1">
              <a:spLocks noChangeArrowheads="1"/>
            </p:cNvSpPr>
            <p:nvPr/>
          </p:nvSpPr>
          <p:spPr bwMode="auto">
            <a:xfrm>
              <a:off x="2783626" y="4399597"/>
              <a:ext cx="1643912" cy="1477328"/>
            </a:xfrm>
            <a:prstGeom prst="rect">
              <a:avLst/>
            </a:prstGeom>
            <a:noFill/>
            <a:ln w="9525">
              <a:noFill/>
              <a:miter lim="800000"/>
              <a:headEnd/>
              <a:tailEnd/>
            </a:ln>
            <a:effectLst/>
          </p:spPr>
          <p:txBody>
            <a:bodyPr wrap="none">
              <a:spAutoFit/>
            </a:bodyPr>
            <a:lstStyle/>
            <a:p>
              <a:pPr algn="l" eaLnBrk="0" hangingPunct="0"/>
              <a:r>
                <a:rPr lang="es-ES" dirty="0" err="1">
                  <a:solidFill>
                    <a:srgbClr val="990033"/>
                  </a:solidFill>
                  <a:latin typeface="Calibri" pitchFamily="34" charset="0"/>
                </a:rPr>
                <a:t>Mad.Gr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Mad</a:t>
              </a:r>
              <a:r>
                <a:rPr lang="es-ES" dirty="0">
                  <a:solidFill>
                    <a:srgbClr val="990033"/>
                  </a:solidFill>
                  <a:latin typeface="Calibri" pitchFamily="34" charset="0"/>
                </a:rPr>
                <a:t>. </a:t>
              </a:r>
              <a:r>
                <a:rPr lang="es-ES" dirty="0" err="1">
                  <a:solidFill>
                    <a:srgbClr val="990033"/>
                  </a:solidFill>
                  <a:latin typeface="Calibri" pitchFamily="34" charset="0"/>
                </a:rPr>
                <a:t>Pr.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Intdep</a:t>
              </a:r>
              <a:r>
                <a:rPr lang="es-ES" dirty="0">
                  <a:solidFill>
                    <a:srgbClr val="990033"/>
                  </a:solidFill>
                  <a:latin typeface="Calibri" pitchFamily="34" charset="0"/>
                </a:rPr>
                <a:t>.    ½ Alta</a:t>
              </a:r>
            </a:p>
          </p:txBody>
        </p:sp>
        <p:sp>
          <p:nvSpPr>
            <p:cNvPr id="60" name="Text Box 45"/>
            <p:cNvSpPr txBox="1">
              <a:spLocks noChangeArrowheads="1"/>
            </p:cNvSpPr>
            <p:nvPr/>
          </p:nvSpPr>
          <p:spPr bwMode="auto">
            <a:xfrm>
              <a:off x="2992017" y="1773238"/>
              <a:ext cx="1435521" cy="1477328"/>
            </a:xfrm>
            <a:prstGeom prst="rect">
              <a:avLst/>
            </a:prstGeom>
            <a:noFill/>
            <a:ln w="9525">
              <a:noFill/>
              <a:miter lim="800000"/>
              <a:headEnd/>
              <a:tailEnd/>
            </a:ln>
            <a:effectLst/>
          </p:spPr>
          <p:txBody>
            <a:bodyPr wrap="none">
              <a:spAutoFit/>
            </a:bodyPr>
            <a:lstStyle/>
            <a:p>
              <a:pPr algn="l" eaLnBrk="0" hangingPunct="0"/>
              <a:r>
                <a:rPr lang="es-ES" dirty="0" err="1">
                  <a:solidFill>
                    <a:srgbClr val="990033"/>
                  </a:solidFill>
                  <a:latin typeface="Calibri" pitchFamily="34" charset="0"/>
                </a:rPr>
                <a:t>Mad.Gr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Mad</a:t>
              </a:r>
              <a:r>
                <a:rPr lang="es-ES" dirty="0">
                  <a:solidFill>
                    <a:srgbClr val="990033"/>
                  </a:solidFill>
                  <a:latin typeface="Calibri" pitchFamily="34" charset="0"/>
                </a:rPr>
                <a:t>. </a:t>
              </a:r>
              <a:r>
                <a:rPr lang="es-ES" dirty="0" err="1">
                  <a:solidFill>
                    <a:srgbClr val="990033"/>
                  </a:solidFill>
                  <a:latin typeface="Calibri" pitchFamily="34" charset="0"/>
                </a:rPr>
                <a:t>Pr.</a:t>
              </a:r>
              <a:r>
                <a:rPr lang="es-ES" dirty="0">
                  <a:solidFill>
                    <a:srgbClr val="990033"/>
                  </a:solidFill>
                  <a:latin typeface="Calibri" pitchFamily="34" charset="0"/>
                </a:rPr>
                <a:t>  +</a:t>
              </a:r>
            </a:p>
            <a:p>
              <a:pPr algn="l" eaLnBrk="0" hangingPunct="0"/>
              <a:endParaRPr lang="es-ES" dirty="0">
                <a:solidFill>
                  <a:srgbClr val="990033"/>
                </a:solidFill>
                <a:latin typeface="Calibri" pitchFamily="34" charset="0"/>
              </a:endParaRPr>
            </a:p>
            <a:p>
              <a:pPr algn="l" eaLnBrk="0" hangingPunct="0"/>
              <a:r>
                <a:rPr lang="es-ES" dirty="0" err="1">
                  <a:solidFill>
                    <a:srgbClr val="990033"/>
                  </a:solidFill>
                  <a:latin typeface="Calibri" pitchFamily="34" charset="0"/>
                </a:rPr>
                <a:t>Intdep</a:t>
              </a:r>
              <a:r>
                <a:rPr lang="es-ES" dirty="0">
                  <a:solidFill>
                    <a:srgbClr val="990033"/>
                  </a:solidFill>
                  <a:latin typeface="Calibri" pitchFamily="34" charset="0"/>
                </a:rPr>
                <a:t>.    Alta</a:t>
              </a:r>
            </a:p>
          </p:txBody>
        </p:sp>
      </p:grpSp>
      <p:grpSp>
        <p:nvGrpSpPr>
          <p:cNvPr id="61" name="60 Grupo"/>
          <p:cNvGrpSpPr/>
          <p:nvPr/>
        </p:nvGrpSpPr>
        <p:grpSpPr>
          <a:xfrm>
            <a:off x="827088" y="1643050"/>
            <a:ext cx="7416800" cy="4260021"/>
            <a:chOff x="827088" y="1643050"/>
            <a:chExt cx="7416800" cy="4260021"/>
          </a:xfrm>
        </p:grpSpPr>
        <p:sp>
          <p:nvSpPr>
            <p:cNvPr id="62" name="Text Box 46"/>
            <p:cNvSpPr txBox="1">
              <a:spLocks noChangeArrowheads="1"/>
            </p:cNvSpPr>
            <p:nvPr/>
          </p:nvSpPr>
          <p:spPr bwMode="auto">
            <a:xfrm>
              <a:off x="6786578" y="1661378"/>
              <a:ext cx="1393138" cy="830997"/>
            </a:xfrm>
            <a:prstGeom prst="rect">
              <a:avLst/>
            </a:prstGeom>
            <a:noFill/>
            <a:ln w="9525">
              <a:noFill/>
              <a:miter lim="800000"/>
              <a:headEnd/>
              <a:tailEnd/>
            </a:ln>
            <a:effectLst/>
          </p:spPr>
          <p:txBody>
            <a:bodyPr wrap="none">
              <a:spAutoFit/>
            </a:bodyPr>
            <a:lstStyle/>
            <a:p>
              <a:pPr algn="r" eaLnBrk="0" hangingPunct="0"/>
              <a:r>
                <a:rPr lang="es-ES" sz="2400" b="1" dirty="0">
                  <a:solidFill>
                    <a:srgbClr val="003366"/>
                  </a:solidFill>
                  <a:latin typeface="Calibri" pitchFamily="34" charset="0"/>
                </a:rPr>
                <a:t>Liderazgo</a:t>
              </a:r>
            </a:p>
            <a:p>
              <a:pPr algn="r" eaLnBrk="0" hangingPunct="0"/>
              <a:r>
                <a:rPr lang="es-ES" sz="2400" b="1" dirty="0">
                  <a:solidFill>
                    <a:srgbClr val="003366"/>
                  </a:solidFill>
                  <a:latin typeface="Calibri" pitchFamily="34" charset="0"/>
                </a:rPr>
                <a:t>Patronal</a:t>
              </a:r>
            </a:p>
          </p:txBody>
        </p:sp>
        <p:sp>
          <p:nvSpPr>
            <p:cNvPr id="63" name="Text Box 47"/>
            <p:cNvSpPr txBox="1">
              <a:spLocks noChangeArrowheads="1"/>
            </p:cNvSpPr>
            <p:nvPr/>
          </p:nvSpPr>
          <p:spPr bwMode="auto">
            <a:xfrm>
              <a:off x="6539511" y="5072074"/>
              <a:ext cx="1704377" cy="830997"/>
            </a:xfrm>
            <a:prstGeom prst="rect">
              <a:avLst/>
            </a:prstGeom>
            <a:noFill/>
            <a:ln w="9525">
              <a:noFill/>
              <a:miter lim="800000"/>
              <a:headEnd/>
              <a:tailEnd/>
            </a:ln>
            <a:effectLst/>
          </p:spPr>
          <p:txBody>
            <a:bodyPr wrap="none">
              <a:spAutoFit/>
            </a:bodyPr>
            <a:lstStyle/>
            <a:p>
              <a:pPr algn="r" eaLnBrk="0" hangingPunct="0"/>
              <a:r>
                <a:rPr lang="es-ES" sz="2400" b="1" dirty="0">
                  <a:solidFill>
                    <a:srgbClr val="003366"/>
                  </a:solidFill>
                  <a:latin typeface="Calibri" pitchFamily="34" charset="0"/>
                </a:rPr>
                <a:t>Liderazgo</a:t>
              </a:r>
            </a:p>
            <a:p>
              <a:pPr algn="r" eaLnBrk="0" hangingPunct="0"/>
              <a:r>
                <a:rPr lang="es-ES" sz="2400" b="1" dirty="0">
                  <a:solidFill>
                    <a:srgbClr val="003366"/>
                  </a:solidFill>
                  <a:latin typeface="Calibri" pitchFamily="34" charset="0"/>
                </a:rPr>
                <a:t>Paternalista</a:t>
              </a:r>
            </a:p>
          </p:txBody>
        </p:sp>
        <p:sp>
          <p:nvSpPr>
            <p:cNvPr id="64" name="Text Box 48"/>
            <p:cNvSpPr txBox="1">
              <a:spLocks noChangeArrowheads="1"/>
            </p:cNvSpPr>
            <p:nvPr/>
          </p:nvSpPr>
          <p:spPr bwMode="auto">
            <a:xfrm>
              <a:off x="827088" y="5045928"/>
              <a:ext cx="1795107" cy="830997"/>
            </a:xfrm>
            <a:prstGeom prst="rect">
              <a:avLst/>
            </a:prstGeom>
            <a:noFill/>
            <a:ln w="9525">
              <a:noFill/>
              <a:miter lim="800000"/>
              <a:headEnd/>
              <a:tailEnd/>
            </a:ln>
            <a:effectLst/>
          </p:spPr>
          <p:txBody>
            <a:bodyPr wrap="none">
              <a:spAutoFit/>
            </a:bodyPr>
            <a:lstStyle/>
            <a:p>
              <a:pPr algn="l" eaLnBrk="0" hangingPunct="0"/>
              <a:r>
                <a:rPr lang="es-ES" sz="2400" b="1" dirty="0">
                  <a:solidFill>
                    <a:srgbClr val="003366"/>
                  </a:solidFill>
                  <a:latin typeface="Calibri" pitchFamily="34" charset="0"/>
                </a:rPr>
                <a:t>Liderazgo</a:t>
              </a:r>
            </a:p>
            <a:p>
              <a:pPr algn="l" eaLnBrk="0" hangingPunct="0"/>
              <a:r>
                <a:rPr lang="es-ES" sz="2400" b="1" dirty="0">
                  <a:solidFill>
                    <a:srgbClr val="003366"/>
                  </a:solidFill>
                  <a:latin typeface="Calibri" pitchFamily="34" charset="0"/>
                </a:rPr>
                <a:t>Participativo</a:t>
              </a:r>
            </a:p>
          </p:txBody>
        </p:sp>
        <p:sp>
          <p:nvSpPr>
            <p:cNvPr id="65" name="Text Box 49"/>
            <p:cNvSpPr txBox="1">
              <a:spLocks noChangeArrowheads="1"/>
            </p:cNvSpPr>
            <p:nvPr/>
          </p:nvSpPr>
          <p:spPr bwMode="auto">
            <a:xfrm>
              <a:off x="827088" y="1643050"/>
              <a:ext cx="1440010" cy="830997"/>
            </a:xfrm>
            <a:prstGeom prst="rect">
              <a:avLst/>
            </a:prstGeom>
            <a:noFill/>
            <a:ln w="9525">
              <a:noFill/>
              <a:miter lim="800000"/>
              <a:headEnd/>
              <a:tailEnd/>
            </a:ln>
            <a:effectLst/>
          </p:spPr>
          <p:txBody>
            <a:bodyPr wrap="none">
              <a:spAutoFit/>
            </a:bodyPr>
            <a:lstStyle/>
            <a:p>
              <a:pPr algn="l" eaLnBrk="0" hangingPunct="0"/>
              <a:r>
                <a:rPr lang="es-ES" sz="2400" b="1" dirty="0">
                  <a:solidFill>
                    <a:srgbClr val="003366"/>
                  </a:solidFill>
                  <a:latin typeface="Calibri" pitchFamily="34" charset="0"/>
                </a:rPr>
                <a:t>Liderazgo</a:t>
              </a:r>
            </a:p>
            <a:p>
              <a:pPr algn="l" eaLnBrk="0" hangingPunct="0"/>
              <a:r>
                <a:rPr lang="es-ES" sz="2400" b="1" dirty="0">
                  <a:solidFill>
                    <a:srgbClr val="003366"/>
                  </a:solidFill>
                  <a:latin typeface="Calibri" pitchFamily="34" charset="0"/>
                </a:rPr>
                <a:t>Permisivo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checkerboard(across)">
                                      <p:cBhvr>
                                        <p:cTn id="11" dur="500"/>
                                        <p:tgtEl>
                                          <p:spTgt spid="4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p:cTn id="16" dur="500" fill="hold"/>
                                        <p:tgtEl>
                                          <p:spTgt spid="49"/>
                                        </p:tgtEl>
                                        <p:attrNameLst>
                                          <p:attrName>ppt_w</p:attrName>
                                        </p:attrNameLst>
                                      </p:cBhvr>
                                      <p:tavLst>
                                        <p:tav tm="0">
                                          <p:val>
                                            <p:strVal val="#ppt_w*0.70"/>
                                          </p:val>
                                        </p:tav>
                                        <p:tav tm="100000">
                                          <p:val>
                                            <p:strVal val="#ppt_w"/>
                                          </p:val>
                                        </p:tav>
                                      </p:tavLst>
                                    </p:anim>
                                    <p:anim calcmode="lin" valueType="num">
                                      <p:cBhvr>
                                        <p:cTn id="17" dur="500" fill="hold"/>
                                        <p:tgtEl>
                                          <p:spTgt spid="49"/>
                                        </p:tgtEl>
                                        <p:attrNameLst>
                                          <p:attrName>ppt_h</p:attrName>
                                        </p:attrNameLst>
                                      </p:cBhvr>
                                      <p:tavLst>
                                        <p:tav tm="0">
                                          <p:val>
                                            <p:strVal val="#ppt_h"/>
                                          </p:val>
                                        </p:tav>
                                        <p:tav tm="100000">
                                          <p:val>
                                            <p:strVal val="#ppt_h"/>
                                          </p:val>
                                        </p:tav>
                                      </p:tavLst>
                                    </p:anim>
                                    <p:animEffect transition="in" filter="fade">
                                      <p:cBhvr>
                                        <p:cTn id="18" dur="500"/>
                                        <p:tgtEl>
                                          <p:spTgt spid="49"/>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53"/>
                                        </p:tgtEl>
                                        <p:attrNameLst>
                                          <p:attrName>style.visibility</p:attrName>
                                        </p:attrNameLst>
                                      </p:cBhvr>
                                      <p:to>
                                        <p:strVal val="visible"/>
                                      </p:to>
                                    </p:set>
                                    <p:anim calcmode="lin" valueType="num">
                                      <p:cBhvr>
                                        <p:cTn id="23" dur="1000" fill="hold"/>
                                        <p:tgtEl>
                                          <p:spTgt spid="53"/>
                                        </p:tgtEl>
                                        <p:attrNameLst>
                                          <p:attrName>ppt_w</p:attrName>
                                        </p:attrNameLst>
                                      </p:cBhvr>
                                      <p:tavLst>
                                        <p:tav tm="0">
                                          <p:val>
                                            <p:strVal val="#ppt_w*0.70"/>
                                          </p:val>
                                        </p:tav>
                                        <p:tav tm="100000">
                                          <p:val>
                                            <p:strVal val="#ppt_w"/>
                                          </p:val>
                                        </p:tav>
                                      </p:tavLst>
                                    </p:anim>
                                    <p:anim calcmode="lin" valueType="num">
                                      <p:cBhvr>
                                        <p:cTn id="24" dur="1000" fill="hold"/>
                                        <p:tgtEl>
                                          <p:spTgt spid="53"/>
                                        </p:tgtEl>
                                        <p:attrNameLst>
                                          <p:attrName>ppt_h</p:attrName>
                                        </p:attrNameLst>
                                      </p:cBhvr>
                                      <p:tavLst>
                                        <p:tav tm="0">
                                          <p:val>
                                            <p:strVal val="#ppt_h"/>
                                          </p:val>
                                        </p:tav>
                                        <p:tav tm="100000">
                                          <p:val>
                                            <p:strVal val="#ppt_h"/>
                                          </p:val>
                                        </p:tav>
                                      </p:tavLst>
                                    </p:anim>
                                    <p:animEffect transition="in" filter="fade">
                                      <p:cBhvr>
                                        <p:cTn id="25" dur="1000"/>
                                        <p:tgtEl>
                                          <p:spTgt spid="5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61"/>
                                        </p:tgtEl>
                                        <p:attrNameLst>
                                          <p:attrName>style.visibility</p:attrName>
                                        </p:attrNameLst>
                                      </p:cBhvr>
                                      <p:to>
                                        <p:strVal val="visible"/>
                                      </p:to>
                                    </p:set>
                                    <p:animEffect transition="in" filter="dissolve">
                                      <p:cBhvr>
                                        <p:cTn id="3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250825" y="500042"/>
            <a:ext cx="8321703" cy="1200329"/>
          </a:xfrm>
          <a:prstGeom prst="rect">
            <a:avLst/>
          </a:prstGeom>
          <a:noFill/>
        </p:spPr>
        <p:txBody>
          <a:bodyPr wrap="square" rtlCol="0" anchor="ctr">
            <a:spAutoFit/>
          </a:bodyPr>
          <a:lstStyle/>
          <a:p>
            <a:pPr algn="ctr" eaLnBrk="0" hangingPunct="0"/>
            <a:r>
              <a:rPr lang="es-ES" sz="2400" b="1" dirty="0" smtClean="0">
                <a:solidFill>
                  <a:schemeClr val="accent5">
                    <a:lumMod val="50000"/>
                  </a:schemeClr>
                </a:solidFill>
                <a:latin typeface="Calibri" pitchFamily="34" charset="0"/>
              </a:rPr>
              <a:t>El coordinador debe determinar la FASE DE DESARROLLO en la  que se encuentra el equipo, atendiendo a indicadores de madurez profesional y grupal ...</a:t>
            </a:r>
            <a:endParaRPr lang="es-ES" sz="2400" b="1" dirty="0">
              <a:solidFill>
                <a:schemeClr val="accent5">
                  <a:lumMod val="50000"/>
                </a:schemeClr>
              </a:solidFill>
              <a:latin typeface="Calibri" pitchFamily="34" charset="0"/>
            </a:endParaRPr>
          </a:p>
        </p:txBody>
      </p:sp>
      <p:grpSp>
        <p:nvGrpSpPr>
          <p:cNvPr id="18" name="17 Grupo"/>
          <p:cNvGrpSpPr/>
          <p:nvPr/>
        </p:nvGrpSpPr>
        <p:grpSpPr>
          <a:xfrm>
            <a:off x="250825" y="2000240"/>
            <a:ext cx="4143404" cy="4286280"/>
            <a:chOff x="250825" y="2000240"/>
            <a:chExt cx="4143404" cy="4286280"/>
          </a:xfrm>
        </p:grpSpPr>
        <p:sp>
          <p:nvSpPr>
            <p:cNvPr id="9" name="8 Rectángulo"/>
            <p:cNvSpPr/>
            <p:nvPr/>
          </p:nvSpPr>
          <p:spPr>
            <a:xfrm>
              <a:off x="250825" y="2000240"/>
              <a:ext cx="4143404" cy="428628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857224" y="2198693"/>
              <a:ext cx="3071834" cy="830997"/>
            </a:xfrm>
            <a:prstGeom prst="rect">
              <a:avLst/>
            </a:prstGeom>
            <a:noFill/>
          </p:spPr>
          <p:txBody>
            <a:bodyPr wrap="square" rtlCol="0" anchor="ctr">
              <a:spAutoFit/>
            </a:bodyPr>
            <a:lstStyle/>
            <a:p>
              <a:pPr algn="ctr"/>
              <a:r>
                <a:rPr lang="es-ES" sz="2400" b="1" dirty="0" smtClean="0">
                  <a:solidFill>
                    <a:schemeClr val="accent5">
                      <a:lumMod val="50000"/>
                    </a:schemeClr>
                  </a:solidFill>
                  <a:latin typeface="Calibri" pitchFamily="34" charset="0"/>
                </a:rPr>
                <a:t>Indicadores </a:t>
              </a:r>
            </a:p>
            <a:p>
              <a:pPr algn="ctr"/>
              <a:r>
                <a:rPr lang="es-ES" sz="2400" b="1" dirty="0" smtClean="0">
                  <a:solidFill>
                    <a:schemeClr val="accent5">
                      <a:lumMod val="50000"/>
                    </a:schemeClr>
                  </a:solidFill>
                  <a:latin typeface="Calibri" pitchFamily="34" charset="0"/>
                </a:rPr>
                <a:t>Madurez Profesional</a:t>
              </a:r>
              <a:endParaRPr lang="es-ES" sz="2400" b="1" dirty="0" smtClean="0">
                <a:solidFill>
                  <a:schemeClr val="accent5">
                    <a:lumMod val="50000"/>
                  </a:schemeClr>
                </a:solidFill>
              </a:endParaRPr>
            </a:p>
          </p:txBody>
        </p:sp>
        <p:sp>
          <p:nvSpPr>
            <p:cNvPr id="13" name="12 CuadroTexto"/>
            <p:cNvSpPr txBox="1"/>
            <p:nvPr/>
          </p:nvSpPr>
          <p:spPr>
            <a:xfrm>
              <a:off x="537943" y="3357562"/>
              <a:ext cx="3604064" cy="2554545"/>
            </a:xfrm>
            <a:prstGeom prst="rect">
              <a:avLst/>
            </a:prstGeom>
            <a:noFill/>
          </p:spPr>
          <p:txBody>
            <a:bodyPr wrap="none" rtlCol="0" anchor="ctr">
              <a:spAutoFit/>
            </a:bodyPr>
            <a:lstStyle/>
            <a:p>
              <a:pPr marL="457200" indent="-457200" algn="ctr" eaLnBrk="0" hangingPunct="0">
                <a:buFontTx/>
                <a:buAutoNum type="arabicPeriod"/>
              </a:pPr>
              <a:r>
                <a:rPr lang="es-ES" sz="2000" dirty="0" smtClean="0">
                  <a:latin typeface="Calibri" pitchFamily="34" charset="0"/>
                </a:rPr>
                <a:t>Claridad de Objetivos</a:t>
              </a:r>
            </a:p>
            <a:p>
              <a:pPr marL="457200" indent="-457200" algn="ctr" eaLnBrk="0" hangingPunct="0">
                <a:buFontTx/>
                <a:buAutoNum type="arabicPeriod"/>
              </a:pPr>
              <a:r>
                <a:rPr lang="es-ES" sz="2000" dirty="0" smtClean="0">
                  <a:latin typeface="Calibri" pitchFamily="34" charset="0"/>
                </a:rPr>
                <a:t>Compatibilidad objetivos</a:t>
              </a:r>
            </a:p>
            <a:p>
              <a:pPr marL="457200" indent="-457200" algn="ctr" eaLnBrk="0" hangingPunct="0">
                <a:buFontTx/>
                <a:buAutoNum type="arabicPeriod"/>
              </a:pPr>
              <a:r>
                <a:rPr lang="es-ES" sz="2000" dirty="0" smtClean="0">
                  <a:latin typeface="Calibri" pitchFamily="34" charset="0"/>
                </a:rPr>
                <a:t>Calidad de las decisiones</a:t>
              </a:r>
            </a:p>
            <a:p>
              <a:pPr marL="457200" indent="-457200" algn="ctr" eaLnBrk="0" hangingPunct="0">
                <a:buFontTx/>
                <a:buAutoNum type="arabicPeriod"/>
              </a:pPr>
              <a:r>
                <a:rPr lang="es-ES" sz="2000" dirty="0" smtClean="0">
                  <a:latin typeface="Calibri" pitchFamily="34" charset="0"/>
                </a:rPr>
                <a:t>Soluciones de problemas</a:t>
              </a:r>
            </a:p>
            <a:p>
              <a:pPr marL="457200" indent="-457200" algn="ctr" eaLnBrk="0" hangingPunct="0">
                <a:buFontTx/>
                <a:buAutoNum type="arabicPeriod"/>
              </a:pPr>
              <a:r>
                <a:rPr lang="es-ES" sz="2000" dirty="0" smtClean="0">
                  <a:latin typeface="Calibri" pitchFamily="34" charset="0"/>
                </a:rPr>
                <a:t>Competencias técnicas</a:t>
              </a:r>
            </a:p>
            <a:p>
              <a:pPr marL="457200" indent="-457200" algn="ctr" eaLnBrk="0" hangingPunct="0">
                <a:buFontTx/>
                <a:buAutoNum type="arabicPeriod"/>
              </a:pPr>
              <a:r>
                <a:rPr lang="es-ES" sz="2000" dirty="0" smtClean="0">
                  <a:latin typeface="Calibri" pitchFamily="34" charset="0"/>
                </a:rPr>
                <a:t>Consecución de objetivos</a:t>
              </a:r>
            </a:p>
            <a:p>
              <a:pPr marL="457200" indent="-457200" algn="ctr" eaLnBrk="0" hangingPunct="0">
                <a:buFontTx/>
                <a:buAutoNum type="arabicPeriod"/>
              </a:pPr>
              <a:r>
                <a:rPr lang="es-ES" sz="2000" dirty="0" smtClean="0">
                  <a:latin typeface="Calibri" pitchFamily="34" charset="0"/>
                </a:rPr>
                <a:t>Normalización de procesos</a:t>
              </a:r>
            </a:p>
            <a:p>
              <a:pPr marL="457200" indent="-457200" algn="ctr" eaLnBrk="0" hangingPunct="0">
                <a:buFontTx/>
                <a:buAutoNum type="arabicPeriod"/>
              </a:pPr>
              <a:r>
                <a:rPr lang="es-ES" sz="2000" dirty="0" smtClean="0">
                  <a:latin typeface="Calibri" pitchFamily="34" charset="0"/>
                </a:rPr>
                <a:t>Disponibilidad competencias</a:t>
              </a:r>
              <a:endParaRPr lang="es-ES" sz="2000" dirty="0">
                <a:latin typeface="Calibri" pitchFamily="34" charset="0"/>
              </a:endParaRPr>
            </a:p>
          </p:txBody>
        </p:sp>
      </p:grpSp>
      <p:grpSp>
        <p:nvGrpSpPr>
          <p:cNvPr id="19" name="18 Grupo"/>
          <p:cNvGrpSpPr/>
          <p:nvPr/>
        </p:nvGrpSpPr>
        <p:grpSpPr>
          <a:xfrm>
            <a:off x="4822857" y="2017437"/>
            <a:ext cx="4143404" cy="4284943"/>
            <a:chOff x="4822857" y="2017437"/>
            <a:chExt cx="4143404" cy="4284943"/>
          </a:xfrm>
        </p:grpSpPr>
        <p:sp>
          <p:nvSpPr>
            <p:cNvPr id="10" name="9 Rectángulo"/>
            <p:cNvSpPr/>
            <p:nvPr/>
          </p:nvSpPr>
          <p:spPr>
            <a:xfrm>
              <a:off x="4822857" y="2017437"/>
              <a:ext cx="4143404" cy="4284943"/>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2" name="11 CuadroTexto"/>
            <p:cNvSpPr txBox="1"/>
            <p:nvPr/>
          </p:nvSpPr>
          <p:spPr>
            <a:xfrm>
              <a:off x="5715008" y="2198693"/>
              <a:ext cx="2428892" cy="830997"/>
            </a:xfrm>
            <a:prstGeom prst="rect">
              <a:avLst/>
            </a:prstGeom>
            <a:noFill/>
          </p:spPr>
          <p:txBody>
            <a:bodyPr wrap="square" rtlCol="0" anchor="ctr">
              <a:spAutoFit/>
            </a:bodyPr>
            <a:lstStyle/>
            <a:p>
              <a:pPr algn="ctr" eaLnBrk="0" hangingPunct="0"/>
              <a:r>
                <a:rPr lang="es-ES" sz="2400" b="1" dirty="0" smtClean="0">
                  <a:solidFill>
                    <a:schemeClr val="accent3">
                      <a:lumMod val="50000"/>
                    </a:schemeClr>
                  </a:solidFill>
                  <a:latin typeface="Calibri" pitchFamily="34" charset="0"/>
                </a:rPr>
                <a:t>Indicadores Madurez Grupal</a:t>
              </a:r>
              <a:endParaRPr lang="es-ES" sz="2400" b="1" dirty="0">
                <a:solidFill>
                  <a:schemeClr val="accent3">
                    <a:lumMod val="50000"/>
                  </a:schemeClr>
                </a:solidFill>
                <a:latin typeface="Calibri" pitchFamily="34" charset="0"/>
              </a:endParaRPr>
            </a:p>
          </p:txBody>
        </p:sp>
        <p:sp>
          <p:nvSpPr>
            <p:cNvPr id="14" name="13 CuadroTexto"/>
            <p:cNvSpPr txBox="1"/>
            <p:nvPr/>
          </p:nvSpPr>
          <p:spPr>
            <a:xfrm>
              <a:off x="5237819" y="3351218"/>
              <a:ext cx="3278462" cy="2554545"/>
            </a:xfrm>
            <a:prstGeom prst="rect">
              <a:avLst/>
            </a:prstGeom>
            <a:noFill/>
          </p:spPr>
          <p:txBody>
            <a:bodyPr wrap="none" rtlCol="0" anchor="ctr">
              <a:spAutoFit/>
            </a:bodyPr>
            <a:lstStyle/>
            <a:p>
              <a:pPr marL="457200" indent="-457200" algn="ctr" eaLnBrk="0" hangingPunct="0">
                <a:buFontTx/>
                <a:buAutoNum type="arabicPeriod"/>
              </a:pPr>
              <a:r>
                <a:rPr lang="es-ES" sz="2000" dirty="0" smtClean="0">
                  <a:latin typeface="Calibri" pitchFamily="34" charset="0"/>
                </a:rPr>
                <a:t>Claridad de funciones</a:t>
              </a:r>
            </a:p>
            <a:p>
              <a:pPr marL="457200" indent="-457200" algn="ctr" eaLnBrk="0" hangingPunct="0">
                <a:buFontTx/>
                <a:buAutoNum type="arabicPeriod"/>
              </a:pPr>
              <a:r>
                <a:rPr lang="es-ES" sz="2000" dirty="0" smtClean="0">
                  <a:latin typeface="Calibri" pitchFamily="34" charset="0"/>
                </a:rPr>
                <a:t>Compatibilidad funciones</a:t>
              </a:r>
            </a:p>
            <a:p>
              <a:pPr marL="457200" indent="-457200" algn="ctr" eaLnBrk="0" hangingPunct="0">
                <a:buFontTx/>
                <a:buAutoNum type="arabicPeriod"/>
              </a:pPr>
              <a:r>
                <a:rPr lang="es-ES" sz="2000" dirty="0" smtClean="0">
                  <a:latin typeface="Calibri" pitchFamily="34" charset="0"/>
                </a:rPr>
                <a:t>Compromiso decisiones</a:t>
              </a:r>
            </a:p>
            <a:p>
              <a:pPr marL="457200" indent="-457200" algn="ctr" eaLnBrk="0" hangingPunct="0">
                <a:buFontTx/>
                <a:buAutoNum type="arabicPeriod"/>
              </a:pPr>
              <a:r>
                <a:rPr lang="es-ES" sz="2000" dirty="0" smtClean="0">
                  <a:latin typeface="Calibri" pitchFamily="34" charset="0"/>
                </a:rPr>
                <a:t>Participación</a:t>
              </a:r>
            </a:p>
            <a:p>
              <a:pPr marL="457200" indent="-457200" algn="ctr" eaLnBrk="0" hangingPunct="0">
                <a:buFontTx/>
                <a:buAutoNum type="arabicPeriod"/>
              </a:pPr>
              <a:r>
                <a:rPr lang="es-ES" sz="2000" dirty="0" smtClean="0">
                  <a:latin typeface="Calibri" pitchFamily="34" charset="0"/>
                </a:rPr>
                <a:t>Confianza y satisfacción</a:t>
              </a:r>
            </a:p>
            <a:p>
              <a:pPr marL="457200" indent="-457200" algn="ctr" eaLnBrk="0" hangingPunct="0">
                <a:buFontTx/>
                <a:buAutoNum type="arabicPeriod"/>
              </a:pPr>
              <a:r>
                <a:rPr lang="es-ES" sz="2000" dirty="0" smtClean="0">
                  <a:latin typeface="Calibri" pitchFamily="34" charset="0"/>
                </a:rPr>
                <a:t>Comunicación</a:t>
              </a:r>
            </a:p>
            <a:p>
              <a:pPr marL="457200" indent="-457200" algn="ctr" eaLnBrk="0" hangingPunct="0">
                <a:buFontTx/>
                <a:buAutoNum type="arabicPeriod"/>
              </a:pPr>
              <a:r>
                <a:rPr lang="es-ES" sz="2000" dirty="0" smtClean="0">
                  <a:latin typeface="Calibri" pitchFamily="34" charset="0"/>
                </a:rPr>
                <a:t>Recompensas</a:t>
              </a:r>
            </a:p>
            <a:p>
              <a:pPr marL="457200" indent="-457200" algn="ctr" eaLnBrk="0" hangingPunct="0">
                <a:buFontTx/>
                <a:buAutoNum type="arabicPeriod"/>
              </a:pPr>
              <a:r>
                <a:rPr lang="es-ES" sz="2000" dirty="0" smtClean="0">
                  <a:latin typeface="Calibri" pitchFamily="34" charset="0"/>
                </a:rPr>
                <a:t>Distribución autoridad</a:t>
              </a:r>
              <a:endParaRPr lang="es-ES" sz="2000" dirty="0">
                <a:latin typeface="Calibri" pitchFamily="34" charset="0"/>
              </a:endParaRPr>
            </a:p>
          </p:txBody>
        </p:sp>
      </p:grpSp>
      <p:sp>
        <p:nvSpPr>
          <p:cNvPr id="15" name="1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16" name="1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ssolv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Metodología</a:t>
            </a:r>
            <a:endParaRPr lang="es-ES" dirty="0"/>
          </a:p>
        </p:txBody>
      </p:sp>
      <p:sp>
        <p:nvSpPr>
          <p:cNvPr id="5" name="4 CuadroTexto"/>
          <p:cNvSpPr txBox="1"/>
          <p:nvPr/>
        </p:nvSpPr>
        <p:spPr>
          <a:xfrm>
            <a:off x="755650" y="1000108"/>
            <a:ext cx="6265690" cy="523220"/>
          </a:xfrm>
          <a:prstGeom prst="rect">
            <a:avLst/>
          </a:prstGeom>
          <a:noFill/>
        </p:spPr>
        <p:txBody>
          <a:bodyPr wrap="none" rtlCol="0" anchor="ctr">
            <a:spAutoFit/>
          </a:bodyPr>
          <a:lstStyle/>
          <a:p>
            <a:pPr>
              <a:buFont typeface="Wingdings" pitchFamily="2" charset="2"/>
              <a:buChar char="ü"/>
            </a:pPr>
            <a:r>
              <a:rPr lang="es-ES" sz="2800" b="1" dirty="0" smtClean="0">
                <a:solidFill>
                  <a:schemeClr val="tx2">
                    <a:lumMod val="75000"/>
                  </a:schemeClr>
                </a:solidFill>
              </a:rPr>
              <a:t>Facilitar la Experiencia Contextualizada</a:t>
            </a:r>
          </a:p>
        </p:txBody>
      </p:sp>
      <p:sp>
        <p:nvSpPr>
          <p:cNvPr id="6" name="5 CuadroTexto"/>
          <p:cNvSpPr txBox="1"/>
          <p:nvPr/>
        </p:nvSpPr>
        <p:spPr>
          <a:xfrm>
            <a:off x="755650" y="3429000"/>
            <a:ext cx="5228547" cy="523220"/>
          </a:xfrm>
          <a:prstGeom prst="rect">
            <a:avLst/>
          </a:prstGeom>
          <a:noFill/>
        </p:spPr>
        <p:txBody>
          <a:bodyPr wrap="none" rtlCol="0" anchor="ctr">
            <a:spAutoFit/>
          </a:bodyPr>
          <a:lstStyle/>
          <a:p>
            <a:pPr>
              <a:buFont typeface="Wingdings" pitchFamily="2" charset="2"/>
              <a:buChar char="ü"/>
            </a:pPr>
            <a:r>
              <a:rPr lang="es-ES" sz="2800" b="1" dirty="0" smtClean="0">
                <a:solidFill>
                  <a:schemeClr val="tx2">
                    <a:lumMod val="75000"/>
                  </a:schemeClr>
                </a:solidFill>
              </a:rPr>
              <a:t>Reflexionar sobre la experiencia</a:t>
            </a:r>
          </a:p>
        </p:txBody>
      </p:sp>
      <p:sp>
        <p:nvSpPr>
          <p:cNvPr id="7" name="6 CuadroTexto"/>
          <p:cNvSpPr txBox="1"/>
          <p:nvPr/>
        </p:nvSpPr>
        <p:spPr>
          <a:xfrm>
            <a:off x="755650" y="5286388"/>
            <a:ext cx="3168240" cy="523220"/>
          </a:xfrm>
          <a:prstGeom prst="rect">
            <a:avLst/>
          </a:prstGeom>
          <a:noFill/>
        </p:spPr>
        <p:txBody>
          <a:bodyPr wrap="none" rtlCol="0" anchor="ctr">
            <a:spAutoFit/>
          </a:bodyPr>
          <a:lstStyle/>
          <a:p>
            <a:pPr>
              <a:buFont typeface="Wingdings" pitchFamily="2" charset="2"/>
              <a:buChar char="ü"/>
            </a:pPr>
            <a:r>
              <a:rPr lang="es-ES" sz="2800" b="1" dirty="0" smtClean="0">
                <a:solidFill>
                  <a:schemeClr val="tx2">
                    <a:lumMod val="75000"/>
                  </a:schemeClr>
                </a:solidFill>
              </a:rPr>
              <a:t>Provocar la acción</a:t>
            </a:r>
          </a:p>
        </p:txBody>
      </p:sp>
      <p:sp>
        <p:nvSpPr>
          <p:cNvPr id="8" name="7 CuadroTexto"/>
          <p:cNvSpPr txBox="1"/>
          <p:nvPr/>
        </p:nvSpPr>
        <p:spPr>
          <a:xfrm>
            <a:off x="2928926" y="1571612"/>
            <a:ext cx="5128648" cy="1200329"/>
          </a:xfrm>
          <a:prstGeom prst="rect">
            <a:avLst/>
          </a:prstGeom>
          <a:solidFill>
            <a:schemeClr val="tx2">
              <a:lumMod val="20000"/>
              <a:lumOff val="80000"/>
            </a:schemeClr>
          </a:solidFill>
        </p:spPr>
        <p:txBody>
          <a:bodyPr wrap="none" rtlCol="0" anchor="ctr">
            <a:spAutoFit/>
          </a:bodyPr>
          <a:lstStyle/>
          <a:p>
            <a:pPr lvl="1">
              <a:lnSpc>
                <a:spcPct val="100000"/>
              </a:lnSpc>
              <a:spcBef>
                <a:spcPct val="0"/>
              </a:spcBef>
              <a:buClrTx/>
              <a:buFont typeface="Wingdings" pitchFamily="2" charset="2"/>
              <a:buChar char="Ø"/>
            </a:pPr>
            <a:r>
              <a:rPr lang="es-ES" sz="2400" dirty="0" smtClean="0">
                <a:cs typeface="Times New Roman" charset="0"/>
              </a:rPr>
              <a:t> Ejercicios individuales o grupales.</a:t>
            </a:r>
          </a:p>
          <a:p>
            <a:pPr lvl="1">
              <a:lnSpc>
                <a:spcPct val="100000"/>
              </a:lnSpc>
              <a:spcBef>
                <a:spcPct val="0"/>
              </a:spcBef>
              <a:buClrTx/>
              <a:buFont typeface="Wingdings" pitchFamily="2" charset="2"/>
              <a:buChar char="Ø"/>
            </a:pPr>
            <a:r>
              <a:rPr lang="es-ES" sz="2400" dirty="0" smtClean="0">
                <a:cs typeface="Times New Roman" charset="0"/>
              </a:rPr>
              <a:t> Cuestionarios</a:t>
            </a:r>
          </a:p>
          <a:p>
            <a:pPr lvl="1">
              <a:lnSpc>
                <a:spcPct val="100000"/>
              </a:lnSpc>
              <a:spcBef>
                <a:spcPct val="0"/>
              </a:spcBef>
              <a:buClrTx/>
              <a:buFont typeface="Wingdings" pitchFamily="2" charset="2"/>
              <a:buChar char="Ø"/>
            </a:pPr>
            <a:r>
              <a:rPr lang="es-ES" sz="2400" dirty="0" smtClean="0">
                <a:cs typeface="Times New Roman" charset="0"/>
              </a:rPr>
              <a:t> Suscitar vivencias</a:t>
            </a:r>
            <a:endParaRPr lang="es-ES" sz="2400" dirty="0">
              <a:cs typeface="Times New Roman" charset="0"/>
            </a:endParaRPr>
          </a:p>
        </p:txBody>
      </p:sp>
      <p:sp>
        <p:nvSpPr>
          <p:cNvPr id="9" name="8 CuadroTexto"/>
          <p:cNvSpPr txBox="1"/>
          <p:nvPr/>
        </p:nvSpPr>
        <p:spPr>
          <a:xfrm>
            <a:off x="6215074" y="3286124"/>
            <a:ext cx="2007409" cy="1200329"/>
          </a:xfrm>
          <a:prstGeom prst="rect">
            <a:avLst/>
          </a:prstGeom>
          <a:solidFill>
            <a:schemeClr val="tx2">
              <a:lumMod val="20000"/>
              <a:lumOff val="80000"/>
            </a:schemeClr>
          </a:solidFill>
        </p:spPr>
        <p:txBody>
          <a:bodyPr wrap="none" rtlCol="0" anchor="ctr">
            <a:spAutoFit/>
          </a:bodyPr>
          <a:lstStyle/>
          <a:p>
            <a:pPr lvl="1">
              <a:lnSpc>
                <a:spcPct val="100000"/>
              </a:lnSpc>
              <a:spcBef>
                <a:spcPct val="0"/>
              </a:spcBef>
              <a:buClrTx/>
              <a:buFont typeface="Wingdings" pitchFamily="2" charset="2"/>
              <a:buChar char="Ø"/>
            </a:pPr>
            <a:r>
              <a:rPr lang="es-ES" sz="2400" dirty="0" smtClean="0">
                <a:cs typeface="Times New Roman" charset="0"/>
              </a:rPr>
              <a:t>Charlas</a:t>
            </a:r>
          </a:p>
          <a:p>
            <a:pPr lvl="1">
              <a:lnSpc>
                <a:spcPct val="100000"/>
              </a:lnSpc>
              <a:spcBef>
                <a:spcPct val="0"/>
              </a:spcBef>
              <a:buClrTx/>
              <a:buFont typeface="Wingdings" pitchFamily="2" charset="2"/>
              <a:buChar char="Ø"/>
            </a:pPr>
            <a:r>
              <a:rPr lang="es-ES" sz="2400" dirty="0" smtClean="0">
                <a:cs typeface="Times New Roman" charset="0"/>
              </a:rPr>
              <a:t> Lecturas</a:t>
            </a:r>
          </a:p>
          <a:p>
            <a:pPr lvl="1">
              <a:lnSpc>
                <a:spcPct val="100000"/>
              </a:lnSpc>
              <a:spcBef>
                <a:spcPct val="0"/>
              </a:spcBef>
              <a:buClrTx/>
              <a:buFont typeface="Wingdings" pitchFamily="2" charset="2"/>
              <a:buChar char="Ø"/>
            </a:pPr>
            <a:r>
              <a:rPr lang="es-ES" sz="2400" dirty="0" smtClean="0">
                <a:cs typeface="Times New Roman" charset="0"/>
              </a:rPr>
              <a:t> Vídeos</a:t>
            </a:r>
            <a:endParaRPr lang="es-ES" sz="2400" dirty="0">
              <a:cs typeface="Times New Roman" charset="0"/>
            </a:endParaRPr>
          </a:p>
        </p:txBody>
      </p:sp>
      <p:sp>
        <p:nvSpPr>
          <p:cNvPr id="10" name="9 CuadroTexto"/>
          <p:cNvSpPr txBox="1"/>
          <p:nvPr/>
        </p:nvSpPr>
        <p:spPr>
          <a:xfrm>
            <a:off x="4000496" y="5286388"/>
            <a:ext cx="1915076" cy="830997"/>
          </a:xfrm>
          <a:prstGeom prst="rect">
            <a:avLst/>
          </a:prstGeom>
          <a:solidFill>
            <a:schemeClr val="tx2">
              <a:lumMod val="20000"/>
              <a:lumOff val="80000"/>
            </a:schemeClr>
          </a:solidFill>
        </p:spPr>
        <p:txBody>
          <a:bodyPr wrap="none" rtlCol="0" anchor="ctr">
            <a:spAutoFit/>
          </a:bodyPr>
          <a:lstStyle/>
          <a:p>
            <a:pPr lvl="1">
              <a:lnSpc>
                <a:spcPct val="100000"/>
              </a:lnSpc>
              <a:spcBef>
                <a:spcPct val="0"/>
              </a:spcBef>
              <a:buClrTx/>
              <a:buFont typeface="Wingdings" pitchFamily="2" charset="2"/>
              <a:buChar char="Ø"/>
            </a:pPr>
            <a:r>
              <a:rPr lang="es-ES" sz="2400" dirty="0" smtClean="0">
                <a:solidFill>
                  <a:schemeClr val="tx2">
                    <a:lumMod val="75000"/>
                  </a:schemeClr>
                </a:solidFill>
                <a:cs typeface="Times New Roman" charset="0"/>
              </a:rPr>
              <a:t> Interna</a:t>
            </a:r>
          </a:p>
          <a:p>
            <a:pPr lvl="1">
              <a:lnSpc>
                <a:spcPct val="100000"/>
              </a:lnSpc>
              <a:spcBef>
                <a:spcPct val="0"/>
              </a:spcBef>
              <a:buClrTx/>
              <a:buFont typeface="Wingdings" pitchFamily="2" charset="2"/>
              <a:buChar char="Ø"/>
            </a:pPr>
            <a:r>
              <a:rPr lang="es-ES" sz="2400" dirty="0" smtClean="0">
                <a:solidFill>
                  <a:schemeClr val="tx2">
                    <a:lumMod val="75000"/>
                  </a:schemeClr>
                </a:solidFill>
                <a:cs typeface="Times New Roman" charset="0"/>
              </a:rPr>
              <a:t> Externa</a:t>
            </a:r>
            <a:endParaRPr lang="es-ES" sz="2400" dirty="0">
              <a:solidFill>
                <a:schemeClr val="tx2">
                  <a:lumMod val="75000"/>
                </a:schemeClr>
              </a:solidFill>
              <a:cs typeface="Times New Roman" charset="0"/>
            </a:endParaRPr>
          </a:p>
        </p:txBody>
      </p:sp>
      <p:sp>
        <p:nvSpPr>
          <p:cNvPr id="11" name="10 CuadroTexto"/>
          <p:cNvSpPr txBox="1"/>
          <p:nvPr/>
        </p:nvSpPr>
        <p:spPr>
          <a:xfrm>
            <a:off x="214282" y="6524625"/>
            <a:ext cx="1640514" cy="307777"/>
          </a:xfrm>
          <a:prstGeom prst="rect">
            <a:avLst/>
          </a:prstGeom>
          <a:noFill/>
        </p:spPr>
        <p:txBody>
          <a:bodyPr wrap="none" rtlCol="0" anchor="ctr">
            <a:spAutoFit/>
          </a:bodyPr>
          <a:lstStyle/>
          <a:p>
            <a:r>
              <a:rPr lang="es-ES" sz="1400" b="1" dirty="0" smtClean="0">
                <a:solidFill>
                  <a:schemeClr val="bg1">
                    <a:lumMod val="50000"/>
                  </a:schemeClr>
                </a:solidFill>
              </a:rPr>
              <a:t>ALVARO DE LA RICA</a:t>
            </a:r>
            <a:endParaRPr lang="es-ES" sz="1400" b="1" dirty="0">
              <a:solidFill>
                <a:schemeClr val="bg1">
                  <a:lumMod val="50000"/>
                </a:schemeClr>
              </a:solidFill>
            </a:endParaRPr>
          </a:p>
        </p:txBody>
      </p:sp>
      <p:sp>
        <p:nvSpPr>
          <p:cNvPr id="12" name="11 CuadroTexto"/>
          <p:cNvSpPr txBox="1"/>
          <p:nvPr/>
        </p:nvSpPr>
        <p:spPr>
          <a:xfrm>
            <a:off x="6567103" y="6524625"/>
            <a:ext cx="2037161" cy="307777"/>
          </a:xfrm>
          <a:prstGeom prst="rect">
            <a:avLst/>
          </a:prstGeom>
          <a:noFill/>
        </p:spPr>
        <p:txBody>
          <a:bodyPr wrap="none" rtlCol="0" anchor="ctr">
            <a:spAutoFit/>
          </a:bodyPr>
          <a:lstStyle/>
          <a:p>
            <a:pPr algn="r"/>
            <a:r>
              <a:rPr lang="es-ES" sz="1400" b="1" dirty="0" smtClean="0">
                <a:solidFill>
                  <a:schemeClr val="bg1">
                    <a:lumMod val="50000"/>
                  </a:schemeClr>
                </a:solidFill>
              </a:rPr>
              <a:t>Presentación del módulo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Anexo:</a:t>
            </a:r>
            <a:br>
              <a:rPr lang="es-ES" dirty="0" smtClean="0"/>
            </a:br>
            <a:r>
              <a:rPr lang="es-ES" dirty="0" smtClean="0"/>
              <a:t/>
            </a:r>
            <a:br>
              <a:rPr lang="es-ES" dirty="0" smtClean="0"/>
            </a:br>
            <a:r>
              <a:rPr lang="es-ES" dirty="0" smtClean="0"/>
              <a:t>Herramientas para la Toma de Decisiones</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357290" y="0"/>
            <a:ext cx="7786710" cy="511156"/>
          </a:xfrm>
        </p:spPr>
        <p:txBody>
          <a:bodyPr/>
          <a:lstStyle/>
          <a:p>
            <a:r>
              <a:rPr lang="es-ES" dirty="0" smtClean="0"/>
              <a:t>Proceso Toma de Decisiones y Herramientas</a:t>
            </a:r>
            <a:endParaRPr lang="es-ES" sz="1800" dirty="0"/>
          </a:p>
        </p:txBody>
      </p:sp>
      <p:sp>
        <p:nvSpPr>
          <p:cNvPr id="17" name="16 Rectángulo"/>
          <p:cNvSpPr/>
          <p:nvPr/>
        </p:nvSpPr>
        <p:spPr>
          <a:xfrm>
            <a:off x="2928926" y="1785926"/>
            <a:ext cx="3286148" cy="335758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8" name="Rectangle 3"/>
          <p:cNvSpPr>
            <a:spLocks noChangeArrowheads="1"/>
          </p:cNvSpPr>
          <p:nvPr/>
        </p:nvSpPr>
        <p:spPr bwMode="auto">
          <a:xfrm>
            <a:off x="3106760" y="765175"/>
            <a:ext cx="2892414" cy="828432"/>
          </a:xfrm>
          <a:prstGeom prst="rect">
            <a:avLst/>
          </a:prstGeom>
          <a:solidFill>
            <a:schemeClr val="accent3">
              <a:lumMod val="75000"/>
            </a:schemeClr>
          </a:solidFill>
          <a:ln w="12700">
            <a:solidFill>
              <a:schemeClr val="tx1"/>
            </a:solidFill>
            <a:miter lim="800000"/>
            <a:headEnd/>
            <a:tailEnd/>
          </a:ln>
          <a:effectLst>
            <a:outerShdw dist="107763" dir="2700000" algn="ctr" rotWithShape="0">
              <a:schemeClr val="bg2"/>
            </a:outerShdw>
          </a:effectLst>
        </p:spPr>
        <p:txBody>
          <a:bodyPr wrap="square" lIns="90488" tIns="44450" rIns="90488" bIns="44450">
            <a:spAutoFit/>
          </a:bodyPr>
          <a:lstStyle/>
          <a:p>
            <a:pPr algn="ctr" defTabSz="762000">
              <a:defRPr/>
            </a:pPr>
            <a:r>
              <a:rPr lang="es-ES_tradnl" sz="2400" b="1" dirty="0">
                <a:solidFill>
                  <a:schemeClr val="bg1"/>
                </a:solidFill>
                <a:latin typeface="Calibri" pitchFamily="34" charset="0"/>
              </a:rPr>
              <a:t>CONCIENCIA DEL PROBLEMA</a:t>
            </a:r>
          </a:p>
        </p:txBody>
      </p:sp>
      <p:sp>
        <p:nvSpPr>
          <p:cNvPr id="19" name="Rectangle 4"/>
          <p:cNvSpPr>
            <a:spLocks noChangeArrowheads="1"/>
          </p:cNvSpPr>
          <p:nvPr/>
        </p:nvSpPr>
        <p:spPr bwMode="auto">
          <a:xfrm>
            <a:off x="3302800" y="2000240"/>
            <a:ext cx="2500334" cy="828432"/>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square" lIns="90488" tIns="44450" rIns="90488" bIns="44450">
            <a:spAutoFit/>
          </a:bodyPr>
          <a:lstStyle/>
          <a:p>
            <a:pPr algn="ctr" defTabSz="762000">
              <a:defRPr/>
            </a:pPr>
            <a:r>
              <a:rPr lang="es-ES_tradnl" sz="2400" b="1" dirty="0" smtClean="0">
                <a:latin typeface="Calibri" pitchFamily="34" charset="0"/>
              </a:rPr>
              <a:t>IDENTIFICACION PROBLEMA</a:t>
            </a:r>
            <a:endParaRPr lang="es-ES_tradnl" sz="2400" b="1" dirty="0">
              <a:latin typeface="Calibri" pitchFamily="34" charset="0"/>
            </a:endParaRPr>
          </a:p>
        </p:txBody>
      </p:sp>
      <p:sp>
        <p:nvSpPr>
          <p:cNvPr id="20" name="Rectangle 5"/>
          <p:cNvSpPr>
            <a:spLocks noChangeArrowheads="1"/>
          </p:cNvSpPr>
          <p:nvPr/>
        </p:nvSpPr>
        <p:spPr bwMode="auto">
          <a:xfrm>
            <a:off x="3052764" y="3071810"/>
            <a:ext cx="3000405" cy="459100"/>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square" lIns="90488" tIns="44450" rIns="90488" bIns="44450">
            <a:spAutoFit/>
          </a:bodyPr>
          <a:lstStyle/>
          <a:p>
            <a:pPr algn="ctr" defTabSz="762000">
              <a:defRPr/>
            </a:pPr>
            <a:r>
              <a:rPr lang="es-ES_tradnl" sz="2400" b="1" dirty="0" smtClean="0">
                <a:latin typeface="Calibri" pitchFamily="34" charset="0"/>
              </a:rPr>
              <a:t>ANALISIS CAUSAS</a:t>
            </a:r>
            <a:endParaRPr lang="es-ES_tradnl" sz="2400" b="1" dirty="0">
              <a:latin typeface="Calibri" pitchFamily="34" charset="0"/>
            </a:endParaRPr>
          </a:p>
        </p:txBody>
      </p:sp>
      <p:sp>
        <p:nvSpPr>
          <p:cNvPr id="25" name="Rectangle 11"/>
          <p:cNvSpPr>
            <a:spLocks noChangeArrowheads="1"/>
          </p:cNvSpPr>
          <p:nvPr/>
        </p:nvSpPr>
        <p:spPr bwMode="auto">
          <a:xfrm>
            <a:off x="3855260" y="4500570"/>
            <a:ext cx="1395413" cy="458787"/>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DECISION</a:t>
            </a:r>
          </a:p>
        </p:txBody>
      </p:sp>
      <p:sp>
        <p:nvSpPr>
          <p:cNvPr id="26" name="Rectangle 3"/>
          <p:cNvSpPr>
            <a:spLocks noChangeArrowheads="1"/>
          </p:cNvSpPr>
          <p:nvPr/>
        </p:nvSpPr>
        <p:spPr bwMode="auto">
          <a:xfrm>
            <a:off x="3552835" y="5429264"/>
            <a:ext cx="2000264" cy="828432"/>
          </a:xfrm>
          <a:prstGeom prst="rect">
            <a:avLst/>
          </a:prstGeom>
          <a:solidFill>
            <a:schemeClr val="accent3">
              <a:lumMod val="75000"/>
            </a:schemeClr>
          </a:solidFill>
          <a:ln w="12700">
            <a:solidFill>
              <a:schemeClr val="tx1"/>
            </a:solidFill>
            <a:miter lim="800000"/>
            <a:headEnd/>
            <a:tailEnd/>
          </a:ln>
          <a:effectLst>
            <a:outerShdw dist="107763" dir="2700000" algn="ctr" rotWithShape="0">
              <a:schemeClr val="bg2"/>
            </a:outerShdw>
          </a:effectLst>
        </p:spPr>
        <p:txBody>
          <a:bodyPr wrap="square" lIns="90488" tIns="44450" rIns="90488" bIns="44450">
            <a:spAutoFit/>
          </a:bodyPr>
          <a:lstStyle/>
          <a:p>
            <a:pPr algn="ctr" defTabSz="762000">
              <a:defRPr/>
            </a:pPr>
            <a:r>
              <a:rPr lang="es-ES_tradnl" sz="2400" b="1" dirty="0">
                <a:solidFill>
                  <a:schemeClr val="bg1"/>
                </a:solidFill>
                <a:latin typeface="Calibri" pitchFamily="34" charset="0"/>
              </a:rPr>
              <a:t>PRUEBA DE LA DECISION</a:t>
            </a:r>
          </a:p>
        </p:txBody>
      </p:sp>
      <p:sp>
        <p:nvSpPr>
          <p:cNvPr id="27" name="Rectangle 11"/>
          <p:cNvSpPr>
            <a:spLocks noChangeArrowheads="1"/>
          </p:cNvSpPr>
          <p:nvPr/>
        </p:nvSpPr>
        <p:spPr bwMode="auto">
          <a:xfrm>
            <a:off x="3530617" y="3786190"/>
            <a:ext cx="2044700" cy="458788"/>
          </a:xfrm>
          <a:prstGeom prst="rect">
            <a:avLst/>
          </a:prstGeom>
          <a:solidFill>
            <a:schemeClr val="accent6">
              <a:lumMod val="40000"/>
              <a:lumOff val="60000"/>
            </a:schemeClr>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algn="ctr" defTabSz="762000">
              <a:defRPr/>
            </a:pPr>
            <a:r>
              <a:rPr lang="es-ES_tradnl" sz="2400" b="1" dirty="0">
                <a:latin typeface="Calibri" pitchFamily="34" charset="0"/>
              </a:rPr>
              <a:t>ALTERNATIVAS</a:t>
            </a:r>
          </a:p>
        </p:txBody>
      </p:sp>
      <p:cxnSp>
        <p:nvCxnSpPr>
          <p:cNvPr id="29" name="28 Conector recto de flecha"/>
          <p:cNvCxnSpPr/>
          <p:nvPr/>
        </p:nvCxnSpPr>
        <p:spPr>
          <a:xfrm rot="5400000">
            <a:off x="4375166" y="1820851"/>
            <a:ext cx="35719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rot="5400000">
            <a:off x="4375166" y="5178437"/>
            <a:ext cx="35719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5400000">
            <a:off x="4446604" y="2963859"/>
            <a:ext cx="214314"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p:nvPr/>
        </p:nvCxnSpPr>
        <p:spPr>
          <a:xfrm rot="5400000">
            <a:off x="4446604" y="4392619"/>
            <a:ext cx="214314"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5400000">
            <a:off x="4446604" y="3678239"/>
            <a:ext cx="214314"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2071670" y="2285992"/>
            <a:ext cx="1143008" cy="1588"/>
          </a:xfrm>
          <a:prstGeom prst="straightConnector1">
            <a:avLst/>
          </a:prstGeom>
          <a:ln w="38100">
            <a:solidFill>
              <a:schemeClr val="accent6">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rot="10800000">
            <a:off x="6143636" y="3286124"/>
            <a:ext cx="428628" cy="1588"/>
          </a:xfrm>
          <a:prstGeom prst="straightConnector1">
            <a:avLst/>
          </a:prstGeom>
          <a:ln w="38100">
            <a:solidFill>
              <a:schemeClr val="accent6">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41 CuadroTexto"/>
          <p:cNvSpPr txBox="1"/>
          <p:nvPr/>
        </p:nvSpPr>
        <p:spPr>
          <a:xfrm>
            <a:off x="571472" y="2071678"/>
            <a:ext cx="1334020" cy="400110"/>
          </a:xfrm>
          <a:prstGeom prst="rect">
            <a:avLst/>
          </a:prstGeom>
          <a:solidFill>
            <a:schemeClr val="accent6">
              <a:lumMod val="40000"/>
              <a:lumOff val="60000"/>
            </a:schemeClr>
          </a:solidFill>
        </p:spPr>
        <p:txBody>
          <a:bodyPr wrap="none" rtlCol="0" anchor="ctr">
            <a:spAutoFit/>
          </a:bodyPr>
          <a:lstStyle/>
          <a:p>
            <a:pPr>
              <a:buFont typeface="Wingdings" pitchFamily="2" charset="2"/>
              <a:buChar char="ü"/>
            </a:pPr>
            <a:r>
              <a:rPr lang="es-ES" sz="2000" dirty="0" smtClean="0"/>
              <a:t>Simposio</a:t>
            </a:r>
          </a:p>
        </p:txBody>
      </p:sp>
      <p:sp>
        <p:nvSpPr>
          <p:cNvPr id="43" name="42 CuadroTexto"/>
          <p:cNvSpPr txBox="1"/>
          <p:nvPr/>
        </p:nvSpPr>
        <p:spPr>
          <a:xfrm>
            <a:off x="6643702" y="4429132"/>
            <a:ext cx="2229649" cy="707886"/>
          </a:xfrm>
          <a:prstGeom prst="rect">
            <a:avLst/>
          </a:prstGeom>
          <a:solidFill>
            <a:schemeClr val="accent6">
              <a:lumMod val="40000"/>
              <a:lumOff val="60000"/>
            </a:schemeClr>
          </a:solidFill>
        </p:spPr>
        <p:txBody>
          <a:bodyPr wrap="none" rtlCol="0" anchor="ctr">
            <a:spAutoFit/>
          </a:bodyPr>
          <a:lstStyle/>
          <a:p>
            <a:pPr>
              <a:buFont typeface="Wingdings" pitchFamily="2" charset="2"/>
              <a:buChar char="ü"/>
            </a:pPr>
            <a:r>
              <a:rPr lang="es-ES" sz="2000" dirty="0" smtClean="0"/>
              <a:t>Frenos y motores</a:t>
            </a:r>
          </a:p>
          <a:p>
            <a:pPr>
              <a:buFont typeface="Wingdings" pitchFamily="2" charset="2"/>
              <a:buChar char="ü"/>
            </a:pPr>
            <a:r>
              <a:rPr lang="es-ES" sz="2000" dirty="0" smtClean="0"/>
              <a:t>Diagrama de flujo</a:t>
            </a:r>
          </a:p>
        </p:txBody>
      </p:sp>
      <p:cxnSp>
        <p:nvCxnSpPr>
          <p:cNvPr id="44" name="43 Conector recto de flecha"/>
          <p:cNvCxnSpPr/>
          <p:nvPr/>
        </p:nvCxnSpPr>
        <p:spPr>
          <a:xfrm flipV="1">
            <a:off x="2071670" y="1571612"/>
            <a:ext cx="857256" cy="428628"/>
          </a:xfrm>
          <a:prstGeom prst="straightConnector1">
            <a:avLst/>
          </a:prstGeom>
          <a:ln w="38100">
            <a:solidFill>
              <a:schemeClr val="accent3">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6715140" y="2500306"/>
            <a:ext cx="2241166" cy="1631216"/>
          </a:xfrm>
          <a:prstGeom prst="rect">
            <a:avLst/>
          </a:prstGeom>
          <a:solidFill>
            <a:schemeClr val="accent6">
              <a:lumMod val="40000"/>
              <a:lumOff val="60000"/>
            </a:schemeClr>
          </a:solidFill>
        </p:spPr>
        <p:txBody>
          <a:bodyPr wrap="square" rtlCol="0" anchor="ctr">
            <a:spAutoFit/>
          </a:bodyPr>
          <a:lstStyle/>
          <a:p>
            <a:pPr>
              <a:buFont typeface="Wingdings" pitchFamily="2" charset="2"/>
              <a:buChar char="ü"/>
            </a:pPr>
            <a:r>
              <a:rPr lang="es-ES" sz="2000" dirty="0" smtClean="0"/>
              <a:t> QQDCC/es-no es</a:t>
            </a:r>
          </a:p>
          <a:p>
            <a:pPr>
              <a:buFont typeface="Wingdings" pitchFamily="2" charset="2"/>
              <a:buChar char="ü"/>
            </a:pPr>
            <a:r>
              <a:rPr lang="es-ES" sz="2000" dirty="0" smtClean="0"/>
              <a:t> Por qué x 5</a:t>
            </a:r>
          </a:p>
          <a:p>
            <a:pPr>
              <a:buFont typeface="Wingdings" pitchFamily="2" charset="2"/>
              <a:buChar char="ü"/>
            </a:pPr>
            <a:r>
              <a:rPr lang="es-ES" sz="2000" dirty="0" smtClean="0"/>
              <a:t>Matrices</a:t>
            </a:r>
          </a:p>
          <a:p>
            <a:pPr>
              <a:buFont typeface="Wingdings" pitchFamily="2" charset="2"/>
              <a:buChar char="ü"/>
            </a:pPr>
            <a:r>
              <a:rPr lang="es-ES" sz="2000" dirty="0" smtClean="0"/>
              <a:t> Causa-Efecto Ishikawa</a:t>
            </a:r>
          </a:p>
        </p:txBody>
      </p:sp>
      <p:sp>
        <p:nvSpPr>
          <p:cNvPr id="47" name="46 CuadroTexto"/>
          <p:cNvSpPr txBox="1"/>
          <p:nvPr/>
        </p:nvSpPr>
        <p:spPr>
          <a:xfrm>
            <a:off x="357158" y="3214686"/>
            <a:ext cx="2033634" cy="1631216"/>
          </a:xfrm>
          <a:prstGeom prst="rect">
            <a:avLst/>
          </a:prstGeom>
          <a:solidFill>
            <a:schemeClr val="accent6">
              <a:lumMod val="40000"/>
              <a:lumOff val="60000"/>
            </a:schemeClr>
          </a:solidFill>
        </p:spPr>
        <p:txBody>
          <a:bodyPr wrap="none" rtlCol="0" anchor="ctr">
            <a:spAutoFit/>
          </a:bodyPr>
          <a:lstStyle/>
          <a:p>
            <a:pPr>
              <a:buFont typeface="Wingdings" pitchFamily="2" charset="2"/>
              <a:buChar char="ü"/>
            </a:pPr>
            <a:r>
              <a:rPr lang="es-ES" sz="2000" dirty="0" smtClean="0"/>
              <a:t> DAFO</a:t>
            </a:r>
          </a:p>
          <a:p>
            <a:pPr>
              <a:buFont typeface="Wingdings" pitchFamily="2" charset="2"/>
              <a:buChar char="ü"/>
            </a:pPr>
            <a:r>
              <a:rPr lang="es-ES" sz="2000" dirty="0" smtClean="0"/>
              <a:t> T. de Ideas</a:t>
            </a:r>
          </a:p>
          <a:p>
            <a:pPr>
              <a:buFont typeface="Wingdings" pitchFamily="2" charset="2"/>
              <a:buChar char="ü"/>
            </a:pPr>
            <a:r>
              <a:rPr lang="es-ES" sz="2000" dirty="0" smtClean="0"/>
              <a:t> D. Afinidades</a:t>
            </a:r>
          </a:p>
          <a:p>
            <a:pPr>
              <a:buFont typeface="Wingdings" pitchFamily="2" charset="2"/>
              <a:buChar char="ü"/>
            </a:pPr>
            <a:r>
              <a:rPr lang="es-ES" sz="2000" dirty="0" smtClean="0"/>
              <a:t> D. </a:t>
            </a:r>
            <a:r>
              <a:rPr lang="es-ES" sz="2000" dirty="0" err="1" smtClean="0"/>
              <a:t>Arbol</a:t>
            </a:r>
            <a:endParaRPr lang="es-ES" sz="2000" dirty="0" smtClean="0"/>
          </a:p>
          <a:p>
            <a:pPr>
              <a:buFont typeface="Wingdings" pitchFamily="2" charset="2"/>
              <a:buChar char="ü"/>
            </a:pPr>
            <a:r>
              <a:rPr lang="es-ES" sz="2000" dirty="0" smtClean="0"/>
              <a:t> M. Alternativas</a:t>
            </a:r>
          </a:p>
        </p:txBody>
      </p:sp>
      <p:cxnSp>
        <p:nvCxnSpPr>
          <p:cNvPr id="49" name="48 Conector recto de flecha"/>
          <p:cNvCxnSpPr/>
          <p:nvPr/>
        </p:nvCxnSpPr>
        <p:spPr>
          <a:xfrm flipV="1">
            <a:off x="2428860" y="4000504"/>
            <a:ext cx="1000132" cy="9524"/>
          </a:xfrm>
          <a:prstGeom prst="straightConnector1">
            <a:avLst/>
          </a:prstGeom>
          <a:ln w="38100">
            <a:solidFill>
              <a:schemeClr val="accent6">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53 Conector recto de flecha"/>
          <p:cNvCxnSpPr/>
          <p:nvPr/>
        </p:nvCxnSpPr>
        <p:spPr>
          <a:xfrm rot="10800000">
            <a:off x="5357818" y="4786322"/>
            <a:ext cx="1143008" cy="1588"/>
          </a:xfrm>
          <a:prstGeom prst="straightConnector1">
            <a:avLst/>
          </a:prstGeom>
          <a:ln w="38100">
            <a:solidFill>
              <a:schemeClr val="accent6">
                <a:lumMod val="7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30" name="29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Simposio … </a:t>
            </a:r>
            <a:endParaRPr lang="es-ES" dirty="0"/>
          </a:p>
        </p:txBody>
      </p:sp>
      <p:grpSp>
        <p:nvGrpSpPr>
          <p:cNvPr id="12" name="11 Grupo"/>
          <p:cNvGrpSpPr/>
          <p:nvPr/>
        </p:nvGrpSpPr>
        <p:grpSpPr>
          <a:xfrm>
            <a:off x="107950" y="1214422"/>
            <a:ext cx="4248150" cy="1285884"/>
            <a:chOff x="107950" y="785794"/>
            <a:chExt cx="4248150" cy="1285884"/>
          </a:xfrm>
        </p:grpSpPr>
        <p:sp>
          <p:nvSpPr>
            <p:cNvPr id="6" name="5 Rectángulo"/>
            <p:cNvSpPr/>
            <p:nvPr/>
          </p:nvSpPr>
          <p:spPr>
            <a:xfrm>
              <a:off x="107950" y="1000108"/>
              <a:ext cx="4248150" cy="107157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 name="7 CuadroTexto"/>
            <p:cNvSpPr txBox="1"/>
            <p:nvPr/>
          </p:nvSpPr>
          <p:spPr>
            <a:xfrm>
              <a:off x="396875" y="785794"/>
              <a:ext cx="1479251"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Definición</a:t>
              </a:r>
            </a:p>
          </p:txBody>
        </p:sp>
      </p:grpSp>
      <p:grpSp>
        <p:nvGrpSpPr>
          <p:cNvPr id="13" name="14 Grupo"/>
          <p:cNvGrpSpPr/>
          <p:nvPr/>
        </p:nvGrpSpPr>
        <p:grpSpPr>
          <a:xfrm>
            <a:off x="4716463" y="642918"/>
            <a:ext cx="4248150" cy="1571636"/>
            <a:chOff x="4716463" y="785794"/>
            <a:chExt cx="4248150" cy="1571636"/>
          </a:xfrm>
        </p:grpSpPr>
        <p:sp>
          <p:nvSpPr>
            <p:cNvPr id="7" name="6 Rectángulo"/>
            <p:cNvSpPr/>
            <p:nvPr/>
          </p:nvSpPr>
          <p:spPr>
            <a:xfrm>
              <a:off x="4716463" y="1000108"/>
              <a:ext cx="4248150" cy="1357322"/>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4" name="12 Grupo"/>
          <p:cNvGrpSpPr/>
          <p:nvPr/>
        </p:nvGrpSpPr>
        <p:grpSpPr>
          <a:xfrm>
            <a:off x="107950" y="2857496"/>
            <a:ext cx="4248150" cy="3143272"/>
            <a:chOff x="107950" y="3429000"/>
            <a:chExt cx="4248150" cy="3143272"/>
          </a:xfrm>
        </p:grpSpPr>
        <p:sp>
          <p:nvSpPr>
            <p:cNvPr id="4" name="3 Rectángulo"/>
            <p:cNvSpPr/>
            <p:nvPr/>
          </p:nvSpPr>
          <p:spPr>
            <a:xfrm>
              <a:off x="107950" y="3643314"/>
              <a:ext cx="4248150" cy="292895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5" name="13 Grupo"/>
          <p:cNvGrpSpPr/>
          <p:nvPr/>
        </p:nvGrpSpPr>
        <p:grpSpPr>
          <a:xfrm>
            <a:off x="4716463" y="2285992"/>
            <a:ext cx="4248150" cy="4095758"/>
            <a:chOff x="4716463" y="3429000"/>
            <a:chExt cx="4248150" cy="4095758"/>
          </a:xfrm>
        </p:grpSpPr>
        <p:sp>
          <p:nvSpPr>
            <p:cNvPr id="5" name="4 Rectángulo"/>
            <p:cNvSpPr/>
            <p:nvPr/>
          </p:nvSpPr>
          <p:spPr>
            <a:xfrm>
              <a:off x="4716463" y="3643314"/>
              <a:ext cx="4248150" cy="388144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16" name="15 CuadroTexto"/>
          <p:cNvSpPr txBox="1"/>
          <p:nvPr/>
        </p:nvSpPr>
        <p:spPr>
          <a:xfrm>
            <a:off x="214282" y="1714488"/>
            <a:ext cx="4321174" cy="707886"/>
          </a:xfrm>
          <a:prstGeom prst="rect">
            <a:avLst/>
          </a:prstGeom>
          <a:noFill/>
        </p:spPr>
        <p:txBody>
          <a:bodyPr wrap="square" rtlCol="0" anchor="ctr">
            <a:spAutoFit/>
          </a:bodyPr>
          <a:lstStyle/>
          <a:p>
            <a:r>
              <a:rPr lang="es-ES" sz="2000" dirty="0" smtClean="0"/>
              <a:t>Exposición sistemática de un problema desde múltiples puntos de vista</a:t>
            </a:r>
          </a:p>
        </p:txBody>
      </p:sp>
      <p:sp>
        <p:nvSpPr>
          <p:cNvPr id="17" name="16 CuadroTexto"/>
          <p:cNvSpPr txBox="1"/>
          <p:nvPr/>
        </p:nvSpPr>
        <p:spPr>
          <a:xfrm>
            <a:off x="5072066" y="1142984"/>
            <a:ext cx="3714744" cy="1015663"/>
          </a:xfrm>
          <a:prstGeom prst="rect">
            <a:avLst/>
          </a:prstGeom>
          <a:noFill/>
        </p:spPr>
        <p:txBody>
          <a:bodyPr wrap="square" rtlCol="0" anchor="ctr">
            <a:spAutoFit/>
          </a:bodyPr>
          <a:lstStyle/>
          <a:p>
            <a:r>
              <a:rPr lang="es-ES" sz="2000" dirty="0" smtClean="0"/>
              <a:t>Definición y conceptualización más  exacta de un problema viendo puntos de vista diversos</a:t>
            </a:r>
          </a:p>
        </p:txBody>
      </p:sp>
      <p:sp>
        <p:nvSpPr>
          <p:cNvPr id="18" name="17 CuadroTexto"/>
          <p:cNvSpPr txBox="1"/>
          <p:nvPr/>
        </p:nvSpPr>
        <p:spPr>
          <a:xfrm>
            <a:off x="714348" y="3500438"/>
            <a:ext cx="3379771" cy="2246769"/>
          </a:xfrm>
          <a:prstGeom prst="rect">
            <a:avLst/>
          </a:prstGeom>
          <a:noFill/>
        </p:spPr>
        <p:txBody>
          <a:bodyPr wrap="none" rtlCol="0" anchor="ctr">
            <a:spAutoFit/>
          </a:bodyPr>
          <a:lstStyle/>
          <a:p>
            <a:pPr marL="457200" indent="-457200">
              <a:buAutoNum type="arabicPeriod"/>
            </a:pPr>
            <a:r>
              <a:rPr lang="es-ES" sz="2000" dirty="0" smtClean="0"/>
              <a:t>Definir problema</a:t>
            </a:r>
          </a:p>
          <a:p>
            <a:pPr marL="457200" indent="-457200">
              <a:buAutoNum type="arabicPeriod"/>
            </a:pPr>
            <a:r>
              <a:rPr lang="es-ES" sz="2000" dirty="0" smtClean="0"/>
              <a:t>Repartir papeles y normas</a:t>
            </a:r>
          </a:p>
          <a:p>
            <a:pPr marL="457200" indent="-457200">
              <a:buAutoNum type="arabicPeriod"/>
            </a:pPr>
            <a:r>
              <a:rPr lang="es-ES" sz="2000" dirty="0" smtClean="0"/>
              <a:t>Materiales</a:t>
            </a:r>
          </a:p>
          <a:p>
            <a:pPr marL="457200" indent="-457200">
              <a:buAutoNum type="arabicPeriod"/>
            </a:pPr>
            <a:r>
              <a:rPr lang="es-ES" sz="2000" dirty="0" smtClean="0"/>
              <a:t>Preparación exposición</a:t>
            </a:r>
          </a:p>
          <a:p>
            <a:pPr marL="457200" indent="-457200">
              <a:buAutoNum type="arabicPeriod"/>
            </a:pPr>
            <a:r>
              <a:rPr lang="es-ES" sz="2000" dirty="0" smtClean="0"/>
              <a:t>Exposición</a:t>
            </a:r>
          </a:p>
          <a:p>
            <a:pPr marL="457200" indent="-457200">
              <a:buAutoNum type="arabicPeriod"/>
            </a:pPr>
            <a:r>
              <a:rPr lang="es-ES" sz="2000" dirty="0" smtClean="0"/>
              <a:t>Debate</a:t>
            </a:r>
          </a:p>
          <a:p>
            <a:pPr marL="457200" indent="-457200">
              <a:buAutoNum type="arabicPeriod"/>
            </a:pPr>
            <a:r>
              <a:rPr lang="es-ES" sz="2000" dirty="0" smtClean="0"/>
              <a:t>Conclusiones</a:t>
            </a:r>
          </a:p>
        </p:txBody>
      </p:sp>
      <p:sp>
        <p:nvSpPr>
          <p:cNvPr id="19" name="18 CuadroTexto"/>
          <p:cNvSpPr txBox="1"/>
          <p:nvPr/>
        </p:nvSpPr>
        <p:spPr>
          <a:xfrm>
            <a:off x="4716463" y="2764572"/>
            <a:ext cx="4213255" cy="3477875"/>
          </a:xfrm>
          <a:prstGeom prst="rect">
            <a:avLst/>
          </a:prstGeom>
          <a:noFill/>
        </p:spPr>
        <p:txBody>
          <a:bodyPr wrap="square" rtlCol="0" anchor="ctr">
            <a:spAutoFit/>
          </a:bodyPr>
          <a:lstStyle/>
          <a:p>
            <a:pPr>
              <a:buFont typeface="Arial" pitchFamily="34" charset="0"/>
              <a:buChar char="•"/>
            </a:pPr>
            <a:r>
              <a:rPr lang="es-ES" sz="2000" dirty="0" smtClean="0"/>
              <a:t>Una vez definido el problema y las normas, dos parejas del grupo se preparan par defender puntos de vista diferentes</a:t>
            </a:r>
          </a:p>
          <a:p>
            <a:pPr>
              <a:buFont typeface="Arial" pitchFamily="34" charset="0"/>
              <a:buChar char="•"/>
            </a:pPr>
            <a:r>
              <a:rPr lang="es-ES" sz="2000" dirty="0" smtClean="0"/>
              <a:t>Estos puntos de vista pueden coincidir con los propios o no</a:t>
            </a:r>
          </a:p>
          <a:p>
            <a:pPr>
              <a:buFont typeface="Arial" pitchFamily="34" charset="0"/>
              <a:buChar char="•"/>
            </a:pPr>
            <a:r>
              <a:rPr lang="es-ES" sz="2000" dirty="0" smtClean="0"/>
              <a:t>Se defiende con fuerza, pero siempre argumentando, los puntos de vista</a:t>
            </a:r>
          </a:p>
          <a:p>
            <a:pPr>
              <a:buFont typeface="Arial" pitchFamily="34" charset="0"/>
              <a:buChar char="•"/>
            </a:pPr>
            <a:r>
              <a:rPr lang="es-ES" sz="2000" dirty="0" smtClean="0"/>
              <a:t>Se analiza el resultado esforzándose sobre todo por remarcar los nuevos ángulos que se han descubierto</a:t>
            </a:r>
          </a:p>
        </p:txBody>
      </p:sp>
      <p:sp>
        <p:nvSpPr>
          <p:cNvPr id="20" name="1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1" name="20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sz="2400" dirty="0" smtClean="0"/>
              <a:t>Qué, Quién, Dónde, Cuándo, Cómo, … / Es  - No es …</a:t>
            </a:r>
            <a:endParaRPr lang="es-ES" sz="2400" dirty="0"/>
          </a:p>
        </p:txBody>
      </p:sp>
      <p:sp>
        <p:nvSpPr>
          <p:cNvPr id="6" name="5 Rectángulo"/>
          <p:cNvSpPr/>
          <p:nvPr/>
        </p:nvSpPr>
        <p:spPr>
          <a:xfrm>
            <a:off x="107950" y="1000108"/>
            <a:ext cx="4248150" cy="1357322"/>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6463" y="1142984"/>
            <a:ext cx="4248150" cy="1357322"/>
            <a:chOff x="4716463" y="785794"/>
            <a:chExt cx="4248150" cy="1357322"/>
          </a:xfrm>
        </p:grpSpPr>
        <p:sp>
          <p:nvSpPr>
            <p:cNvPr id="7" name="6 Rectángulo"/>
            <p:cNvSpPr/>
            <p:nvPr/>
          </p:nvSpPr>
          <p:spPr>
            <a:xfrm>
              <a:off x="4716463" y="1000108"/>
              <a:ext cx="4248150" cy="114300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2928934"/>
            <a:ext cx="4248150" cy="3071834"/>
            <a:chOff x="107950" y="3429000"/>
            <a:chExt cx="4248150" cy="3071834"/>
          </a:xfrm>
        </p:grpSpPr>
        <p:sp>
          <p:nvSpPr>
            <p:cNvPr id="4" name="3 Rectángulo"/>
            <p:cNvSpPr/>
            <p:nvPr/>
          </p:nvSpPr>
          <p:spPr>
            <a:xfrm>
              <a:off x="107950" y="3643314"/>
              <a:ext cx="4248150" cy="285752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2786058"/>
            <a:ext cx="4248150" cy="3571900"/>
            <a:chOff x="4716463" y="3429000"/>
            <a:chExt cx="4248150" cy="3571900"/>
          </a:xfrm>
        </p:grpSpPr>
        <p:sp>
          <p:nvSpPr>
            <p:cNvPr id="5" name="4 Rectángulo"/>
            <p:cNvSpPr/>
            <p:nvPr/>
          </p:nvSpPr>
          <p:spPr>
            <a:xfrm>
              <a:off x="4716463" y="3643314"/>
              <a:ext cx="4248150" cy="3357586"/>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19 CuadroTexto"/>
          <p:cNvSpPr txBox="1"/>
          <p:nvPr/>
        </p:nvSpPr>
        <p:spPr>
          <a:xfrm>
            <a:off x="285720" y="1285860"/>
            <a:ext cx="4000528" cy="1015663"/>
          </a:xfrm>
          <a:prstGeom prst="rect">
            <a:avLst/>
          </a:prstGeom>
          <a:noFill/>
        </p:spPr>
        <p:txBody>
          <a:bodyPr wrap="square" rtlCol="0" anchor="ctr">
            <a:spAutoFit/>
          </a:bodyPr>
          <a:lstStyle/>
          <a:p>
            <a:pPr algn="ctr"/>
            <a:r>
              <a:rPr lang="es-ES" sz="2000" dirty="0" smtClean="0"/>
              <a:t>Análisis de un problema en sus aspectos más significativos mediante el contraste entre lo que es y no es</a:t>
            </a:r>
          </a:p>
        </p:txBody>
      </p:sp>
      <p:sp>
        <p:nvSpPr>
          <p:cNvPr id="21" name="20 CuadroTexto"/>
          <p:cNvSpPr txBox="1"/>
          <p:nvPr/>
        </p:nvSpPr>
        <p:spPr>
          <a:xfrm>
            <a:off x="4857752" y="1643050"/>
            <a:ext cx="4000528" cy="707886"/>
          </a:xfrm>
          <a:prstGeom prst="rect">
            <a:avLst/>
          </a:prstGeom>
          <a:noFill/>
        </p:spPr>
        <p:txBody>
          <a:bodyPr wrap="square" rtlCol="0" anchor="ctr">
            <a:spAutoFit/>
          </a:bodyPr>
          <a:lstStyle/>
          <a:p>
            <a:pPr algn="ctr"/>
            <a:r>
              <a:rPr lang="es-ES" sz="2000" dirty="0" smtClean="0"/>
              <a:t>Definición cualitativa de un problema</a:t>
            </a:r>
          </a:p>
        </p:txBody>
      </p:sp>
      <p:sp>
        <p:nvSpPr>
          <p:cNvPr id="22" name="21 CuadroTexto"/>
          <p:cNvSpPr txBox="1"/>
          <p:nvPr/>
        </p:nvSpPr>
        <p:spPr>
          <a:xfrm>
            <a:off x="285720" y="3500438"/>
            <a:ext cx="3929090" cy="2308324"/>
          </a:xfrm>
          <a:prstGeom prst="rect">
            <a:avLst/>
          </a:prstGeom>
          <a:noFill/>
        </p:spPr>
        <p:txBody>
          <a:bodyPr wrap="square" rtlCol="0" anchor="ctr">
            <a:spAutoFit/>
          </a:bodyPr>
          <a:lstStyle/>
          <a:p>
            <a:pPr marL="457200" indent="-457200">
              <a:buAutoNum type="arabicPeriod"/>
            </a:pPr>
            <a:r>
              <a:rPr lang="es-ES" u="sng" dirty="0" smtClean="0"/>
              <a:t>Problema</a:t>
            </a:r>
          </a:p>
          <a:p>
            <a:pPr marL="457200" indent="-457200">
              <a:buAutoNum type="arabicPeriod"/>
            </a:pPr>
            <a:r>
              <a:rPr lang="es-ES" u="sng" dirty="0" smtClean="0"/>
              <a:t>Qué es </a:t>
            </a:r>
            <a:r>
              <a:rPr lang="es-ES" dirty="0" smtClean="0"/>
              <a:t>y </a:t>
            </a:r>
            <a:r>
              <a:rPr lang="es-ES" u="sng" dirty="0" smtClean="0"/>
              <a:t>Qué no es</a:t>
            </a:r>
          </a:p>
          <a:p>
            <a:pPr marL="457200" indent="-457200">
              <a:buAutoNum type="arabicPeriod"/>
            </a:pPr>
            <a:r>
              <a:rPr lang="es-ES" u="sng" dirty="0" smtClean="0"/>
              <a:t>Quién</a:t>
            </a:r>
            <a:r>
              <a:rPr lang="es-ES" dirty="0" smtClean="0"/>
              <a:t> está involucrado y Quién no</a:t>
            </a:r>
          </a:p>
          <a:p>
            <a:pPr marL="457200" indent="-457200">
              <a:buAutoNum type="arabicPeriod"/>
            </a:pPr>
            <a:r>
              <a:rPr lang="es-ES" u="sng" dirty="0" smtClean="0"/>
              <a:t>Dónde</a:t>
            </a:r>
            <a:r>
              <a:rPr lang="es-ES" dirty="0" smtClean="0"/>
              <a:t> surge y Dónde no (aunque podría haber surgido)</a:t>
            </a:r>
          </a:p>
          <a:p>
            <a:pPr marL="457200" indent="-457200">
              <a:buAutoNum type="arabicPeriod"/>
            </a:pPr>
            <a:r>
              <a:rPr lang="es-ES" u="sng" dirty="0" smtClean="0"/>
              <a:t>Cuándo</a:t>
            </a:r>
            <a:r>
              <a:rPr lang="es-ES" dirty="0" smtClean="0"/>
              <a:t> surge y Cuándo no surge</a:t>
            </a:r>
          </a:p>
          <a:p>
            <a:pPr marL="457200" indent="-457200">
              <a:buAutoNum type="arabicPeriod"/>
            </a:pPr>
            <a:r>
              <a:rPr lang="es-ES" u="sng" dirty="0" smtClean="0"/>
              <a:t>Cómo</a:t>
            </a:r>
            <a:r>
              <a:rPr lang="es-ES" dirty="0" smtClean="0"/>
              <a:t> surge el problema y Cómo no lo hace</a:t>
            </a:r>
          </a:p>
        </p:txBody>
      </p:sp>
      <p:sp>
        <p:nvSpPr>
          <p:cNvPr id="19" name="18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23" name="22 Rectángulo"/>
          <p:cNvSpPr/>
          <p:nvPr/>
        </p:nvSpPr>
        <p:spPr>
          <a:xfrm>
            <a:off x="4929190" y="3429000"/>
            <a:ext cx="3857652" cy="264320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aphicFrame>
        <p:nvGraphicFramePr>
          <p:cNvPr id="24" name="23 Tabla"/>
          <p:cNvGraphicFramePr>
            <a:graphicFrameLocks noGrp="1"/>
          </p:cNvGraphicFramePr>
          <p:nvPr/>
        </p:nvGraphicFramePr>
        <p:xfrm>
          <a:off x="5143504" y="3643314"/>
          <a:ext cx="3500463" cy="2225040"/>
        </p:xfrm>
        <a:graphic>
          <a:graphicData uri="http://schemas.openxmlformats.org/drawingml/2006/table">
            <a:tbl>
              <a:tblPr firstRow="1" bandRow="1">
                <a:tableStyleId>{5C22544A-7EE6-4342-B048-85BDC9FD1C3A}</a:tableStyleId>
              </a:tblPr>
              <a:tblGrid>
                <a:gridCol w="1166821"/>
                <a:gridCol w="1166821"/>
                <a:gridCol w="1166821"/>
              </a:tblGrid>
              <a:tr h="370840">
                <a:tc>
                  <a:txBody>
                    <a:bodyPr/>
                    <a:lstStyle/>
                    <a:p>
                      <a:endParaRPr lang="es-E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t>ES</a:t>
                      </a:r>
                      <a:endParaRPr lang="es-E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dirty="0" smtClean="0"/>
                        <a:t>NO ES</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s-ES" b="1" dirty="0" smtClean="0">
                          <a:solidFill>
                            <a:schemeClr val="bg1"/>
                          </a:solidFill>
                        </a:rPr>
                        <a:t>QUÉ</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s-ES" b="1" dirty="0" smtClean="0">
                          <a:solidFill>
                            <a:schemeClr val="bg1"/>
                          </a:solidFill>
                        </a:rPr>
                        <a:t>QUIÉN</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s-ES" b="1" dirty="0" smtClean="0">
                          <a:solidFill>
                            <a:schemeClr val="bg1"/>
                          </a:solidFill>
                        </a:rPr>
                        <a:t>DÓNDE</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s-ES" b="1" dirty="0" smtClean="0">
                          <a:solidFill>
                            <a:schemeClr val="bg1"/>
                          </a:solidFill>
                        </a:rPr>
                        <a:t>CUÁNDO</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s-ES" b="1" dirty="0" smtClean="0">
                          <a:solidFill>
                            <a:schemeClr val="bg1"/>
                          </a:solidFill>
                        </a:rPr>
                        <a:t>CÓMO</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5" name="2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6" name="2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(Por qué) x 5 …</a:t>
            </a:r>
            <a:endParaRPr lang="es-ES" dirty="0"/>
          </a:p>
        </p:txBody>
      </p:sp>
      <p:sp>
        <p:nvSpPr>
          <p:cNvPr id="6" name="5 Rectángulo"/>
          <p:cNvSpPr/>
          <p:nvPr/>
        </p:nvSpPr>
        <p:spPr>
          <a:xfrm>
            <a:off x="107950" y="1000108"/>
            <a:ext cx="4248150" cy="1571636"/>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6463" y="1357298"/>
            <a:ext cx="4248150" cy="2000264"/>
            <a:chOff x="4716463" y="785794"/>
            <a:chExt cx="4248150" cy="2000264"/>
          </a:xfrm>
        </p:grpSpPr>
        <p:sp>
          <p:nvSpPr>
            <p:cNvPr id="7" name="6 Rectángulo"/>
            <p:cNvSpPr/>
            <p:nvPr/>
          </p:nvSpPr>
          <p:spPr>
            <a:xfrm>
              <a:off x="4716463" y="1000108"/>
              <a:ext cx="4248150" cy="178595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2928934"/>
            <a:ext cx="4248150" cy="3286148"/>
            <a:chOff x="107950" y="3429000"/>
            <a:chExt cx="4248150" cy="3286148"/>
          </a:xfrm>
        </p:grpSpPr>
        <p:sp>
          <p:nvSpPr>
            <p:cNvPr id="4" name="3 Rectángulo"/>
            <p:cNvSpPr/>
            <p:nvPr/>
          </p:nvSpPr>
          <p:spPr>
            <a:xfrm>
              <a:off x="107950" y="3643314"/>
              <a:ext cx="4248150" cy="3071834"/>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3786190"/>
            <a:ext cx="4248150" cy="2428892"/>
            <a:chOff x="4716463" y="3429000"/>
            <a:chExt cx="4248150" cy="2428892"/>
          </a:xfrm>
        </p:grpSpPr>
        <p:sp>
          <p:nvSpPr>
            <p:cNvPr id="5" name="4 Rectángulo"/>
            <p:cNvSpPr/>
            <p:nvPr/>
          </p:nvSpPr>
          <p:spPr>
            <a:xfrm>
              <a:off x="4716463" y="3643314"/>
              <a:ext cx="4248150" cy="2214578"/>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3" name="Text Box 29"/>
          <p:cNvSpPr txBox="1">
            <a:spLocks noChangeArrowheads="1"/>
          </p:cNvSpPr>
          <p:nvPr/>
        </p:nvSpPr>
        <p:spPr bwMode="auto">
          <a:xfrm>
            <a:off x="5784859" y="4357694"/>
            <a:ext cx="2538413" cy="1631950"/>
          </a:xfrm>
          <a:prstGeom prst="rect">
            <a:avLst/>
          </a:prstGeom>
          <a:noFill/>
          <a:ln w="12700">
            <a:noFill/>
            <a:miter lim="800000"/>
            <a:headEnd/>
            <a:tailEnd/>
          </a:ln>
        </p:spPr>
        <p:txBody>
          <a:bodyPr wrap="none">
            <a:spAutoFit/>
          </a:bodyPr>
          <a:lstStyle/>
          <a:p>
            <a:pPr defTabSz="762000"/>
            <a:r>
              <a:rPr lang="es-ES_tradnl" sz="2000" dirty="0">
                <a:latin typeface="Calibri" pitchFamily="34" charset="0"/>
              </a:rPr>
              <a:t>1. Por qué X: porque Y.</a:t>
            </a:r>
          </a:p>
          <a:p>
            <a:pPr defTabSz="762000"/>
            <a:r>
              <a:rPr lang="es-ES_tradnl" sz="2000" dirty="0">
                <a:latin typeface="Calibri" pitchFamily="34" charset="0"/>
              </a:rPr>
              <a:t>2. Por qué Y: porque Z</a:t>
            </a:r>
          </a:p>
          <a:p>
            <a:pPr defTabSz="762000"/>
            <a:r>
              <a:rPr lang="es-ES_tradnl" sz="2000" dirty="0">
                <a:latin typeface="Calibri" pitchFamily="34" charset="0"/>
              </a:rPr>
              <a:t>3. Por qué Z: porque B</a:t>
            </a:r>
          </a:p>
          <a:p>
            <a:pPr defTabSz="762000"/>
            <a:r>
              <a:rPr lang="es-ES_tradnl" sz="2000" dirty="0">
                <a:latin typeface="Calibri" pitchFamily="34" charset="0"/>
              </a:rPr>
              <a:t>4. Por que B: porque H</a:t>
            </a:r>
          </a:p>
          <a:p>
            <a:pPr defTabSz="762000"/>
            <a:r>
              <a:rPr lang="es-ES_tradnl" sz="2000" dirty="0">
                <a:latin typeface="Calibri" pitchFamily="34" charset="0"/>
              </a:rPr>
              <a:t>5. Por qué H: .......</a:t>
            </a:r>
          </a:p>
        </p:txBody>
      </p:sp>
      <p:sp>
        <p:nvSpPr>
          <p:cNvPr id="24" name="23 CuadroTexto"/>
          <p:cNvSpPr txBox="1"/>
          <p:nvPr/>
        </p:nvSpPr>
        <p:spPr>
          <a:xfrm>
            <a:off x="285720" y="1285860"/>
            <a:ext cx="3929090" cy="1015663"/>
          </a:xfrm>
          <a:prstGeom prst="rect">
            <a:avLst/>
          </a:prstGeom>
          <a:noFill/>
        </p:spPr>
        <p:txBody>
          <a:bodyPr wrap="square" rtlCol="0" anchor="ctr">
            <a:spAutoFit/>
          </a:bodyPr>
          <a:lstStyle/>
          <a:p>
            <a:pPr algn="ctr"/>
            <a:r>
              <a:rPr lang="es-ES" sz="2000" dirty="0" smtClean="0"/>
              <a:t>Cuestionarse sucesivamente las razones de un problema hasta agotar las causas</a:t>
            </a:r>
          </a:p>
        </p:txBody>
      </p:sp>
      <p:sp>
        <p:nvSpPr>
          <p:cNvPr id="25" name="24 CuadroTexto"/>
          <p:cNvSpPr txBox="1"/>
          <p:nvPr/>
        </p:nvSpPr>
        <p:spPr>
          <a:xfrm>
            <a:off x="285720" y="3429000"/>
            <a:ext cx="4000528" cy="2554545"/>
          </a:xfrm>
          <a:prstGeom prst="rect">
            <a:avLst/>
          </a:prstGeom>
          <a:noFill/>
        </p:spPr>
        <p:txBody>
          <a:bodyPr wrap="square" rtlCol="0" anchor="ctr">
            <a:spAutoFit/>
          </a:bodyPr>
          <a:lstStyle/>
          <a:p>
            <a:pPr marL="457200" indent="-457200">
              <a:buAutoNum type="arabicPeriod"/>
            </a:pPr>
            <a:r>
              <a:rPr lang="es-ES" sz="2000" u="sng" dirty="0" smtClean="0"/>
              <a:t>Identificar</a:t>
            </a:r>
            <a:r>
              <a:rPr lang="es-ES" sz="2000" dirty="0" smtClean="0"/>
              <a:t> el problema</a:t>
            </a:r>
          </a:p>
          <a:p>
            <a:pPr marL="457200" indent="-457200">
              <a:buAutoNum type="arabicPeriod"/>
            </a:pPr>
            <a:r>
              <a:rPr lang="es-ES" sz="2000" dirty="0" smtClean="0"/>
              <a:t>Preguntarse ¿</a:t>
            </a:r>
            <a:r>
              <a:rPr lang="es-ES" sz="2000" u="sng" dirty="0" smtClean="0"/>
              <a:t>por qué </a:t>
            </a:r>
            <a:r>
              <a:rPr lang="es-ES" sz="2000" dirty="0" smtClean="0"/>
              <a:t>ocurre?</a:t>
            </a:r>
          </a:p>
          <a:p>
            <a:pPr marL="457200" indent="-457200">
              <a:buAutoNum type="arabicPeriod"/>
            </a:pPr>
            <a:r>
              <a:rPr lang="es-ES" sz="2000" u="sng" dirty="0" smtClean="0"/>
              <a:t>Seguir</a:t>
            </a:r>
            <a:r>
              <a:rPr lang="es-ES" sz="2000" dirty="0" smtClean="0"/>
              <a:t> cuestionándose los ¿por </a:t>
            </a:r>
            <a:r>
              <a:rPr lang="es-ES" sz="2000" dirty="0" err="1" smtClean="0"/>
              <a:t>qués</a:t>
            </a:r>
            <a:r>
              <a:rPr lang="es-ES" sz="2000" dirty="0" smtClean="0"/>
              <a:t>? de cada una de las respuestas</a:t>
            </a:r>
          </a:p>
          <a:p>
            <a:pPr marL="457200" indent="-457200">
              <a:buAutoNum type="arabicPeriod"/>
            </a:pPr>
            <a:r>
              <a:rPr lang="es-ES" sz="2000" dirty="0" smtClean="0"/>
              <a:t>Así sucesivamente hasta no poder responder (con 5 por </a:t>
            </a:r>
            <a:r>
              <a:rPr lang="es-ES" sz="2000" dirty="0" err="1" smtClean="0"/>
              <a:t>qués</a:t>
            </a:r>
            <a:r>
              <a:rPr lang="es-ES" sz="2000" dirty="0" smtClean="0"/>
              <a:t> suele ser suficiente)</a:t>
            </a:r>
          </a:p>
        </p:txBody>
      </p:sp>
      <p:sp>
        <p:nvSpPr>
          <p:cNvPr id="26" name="25 CuadroTexto"/>
          <p:cNvSpPr txBox="1"/>
          <p:nvPr/>
        </p:nvSpPr>
        <p:spPr>
          <a:xfrm>
            <a:off x="5214942" y="1928802"/>
            <a:ext cx="3286148" cy="1015663"/>
          </a:xfrm>
          <a:prstGeom prst="rect">
            <a:avLst/>
          </a:prstGeom>
          <a:noFill/>
        </p:spPr>
        <p:txBody>
          <a:bodyPr wrap="square" rtlCol="0" anchor="ctr">
            <a:spAutoFit/>
          </a:bodyPr>
          <a:lstStyle/>
          <a:p>
            <a:pPr algn="ctr"/>
            <a:r>
              <a:rPr lang="es-ES" sz="2000" dirty="0" smtClean="0"/>
              <a:t>Identificación causas subyacentes más allá de los síntomas primeros</a:t>
            </a:r>
          </a:p>
        </p:txBody>
      </p:sp>
      <p:sp>
        <p:nvSpPr>
          <p:cNvPr id="21" name="20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0" name="19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Matrices … </a:t>
            </a:r>
            <a:endParaRPr lang="es-ES" dirty="0"/>
          </a:p>
        </p:txBody>
      </p:sp>
      <p:sp>
        <p:nvSpPr>
          <p:cNvPr id="6" name="5 Rectángulo"/>
          <p:cNvSpPr/>
          <p:nvPr/>
        </p:nvSpPr>
        <p:spPr>
          <a:xfrm>
            <a:off x="107950" y="1000108"/>
            <a:ext cx="4248150" cy="142876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6463" y="785794"/>
            <a:ext cx="4248150" cy="1643074"/>
            <a:chOff x="4716463" y="785794"/>
            <a:chExt cx="4248150" cy="1643074"/>
          </a:xfrm>
        </p:grpSpPr>
        <p:sp>
          <p:nvSpPr>
            <p:cNvPr id="7" name="6 Rectángulo"/>
            <p:cNvSpPr/>
            <p:nvPr/>
          </p:nvSpPr>
          <p:spPr>
            <a:xfrm>
              <a:off x="4716463" y="1000108"/>
              <a:ext cx="4248150" cy="142876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2643182"/>
            <a:ext cx="4248150" cy="3714775"/>
            <a:chOff x="107950" y="3429000"/>
            <a:chExt cx="4248150" cy="3714775"/>
          </a:xfrm>
        </p:grpSpPr>
        <p:sp>
          <p:nvSpPr>
            <p:cNvPr id="4" name="3 Rectángulo"/>
            <p:cNvSpPr/>
            <p:nvPr/>
          </p:nvSpPr>
          <p:spPr>
            <a:xfrm>
              <a:off x="107950" y="3643312"/>
              <a:ext cx="4248150" cy="3500463"/>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3143248"/>
            <a:ext cx="4248150" cy="3071834"/>
            <a:chOff x="4716463" y="3429000"/>
            <a:chExt cx="4248150" cy="3071834"/>
          </a:xfrm>
        </p:grpSpPr>
        <p:sp>
          <p:nvSpPr>
            <p:cNvPr id="5" name="4 Rectángulo"/>
            <p:cNvSpPr/>
            <p:nvPr/>
          </p:nvSpPr>
          <p:spPr>
            <a:xfrm>
              <a:off x="4716463" y="3643314"/>
              <a:ext cx="4248150" cy="285752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19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21" name="20 CuadroTexto"/>
          <p:cNvSpPr txBox="1"/>
          <p:nvPr/>
        </p:nvSpPr>
        <p:spPr>
          <a:xfrm>
            <a:off x="107950" y="1285860"/>
            <a:ext cx="4214842" cy="1015663"/>
          </a:xfrm>
          <a:prstGeom prst="rect">
            <a:avLst/>
          </a:prstGeom>
          <a:noFill/>
        </p:spPr>
        <p:txBody>
          <a:bodyPr wrap="square" rtlCol="0" anchor="ctr">
            <a:spAutoFit/>
          </a:bodyPr>
          <a:lstStyle/>
          <a:p>
            <a:pPr algn="ctr"/>
            <a:r>
              <a:rPr lang="es-ES" sz="2000" dirty="0" smtClean="0"/>
              <a:t>Tabla para relacionar varias variables y que permite incluir gran cantidad de información</a:t>
            </a:r>
          </a:p>
        </p:txBody>
      </p:sp>
      <p:sp>
        <p:nvSpPr>
          <p:cNvPr id="22" name="21 CuadroTexto"/>
          <p:cNvSpPr txBox="1"/>
          <p:nvPr/>
        </p:nvSpPr>
        <p:spPr>
          <a:xfrm>
            <a:off x="4929158" y="1285860"/>
            <a:ext cx="3929122" cy="1015663"/>
          </a:xfrm>
          <a:prstGeom prst="rect">
            <a:avLst/>
          </a:prstGeom>
          <a:noFill/>
        </p:spPr>
        <p:txBody>
          <a:bodyPr wrap="square" rtlCol="0" anchor="ctr">
            <a:spAutoFit/>
          </a:bodyPr>
          <a:lstStyle/>
          <a:p>
            <a:pPr algn="ctr"/>
            <a:r>
              <a:rPr lang="es-ES" sz="2000" dirty="0" smtClean="0"/>
              <a:t>Identificar relaciones entre variables para definir prioridades y causas principales</a:t>
            </a:r>
          </a:p>
        </p:txBody>
      </p:sp>
      <p:sp>
        <p:nvSpPr>
          <p:cNvPr id="24" name="23 CuadroTexto"/>
          <p:cNvSpPr txBox="1"/>
          <p:nvPr/>
        </p:nvSpPr>
        <p:spPr>
          <a:xfrm>
            <a:off x="642910" y="3208341"/>
            <a:ext cx="3214710" cy="2862322"/>
          </a:xfrm>
          <a:prstGeom prst="rect">
            <a:avLst/>
          </a:prstGeom>
          <a:noFill/>
        </p:spPr>
        <p:txBody>
          <a:bodyPr wrap="square" rtlCol="0" anchor="ctr">
            <a:spAutoFit/>
          </a:bodyPr>
          <a:lstStyle/>
          <a:p>
            <a:pPr marL="457200" indent="-457200">
              <a:buAutoNum type="arabicPeriod"/>
            </a:pPr>
            <a:r>
              <a:rPr lang="es-ES" sz="2000" dirty="0" smtClean="0"/>
              <a:t>Definir </a:t>
            </a:r>
            <a:r>
              <a:rPr lang="es-ES" sz="2000" u="sng" dirty="0" smtClean="0"/>
              <a:t>variables</a:t>
            </a:r>
          </a:p>
          <a:p>
            <a:pPr marL="457200" indent="-457200">
              <a:buAutoNum type="arabicPeriod"/>
            </a:pPr>
            <a:r>
              <a:rPr lang="es-ES" sz="2000" dirty="0" smtClean="0"/>
              <a:t>Diseñar </a:t>
            </a:r>
            <a:r>
              <a:rPr lang="es-ES" sz="2000" u="sng" dirty="0" smtClean="0"/>
              <a:t>matriz</a:t>
            </a:r>
          </a:p>
          <a:p>
            <a:pPr marL="457200" indent="-457200">
              <a:buAutoNum type="arabicPeriod"/>
            </a:pPr>
            <a:r>
              <a:rPr lang="es-ES" sz="2000" dirty="0" smtClean="0"/>
              <a:t>Diseñar </a:t>
            </a:r>
            <a:r>
              <a:rPr lang="es-ES" sz="2000" u="sng" dirty="0" smtClean="0"/>
              <a:t>símbolos:</a:t>
            </a:r>
          </a:p>
          <a:p>
            <a:pPr marL="457200" indent="-457200">
              <a:buAutoNum type="arabicPeriod"/>
            </a:pPr>
            <a:endParaRPr lang="es-ES" sz="2000" dirty="0" smtClean="0"/>
          </a:p>
          <a:p>
            <a:pPr marL="457200" indent="-457200">
              <a:buAutoNum type="arabicPeriod"/>
            </a:pPr>
            <a:endParaRPr lang="es-ES" sz="2000" dirty="0" smtClean="0"/>
          </a:p>
          <a:p>
            <a:pPr marL="457200" indent="-457200">
              <a:buAutoNum type="arabicPeriod"/>
            </a:pPr>
            <a:endParaRPr lang="es-ES" sz="2000" dirty="0" smtClean="0"/>
          </a:p>
          <a:p>
            <a:pPr marL="457200" indent="-457200">
              <a:buAutoNum type="arabicPeriod"/>
            </a:pPr>
            <a:endParaRPr lang="es-ES" sz="2000" dirty="0" smtClean="0"/>
          </a:p>
          <a:p>
            <a:pPr marL="457200" indent="-457200">
              <a:buAutoNum type="arabicPeriod"/>
            </a:pPr>
            <a:r>
              <a:rPr lang="es-ES" sz="2000" dirty="0" smtClean="0"/>
              <a:t>Configurar </a:t>
            </a:r>
            <a:r>
              <a:rPr lang="es-ES" sz="2000" u="sng" dirty="0" smtClean="0"/>
              <a:t>matriz</a:t>
            </a:r>
          </a:p>
          <a:p>
            <a:pPr marL="457200" indent="-457200">
              <a:buAutoNum type="arabicPeriod"/>
            </a:pPr>
            <a:r>
              <a:rPr lang="es-ES" sz="2000" u="sng" dirty="0" smtClean="0"/>
              <a:t>Analizar</a:t>
            </a:r>
            <a:r>
              <a:rPr lang="es-ES" sz="2000" dirty="0" smtClean="0"/>
              <a:t> información</a:t>
            </a:r>
          </a:p>
        </p:txBody>
      </p:sp>
      <p:grpSp>
        <p:nvGrpSpPr>
          <p:cNvPr id="14" name="8 Grupo"/>
          <p:cNvGrpSpPr/>
          <p:nvPr/>
        </p:nvGrpSpPr>
        <p:grpSpPr>
          <a:xfrm>
            <a:off x="1714480" y="4292600"/>
            <a:ext cx="1857388" cy="857256"/>
            <a:chOff x="2285984" y="2000240"/>
            <a:chExt cx="1857388" cy="857256"/>
          </a:xfrm>
        </p:grpSpPr>
        <p:sp>
          <p:nvSpPr>
            <p:cNvPr id="32" name="31 CuadroTexto"/>
            <p:cNvSpPr txBox="1"/>
            <p:nvPr/>
          </p:nvSpPr>
          <p:spPr>
            <a:xfrm>
              <a:off x="2285984" y="2000240"/>
              <a:ext cx="1536639" cy="830997"/>
            </a:xfrm>
            <a:prstGeom prst="rect">
              <a:avLst/>
            </a:prstGeom>
            <a:noFill/>
          </p:spPr>
          <p:txBody>
            <a:bodyPr wrap="none" rtlCol="0" anchor="ctr">
              <a:spAutoFit/>
            </a:bodyPr>
            <a:lstStyle/>
            <a:p>
              <a:r>
                <a:rPr lang="es-ES" sz="1600" dirty="0" smtClean="0"/>
                <a:t>Relación Fuerte</a:t>
              </a:r>
            </a:p>
            <a:p>
              <a:r>
                <a:rPr lang="es-ES" sz="1600" dirty="0" smtClean="0"/>
                <a:t>Relación Media</a:t>
              </a:r>
            </a:p>
            <a:p>
              <a:r>
                <a:rPr lang="es-ES" sz="1600" dirty="0" smtClean="0"/>
                <a:t>No Relación</a:t>
              </a:r>
            </a:p>
          </p:txBody>
        </p:sp>
        <p:sp>
          <p:nvSpPr>
            <p:cNvPr id="33" name="32 Rectángulo"/>
            <p:cNvSpPr/>
            <p:nvPr/>
          </p:nvSpPr>
          <p:spPr>
            <a:xfrm>
              <a:off x="3786182" y="2071678"/>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4" name="33 Rectángulo"/>
            <p:cNvSpPr/>
            <p:nvPr/>
          </p:nvSpPr>
          <p:spPr>
            <a:xfrm>
              <a:off x="3428992" y="2571744"/>
              <a:ext cx="214314" cy="142876"/>
            </a:xfrm>
            <a:prstGeom prst="rec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5" name="34 Elipse"/>
            <p:cNvSpPr/>
            <p:nvPr/>
          </p:nvSpPr>
          <p:spPr>
            <a:xfrm>
              <a:off x="3714744" y="2357430"/>
              <a:ext cx="285752" cy="142876"/>
            </a:xfrm>
            <a:prstGeom prst="ellipse">
              <a:avLst/>
            </a:prstGeom>
            <a:solidFill>
              <a:srgbClr val="F2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6" name="35 Rectángulo"/>
            <p:cNvSpPr/>
            <p:nvPr/>
          </p:nvSpPr>
          <p:spPr>
            <a:xfrm>
              <a:off x="2285984" y="2000240"/>
              <a:ext cx="1857388" cy="85725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sp>
        <p:nvSpPr>
          <p:cNvPr id="26" name="25 Rectángulo"/>
          <p:cNvSpPr/>
          <p:nvPr/>
        </p:nvSpPr>
        <p:spPr>
          <a:xfrm>
            <a:off x="4857752" y="3786190"/>
            <a:ext cx="3929090" cy="221457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aphicFrame>
        <p:nvGraphicFramePr>
          <p:cNvPr id="27" name="26 Tabla"/>
          <p:cNvGraphicFramePr>
            <a:graphicFrameLocks noGrp="1"/>
          </p:cNvGraphicFramePr>
          <p:nvPr/>
        </p:nvGraphicFramePr>
        <p:xfrm>
          <a:off x="5643570" y="4286256"/>
          <a:ext cx="2857524" cy="1483360"/>
        </p:xfrm>
        <a:graphic>
          <a:graphicData uri="http://schemas.openxmlformats.org/drawingml/2006/table">
            <a:tbl>
              <a:tblPr firstRow="1" bandRow="1">
                <a:tableStyleId>{5C22544A-7EE6-4342-B048-85BDC9FD1C3A}</a:tableStyleId>
              </a:tblPr>
              <a:tblGrid>
                <a:gridCol w="714381"/>
                <a:gridCol w="714381"/>
                <a:gridCol w="714381"/>
                <a:gridCol w="714381"/>
              </a:tblGrid>
              <a:tr h="370840">
                <a:tc>
                  <a:txBody>
                    <a:bodyPr/>
                    <a:lstStyle/>
                    <a:p>
                      <a:endParaRPr lang="es-E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accent6">
                              <a:lumMod val="50000"/>
                            </a:schemeClr>
                          </a:solidFill>
                        </a:rPr>
                        <a:t>A</a:t>
                      </a:r>
                      <a:endParaRPr lang="es-ES"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dirty="0" smtClean="0">
                          <a:solidFill>
                            <a:schemeClr val="accent6">
                              <a:lumMod val="50000"/>
                            </a:schemeClr>
                          </a:solidFill>
                        </a:rPr>
                        <a:t>B</a:t>
                      </a:r>
                      <a:endParaRPr lang="es-ES"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s-ES" dirty="0" smtClean="0">
                          <a:solidFill>
                            <a:schemeClr val="accent6">
                              <a:lumMod val="50000"/>
                            </a:schemeClr>
                          </a:solidFill>
                        </a:rPr>
                        <a:t>C</a:t>
                      </a:r>
                      <a:endParaRPr lang="es-ES"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370840">
                <a:tc>
                  <a:txBody>
                    <a:bodyPr/>
                    <a:lstStyle/>
                    <a:p>
                      <a:pPr algn="ctr"/>
                      <a:r>
                        <a:rPr lang="es-ES" dirty="0" smtClean="0">
                          <a:solidFill>
                            <a:schemeClr val="accent5">
                              <a:lumMod val="50000"/>
                            </a:schemeClr>
                          </a:solidFill>
                        </a:rPr>
                        <a:t>I</a:t>
                      </a:r>
                      <a:endParaRPr lang="es-ES" dirty="0">
                        <a:solidFill>
                          <a:schemeClr val="accent5">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s-ES" dirty="0" smtClean="0">
                          <a:solidFill>
                            <a:schemeClr val="accent5">
                              <a:lumMod val="50000"/>
                            </a:schemeClr>
                          </a:solidFill>
                        </a:rPr>
                        <a:t>II</a:t>
                      </a:r>
                      <a:endParaRPr lang="es-ES" dirty="0">
                        <a:solidFill>
                          <a:schemeClr val="accent5">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s-ES" dirty="0" smtClean="0">
                          <a:solidFill>
                            <a:schemeClr val="accent5">
                              <a:lumMod val="50000"/>
                            </a:schemeClr>
                          </a:solidFill>
                        </a:rPr>
                        <a:t>III</a:t>
                      </a:r>
                      <a:endParaRPr lang="es-ES" dirty="0">
                        <a:solidFill>
                          <a:schemeClr val="accent5">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8" name="27 CuadroTexto"/>
          <p:cNvSpPr txBox="1"/>
          <p:nvPr/>
        </p:nvSpPr>
        <p:spPr>
          <a:xfrm>
            <a:off x="7072332" y="3857628"/>
            <a:ext cx="917239" cy="400110"/>
          </a:xfrm>
          <a:prstGeom prst="rect">
            <a:avLst/>
          </a:prstGeom>
          <a:noFill/>
        </p:spPr>
        <p:txBody>
          <a:bodyPr wrap="none" rtlCol="0" anchor="ctr">
            <a:spAutoFit/>
          </a:bodyPr>
          <a:lstStyle/>
          <a:p>
            <a:r>
              <a:rPr lang="es-ES" sz="2000" b="1" dirty="0" smtClean="0">
                <a:solidFill>
                  <a:schemeClr val="accent6">
                    <a:lumMod val="75000"/>
                  </a:schemeClr>
                </a:solidFill>
              </a:rPr>
              <a:t>Causas</a:t>
            </a:r>
          </a:p>
        </p:txBody>
      </p:sp>
      <p:sp>
        <p:nvSpPr>
          <p:cNvPr id="29" name="28 CuadroTexto"/>
          <p:cNvSpPr txBox="1"/>
          <p:nvPr/>
        </p:nvSpPr>
        <p:spPr>
          <a:xfrm rot="16200000">
            <a:off x="4871830" y="5057999"/>
            <a:ext cx="943463" cy="400110"/>
          </a:xfrm>
          <a:prstGeom prst="rect">
            <a:avLst/>
          </a:prstGeom>
          <a:noFill/>
        </p:spPr>
        <p:txBody>
          <a:bodyPr wrap="none" rtlCol="0" anchor="ctr">
            <a:spAutoFit/>
          </a:bodyPr>
          <a:lstStyle/>
          <a:p>
            <a:r>
              <a:rPr lang="es-ES" sz="2000" b="1" dirty="0" smtClean="0">
                <a:solidFill>
                  <a:schemeClr val="accent5">
                    <a:lumMod val="75000"/>
                  </a:schemeClr>
                </a:solidFill>
              </a:rPr>
              <a:t>Efectos</a:t>
            </a:r>
          </a:p>
        </p:txBody>
      </p:sp>
      <p:sp>
        <p:nvSpPr>
          <p:cNvPr id="30" name="29 Rectángulo"/>
          <p:cNvSpPr/>
          <p:nvPr/>
        </p:nvSpPr>
        <p:spPr>
          <a:xfrm>
            <a:off x="6572266" y="4786322"/>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7" name="36 Rectángulo"/>
          <p:cNvSpPr/>
          <p:nvPr/>
        </p:nvSpPr>
        <p:spPr>
          <a:xfrm>
            <a:off x="7358084" y="5500702"/>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8" name="37 Rectángulo"/>
          <p:cNvSpPr/>
          <p:nvPr/>
        </p:nvSpPr>
        <p:spPr>
          <a:xfrm>
            <a:off x="8072464" y="5500702"/>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39" name="38 Rectángulo"/>
          <p:cNvSpPr/>
          <p:nvPr/>
        </p:nvSpPr>
        <p:spPr>
          <a:xfrm>
            <a:off x="8072464" y="5143512"/>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0" name="39 Rectángulo"/>
          <p:cNvSpPr/>
          <p:nvPr/>
        </p:nvSpPr>
        <p:spPr>
          <a:xfrm>
            <a:off x="8072464" y="4786322"/>
            <a:ext cx="214314" cy="142876"/>
          </a:xfrm>
          <a:prstGeom prst="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1" name="40 Elipse"/>
          <p:cNvSpPr/>
          <p:nvPr/>
        </p:nvSpPr>
        <p:spPr>
          <a:xfrm>
            <a:off x="6572266" y="5143512"/>
            <a:ext cx="285752" cy="142876"/>
          </a:xfrm>
          <a:prstGeom prst="ellipse">
            <a:avLst/>
          </a:prstGeom>
          <a:solidFill>
            <a:srgbClr val="F2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2" name="41 Elipse"/>
          <p:cNvSpPr/>
          <p:nvPr/>
        </p:nvSpPr>
        <p:spPr>
          <a:xfrm>
            <a:off x="6572266" y="5500702"/>
            <a:ext cx="285752" cy="142876"/>
          </a:xfrm>
          <a:prstGeom prst="ellipse">
            <a:avLst/>
          </a:prstGeom>
          <a:solidFill>
            <a:srgbClr val="F2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3" name="42 Rectángulo"/>
          <p:cNvSpPr/>
          <p:nvPr/>
        </p:nvSpPr>
        <p:spPr>
          <a:xfrm>
            <a:off x="7358084" y="4786322"/>
            <a:ext cx="214314" cy="142876"/>
          </a:xfrm>
          <a:prstGeom prst="rec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4" name="43 Rectángulo"/>
          <p:cNvSpPr/>
          <p:nvPr/>
        </p:nvSpPr>
        <p:spPr>
          <a:xfrm>
            <a:off x="7358084" y="5143512"/>
            <a:ext cx="214314" cy="142876"/>
          </a:xfrm>
          <a:prstGeom prst="rect">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45" name="4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46" name="45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Diagrama Causa-Efecto de Ishikawa…</a:t>
            </a:r>
            <a:endParaRPr lang="es-ES" dirty="0"/>
          </a:p>
        </p:txBody>
      </p:sp>
      <p:sp>
        <p:nvSpPr>
          <p:cNvPr id="6" name="5 Rectángulo"/>
          <p:cNvSpPr/>
          <p:nvPr/>
        </p:nvSpPr>
        <p:spPr>
          <a:xfrm>
            <a:off x="107950" y="1000108"/>
            <a:ext cx="4248150" cy="1571636"/>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4876" y="714356"/>
            <a:ext cx="4248150" cy="2214578"/>
            <a:chOff x="4716463" y="785794"/>
            <a:chExt cx="4248150" cy="2214578"/>
          </a:xfrm>
        </p:grpSpPr>
        <p:sp>
          <p:nvSpPr>
            <p:cNvPr id="7" name="6 Rectángulo"/>
            <p:cNvSpPr/>
            <p:nvPr/>
          </p:nvSpPr>
          <p:spPr>
            <a:xfrm>
              <a:off x="4716463" y="1000108"/>
              <a:ext cx="4248150" cy="2000264"/>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2852738"/>
            <a:ext cx="4248150" cy="2786082"/>
            <a:chOff x="107950" y="3429000"/>
            <a:chExt cx="4248150" cy="2786082"/>
          </a:xfrm>
        </p:grpSpPr>
        <p:sp>
          <p:nvSpPr>
            <p:cNvPr id="4" name="3 Rectángulo"/>
            <p:cNvSpPr/>
            <p:nvPr/>
          </p:nvSpPr>
          <p:spPr>
            <a:xfrm>
              <a:off x="107950" y="3643314"/>
              <a:ext cx="4248150" cy="257176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3143248"/>
            <a:ext cx="4248150" cy="3143272"/>
            <a:chOff x="4716463" y="3429000"/>
            <a:chExt cx="4248150" cy="3143272"/>
          </a:xfrm>
        </p:grpSpPr>
        <p:sp>
          <p:nvSpPr>
            <p:cNvPr id="5" name="4 Rectángulo"/>
            <p:cNvSpPr/>
            <p:nvPr/>
          </p:nvSpPr>
          <p:spPr>
            <a:xfrm>
              <a:off x="4716463" y="3643314"/>
              <a:ext cx="4248150" cy="2928958"/>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19 CuadroTexto"/>
          <p:cNvSpPr txBox="1"/>
          <p:nvPr/>
        </p:nvSpPr>
        <p:spPr>
          <a:xfrm>
            <a:off x="107950" y="1285860"/>
            <a:ext cx="4143404" cy="1015663"/>
          </a:xfrm>
          <a:prstGeom prst="rect">
            <a:avLst/>
          </a:prstGeom>
          <a:noFill/>
        </p:spPr>
        <p:txBody>
          <a:bodyPr wrap="square" rtlCol="0" anchor="ctr">
            <a:spAutoFit/>
          </a:bodyPr>
          <a:lstStyle/>
          <a:p>
            <a:pPr algn="ctr"/>
            <a:r>
              <a:rPr lang="es-ES" sz="2000" dirty="0" smtClean="0"/>
              <a:t>Diagrama para relacionar y ordenar causas que generan los efectos que queremos estudiar</a:t>
            </a:r>
          </a:p>
        </p:txBody>
      </p:sp>
      <p:sp>
        <p:nvSpPr>
          <p:cNvPr id="21" name="20 CuadroTexto"/>
          <p:cNvSpPr txBox="1"/>
          <p:nvPr/>
        </p:nvSpPr>
        <p:spPr>
          <a:xfrm>
            <a:off x="4786314" y="1285860"/>
            <a:ext cx="4071966" cy="1323439"/>
          </a:xfrm>
          <a:prstGeom prst="rect">
            <a:avLst/>
          </a:prstGeom>
          <a:noFill/>
        </p:spPr>
        <p:txBody>
          <a:bodyPr wrap="square" rtlCol="0" anchor="ctr">
            <a:spAutoFit/>
          </a:bodyPr>
          <a:lstStyle/>
          <a:p>
            <a:pPr algn="ctr"/>
            <a:r>
              <a:rPr lang="es-ES" sz="2000" dirty="0" smtClean="0"/>
              <a:t>Centrarse en las causas y no en los síntomas, y relacionar “”causas de causas. Resume la información, evitando </a:t>
            </a:r>
            <a:r>
              <a:rPr lang="es-ES" sz="2000" dirty="0" err="1" smtClean="0"/>
              <a:t>disgresiones</a:t>
            </a:r>
            <a:endParaRPr lang="es-ES" sz="2000" dirty="0" smtClean="0"/>
          </a:p>
        </p:txBody>
      </p:sp>
      <p:sp>
        <p:nvSpPr>
          <p:cNvPr id="22" name="21 CuadroTexto"/>
          <p:cNvSpPr txBox="1"/>
          <p:nvPr/>
        </p:nvSpPr>
        <p:spPr>
          <a:xfrm>
            <a:off x="428596" y="3567118"/>
            <a:ext cx="3786214" cy="1631216"/>
          </a:xfrm>
          <a:prstGeom prst="rect">
            <a:avLst/>
          </a:prstGeom>
          <a:noFill/>
        </p:spPr>
        <p:txBody>
          <a:bodyPr wrap="square" rtlCol="0" anchor="ctr">
            <a:spAutoFit/>
          </a:bodyPr>
          <a:lstStyle/>
          <a:p>
            <a:pPr marL="457200" indent="-457200">
              <a:buAutoNum type="arabicPeriod"/>
            </a:pPr>
            <a:r>
              <a:rPr lang="es-ES" sz="2000" u="sng" dirty="0" smtClean="0"/>
              <a:t>Identificar </a:t>
            </a:r>
            <a:r>
              <a:rPr lang="es-ES" sz="2000" dirty="0" smtClean="0"/>
              <a:t>el problema</a:t>
            </a:r>
          </a:p>
          <a:p>
            <a:pPr marL="457200" indent="-457200">
              <a:buAutoNum type="arabicPeriod"/>
            </a:pPr>
            <a:r>
              <a:rPr lang="es-ES" sz="2000" dirty="0" smtClean="0"/>
              <a:t>Establecer </a:t>
            </a:r>
            <a:r>
              <a:rPr lang="es-ES" sz="2000" u="sng" dirty="0" smtClean="0"/>
              <a:t>categorías</a:t>
            </a:r>
          </a:p>
          <a:p>
            <a:pPr marL="457200" indent="-457200">
              <a:buAutoNum type="arabicPeriod"/>
            </a:pPr>
            <a:r>
              <a:rPr lang="es-ES" sz="2000" u="sng" dirty="0" smtClean="0"/>
              <a:t>Crear el gráfico </a:t>
            </a:r>
            <a:r>
              <a:rPr lang="es-ES" sz="2000" dirty="0" smtClean="0"/>
              <a:t>añadiendo los “por </a:t>
            </a:r>
            <a:r>
              <a:rPr lang="es-ES" sz="2000" dirty="0" err="1" smtClean="0"/>
              <a:t>qués</a:t>
            </a:r>
            <a:r>
              <a:rPr lang="es-ES" sz="2000" dirty="0" smtClean="0"/>
              <a:t>” en cada categoría</a:t>
            </a:r>
          </a:p>
          <a:p>
            <a:pPr marL="457200" indent="-457200">
              <a:buAutoNum type="arabicPeriod"/>
            </a:pPr>
            <a:r>
              <a:rPr lang="es-ES" sz="2000" dirty="0" smtClean="0"/>
              <a:t>Análisis de </a:t>
            </a:r>
            <a:r>
              <a:rPr lang="es-ES" sz="2000" u="sng" dirty="0" smtClean="0"/>
              <a:t>causas principales</a:t>
            </a:r>
          </a:p>
        </p:txBody>
      </p:sp>
      <p:sp>
        <p:nvSpPr>
          <p:cNvPr id="19" name="18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grpSp>
        <p:nvGrpSpPr>
          <p:cNvPr id="14" name="22 Grupo"/>
          <p:cNvGrpSpPr/>
          <p:nvPr/>
        </p:nvGrpSpPr>
        <p:grpSpPr>
          <a:xfrm>
            <a:off x="4857752" y="3786190"/>
            <a:ext cx="4000528" cy="2428892"/>
            <a:chOff x="4857752" y="3786190"/>
            <a:chExt cx="4000528" cy="2428892"/>
          </a:xfrm>
        </p:grpSpPr>
        <p:sp>
          <p:nvSpPr>
            <p:cNvPr id="24" name="23 Rectángulo"/>
            <p:cNvSpPr/>
            <p:nvPr/>
          </p:nvSpPr>
          <p:spPr>
            <a:xfrm>
              <a:off x="4857752" y="3786190"/>
              <a:ext cx="4000528" cy="242889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5" name="24 Rectángulo"/>
            <p:cNvSpPr/>
            <p:nvPr/>
          </p:nvSpPr>
          <p:spPr>
            <a:xfrm>
              <a:off x="7786710" y="4727573"/>
              <a:ext cx="928694" cy="57150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Dificultades Programas Nuevos</a:t>
              </a:r>
              <a:endParaRPr lang="es-ES" sz="1200" dirty="0">
                <a:solidFill>
                  <a:schemeClr val="tx1"/>
                </a:solidFill>
              </a:endParaRPr>
            </a:p>
          </p:txBody>
        </p:sp>
        <p:sp>
          <p:nvSpPr>
            <p:cNvPr id="26" name="25 Rectángulo"/>
            <p:cNvSpPr/>
            <p:nvPr/>
          </p:nvSpPr>
          <p:spPr>
            <a:xfrm>
              <a:off x="6429388" y="5771355"/>
              <a:ext cx="857256" cy="35719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Requisitos</a:t>
              </a:r>
              <a:endParaRPr lang="es-ES" sz="1200" dirty="0">
                <a:solidFill>
                  <a:schemeClr val="tx1"/>
                </a:solidFill>
              </a:endParaRPr>
            </a:p>
          </p:txBody>
        </p:sp>
        <p:sp>
          <p:nvSpPr>
            <p:cNvPr id="27" name="26 Rectángulo"/>
            <p:cNvSpPr/>
            <p:nvPr/>
          </p:nvSpPr>
          <p:spPr>
            <a:xfrm>
              <a:off x="6443663" y="3929066"/>
              <a:ext cx="857256" cy="35719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Métodos E</a:t>
              </a:r>
              <a:endParaRPr lang="es-ES" sz="1200" dirty="0">
                <a:solidFill>
                  <a:schemeClr val="tx1"/>
                </a:solidFill>
              </a:endParaRPr>
            </a:p>
          </p:txBody>
        </p:sp>
        <p:sp>
          <p:nvSpPr>
            <p:cNvPr id="28" name="27 Rectángulo"/>
            <p:cNvSpPr/>
            <p:nvPr/>
          </p:nvSpPr>
          <p:spPr>
            <a:xfrm>
              <a:off x="5072066" y="3898105"/>
              <a:ext cx="857256" cy="35719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err="1" smtClean="0">
                  <a:solidFill>
                    <a:schemeClr val="tx1"/>
                  </a:solidFill>
                </a:rPr>
                <a:t>TICs</a:t>
              </a:r>
              <a:endParaRPr lang="es-ES" sz="1200" dirty="0">
                <a:solidFill>
                  <a:schemeClr val="tx1"/>
                </a:solidFill>
              </a:endParaRPr>
            </a:p>
          </p:txBody>
        </p:sp>
        <p:sp>
          <p:nvSpPr>
            <p:cNvPr id="29" name="28 Rectángulo"/>
            <p:cNvSpPr/>
            <p:nvPr/>
          </p:nvSpPr>
          <p:spPr>
            <a:xfrm>
              <a:off x="5072066" y="5771355"/>
              <a:ext cx="857256" cy="35719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err="1" smtClean="0">
                  <a:solidFill>
                    <a:schemeClr val="tx1"/>
                  </a:solidFill>
                </a:rPr>
                <a:t>Aneca</a:t>
              </a:r>
              <a:endParaRPr lang="es-ES" sz="1200" dirty="0">
                <a:solidFill>
                  <a:schemeClr val="tx1"/>
                </a:solidFill>
              </a:endParaRPr>
            </a:p>
          </p:txBody>
        </p:sp>
        <p:cxnSp>
          <p:nvCxnSpPr>
            <p:cNvPr id="30" name="29 Conector recto de flecha"/>
            <p:cNvCxnSpPr/>
            <p:nvPr/>
          </p:nvCxnSpPr>
          <p:spPr>
            <a:xfrm>
              <a:off x="5072066" y="5013325"/>
              <a:ext cx="2714644"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stCxn id="29" idx="0"/>
            </p:cNvCxnSpPr>
            <p:nvPr/>
          </p:nvCxnSpPr>
          <p:spPr>
            <a:xfrm rot="5400000" flipH="1" flipV="1">
              <a:off x="5436805" y="5064526"/>
              <a:ext cx="770718" cy="64294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rot="16200000" flipH="1">
              <a:off x="5464975" y="4321975"/>
              <a:ext cx="714380" cy="642942"/>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16200000" flipH="1">
              <a:off x="6822297" y="4321975"/>
              <a:ext cx="714380" cy="642942"/>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rot="5400000" flipH="1" flipV="1">
              <a:off x="6794128" y="5064524"/>
              <a:ext cx="770718" cy="64294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34 CuadroTexto"/>
            <p:cNvSpPr txBox="1"/>
            <p:nvPr/>
          </p:nvSpPr>
          <p:spPr>
            <a:xfrm>
              <a:off x="6143636" y="4357694"/>
              <a:ext cx="665567" cy="276999"/>
            </a:xfrm>
            <a:prstGeom prst="rect">
              <a:avLst/>
            </a:prstGeom>
            <a:noFill/>
          </p:spPr>
          <p:txBody>
            <a:bodyPr wrap="none" rtlCol="0" anchor="ctr">
              <a:spAutoFit/>
            </a:bodyPr>
            <a:lstStyle/>
            <a:p>
              <a:r>
                <a:rPr lang="es-ES" sz="1200" i="1" dirty="0" smtClean="0"/>
                <a:t>Inercias</a:t>
              </a:r>
            </a:p>
          </p:txBody>
        </p:sp>
        <p:sp>
          <p:nvSpPr>
            <p:cNvPr id="36" name="35 CuadroTexto"/>
            <p:cNvSpPr txBox="1"/>
            <p:nvPr/>
          </p:nvSpPr>
          <p:spPr>
            <a:xfrm>
              <a:off x="6286512" y="4643446"/>
              <a:ext cx="707245" cy="276999"/>
            </a:xfrm>
            <a:prstGeom prst="rect">
              <a:avLst/>
            </a:prstGeom>
            <a:noFill/>
          </p:spPr>
          <p:txBody>
            <a:bodyPr wrap="none" rtlCol="0" anchor="ctr">
              <a:spAutoFit/>
            </a:bodyPr>
            <a:lstStyle/>
            <a:p>
              <a:r>
                <a:rPr lang="es-ES" sz="1200" i="1" dirty="0" smtClean="0"/>
                <a:t>Tiempos</a:t>
              </a:r>
            </a:p>
          </p:txBody>
        </p:sp>
        <p:sp>
          <p:nvSpPr>
            <p:cNvPr id="37" name="36 CuadroTexto"/>
            <p:cNvSpPr txBox="1"/>
            <p:nvPr/>
          </p:nvSpPr>
          <p:spPr>
            <a:xfrm>
              <a:off x="7286644" y="4357694"/>
              <a:ext cx="852798" cy="276999"/>
            </a:xfrm>
            <a:prstGeom prst="rect">
              <a:avLst/>
            </a:prstGeom>
            <a:noFill/>
          </p:spPr>
          <p:txBody>
            <a:bodyPr wrap="none" rtlCol="0" anchor="ctr">
              <a:spAutoFit/>
            </a:bodyPr>
            <a:lstStyle/>
            <a:p>
              <a:r>
                <a:rPr lang="es-ES" sz="1200" i="1" dirty="0" smtClean="0"/>
                <a:t>Evaluación</a:t>
              </a:r>
            </a:p>
          </p:txBody>
        </p:sp>
        <p:cxnSp>
          <p:nvCxnSpPr>
            <p:cNvPr id="38" name="37 Conector recto de flecha"/>
            <p:cNvCxnSpPr/>
            <p:nvPr/>
          </p:nvCxnSpPr>
          <p:spPr>
            <a:xfrm rot="10800000" flipV="1">
              <a:off x="7358082" y="4572008"/>
              <a:ext cx="214314" cy="133352"/>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a:off x="6786578" y="4500570"/>
              <a:ext cx="285752" cy="7143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6929454" y="4786322"/>
              <a:ext cx="285752"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1" name="4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42" name="41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Análisis D.A.F.O.      </a:t>
            </a:r>
            <a:endParaRPr lang="es-ES" dirty="0"/>
          </a:p>
        </p:txBody>
      </p:sp>
      <p:sp>
        <p:nvSpPr>
          <p:cNvPr id="6" name="5 Rectángulo"/>
          <p:cNvSpPr/>
          <p:nvPr/>
        </p:nvSpPr>
        <p:spPr>
          <a:xfrm>
            <a:off x="107950" y="1000108"/>
            <a:ext cx="4248150" cy="107157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5" name="14 Grupo"/>
          <p:cNvGrpSpPr/>
          <p:nvPr/>
        </p:nvGrpSpPr>
        <p:grpSpPr>
          <a:xfrm>
            <a:off x="107950" y="2357430"/>
            <a:ext cx="4248150" cy="1428760"/>
            <a:chOff x="4716463" y="785794"/>
            <a:chExt cx="4248150" cy="1428760"/>
          </a:xfrm>
        </p:grpSpPr>
        <p:sp>
          <p:nvSpPr>
            <p:cNvPr id="7" name="6 Rectángulo"/>
            <p:cNvSpPr/>
            <p:nvPr/>
          </p:nvSpPr>
          <p:spPr>
            <a:xfrm>
              <a:off x="4716463" y="1000108"/>
              <a:ext cx="4248150" cy="1214446"/>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029449" cy="400110"/>
            </a:xfrm>
            <a:prstGeom prst="rect">
              <a:avLst/>
            </a:prstGeom>
            <a:solidFill>
              <a:schemeClr val="bg1"/>
            </a:solidFill>
          </p:spPr>
          <p:txBody>
            <a:bodyPr wrap="none" rtlCol="0" anchor="ctr">
              <a:spAutoFit/>
            </a:bodyPr>
            <a:lstStyle/>
            <a:p>
              <a:r>
                <a:rPr lang="es-ES" sz="2000" b="1" dirty="0" smtClean="0">
                  <a:solidFill>
                    <a:schemeClr val="accent3">
                      <a:lumMod val="75000"/>
                    </a:schemeClr>
                  </a:solidFill>
                </a:rPr>
                <a:t>Utilidad</a:t>
              </a:r>
            </a:p>
          </p:txBody>
        </p:sp>
      </p:grpSp>
      <p:grpSp>
        <p:nvGrpSpPr>
          <p:cNvPr id="8" name="12 Grupo"/>
          <p:cNvGrpSpPr/>
          <p:nvPr/>
        </p:nvGrpSpPr>
        <p:grpSpPr>
          <a:xfrm>
            <a:off x="107950" y="4143380"/>
            <a:ext cx="4248150" cy="2214578"/>
            <a:chOff x="107950" y="4000504"/>
            <a:chExt cx="4248150" cy="2214578"/>
          </a:xfrm>
        </p:grpSpPr>
        <p:sp>
          <p:nvSpPr>
            <p:cNvPr id="4" name="3 Rectángulo"/>
            <p:cNvSpPr/>
            <p:nvPr/>
          </p:nvSpPr>
          <p:spPr>
            <a:xfrm>
              <a:off x="107950" y="4214818"/>
              <a:ext cx="4248150" cy="2000264"/>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428596" y="4000504"/>
              <a:ext cx="785600" cy="400110"/>
            </a:xfrm>
            <a:prstGeom prst="rect">
              <a:avLst/>
            </a:prstGeom>
            <a:solidFill>
              <a:schemeClr val="bg1"/>
            </a:solidFill>
          </p:spPr>
          <p:txBody>
            <a:bodyPr wrap="none" rtlCol="0" anchor="ctr">
              <a:spAutoFit/>
            </a:bodyPr>
            <a:lstStyle/>
            <a:p>
              <a:r>
                <a:rPr lang="es-ES" sz="2000" b="1" dirty="0" smtClean="0">
                  <a:solidFill>
                    <a:schemeClr val="accent5">
                      <a:lumMod val="75000"/>
                    </a:schemeClr>
                  </a:solidFill>
                </a:rPr>
                <a:t>Pasos</a:t>
              </a:r>
            </a:p>
          </p:txBody>
        </p:sp>
      </p:grpSp>
      <p:sp>
        <p:nvSpPr>
          <p:cNvPr id="16" name="15 CuadroTexto"/>
          <p:cNvSpPr txBox="1"/>
          <p:nvPr/>
        </p:nvSpPr>
        <p:spPr>
          <a:xfrm>
            <a:off x="214282" y="1142984"/>
            <a:ext cx="4059841" cy="923330"/>
          </a:xfrm>
          <a:prstGeom prst="rect">
            <a:avLst/>
          </a:prstGeom>
          <a:noFill/>
        </p:spPr>
        <p:txBody>
          <a:bodyPr wrap="square" rtlCol="0" anchor="ctr">
            <a:spAutoFit/>
          </a:bodyPr>
          <a:lstStyle/>
          <a:p>
            <a:pPr algn="ctr"/>
            <a:r>
              <a:rPr lang="es-ES" dirty="0" smtClean="0"/>
              <a:t>Resumen gráfico de aspectos significativos (internos y externos) de un  problema a tratar</a:t>
            </a:r>
          </a:p>
        </p:txBody>
      </p:sp>
      <p:sp>
        <p:nvSpPr>
          <p:cNvPr id="17" name="16 CuadroTexto"/>
          <p:cNvSpPr txBox="1"/>
          <p:nvPr/>
        </p:nvSpPr>
        <p:spPr>
          <a:xfrm>
            <a:off x="249239" y="2786058"/>
            <a:ext cx="3998941" cy="923330"/>
          </a:xfrm>
          <a:prstGeom prst="rect">
            <a:avLst/>
          </a:prstGeom>
          <a:noFill/>
        </p:spPr>
        <p:txBody>
          <a:bodyPr wrap="square" rtlCol="0" anchor="ctr">
            <a:spAutoFit/>
          </a:bodyPr>
          <a:lstStyle/>
          <a:p>
            <a:pPr algn="ctr"/>
            <a:r>
              <a:rPr lang="es-ES" dirty="0" smtClean="0"/>
              <a:t>Estudiar las diferentes fuerzas en juego como punto de partida para definir un problema o priorizar acciones</a:t>
            </a:r>
          </a:p>
        </p:txBody>
      </p:sp>
      <p:sp>
        <p:nvSpPr>
          <p:cNvPr id="22" name="21 CuadroTexto"/>
          <p:cNvSpPr txBox="1"/>
          <p:nvPr/>
        </p:nvSpPr>
        <p:spPr>
          <a:xfrm>
            <a:off x="285720" y="4500570"/>
            <a:ext cx="3929090" cy="1754326"/>
          </a:xfrm>
          <a:prstGeom prst="rect">
            <a:avLst/>
          </a:prstGeom>
          <a:noFill/>
        </p:spPr>
        <p:txBody>
          <a:bodyPr wrap="square" rtlCol="0" anchor="ctr">
            <a:spAutoFit/>
          </a:bodyPr>
          <a:lstStyle/>
          <a:p>
            <a:pPr marL="457200" indent="-457200">
              <a:buAutoNum type="arabicPeriod"/>
            </a:pPr>
            <a:r>
              <a:rPr lang="es-ES" u="sng" dirty="0" smtClean="0"/>
              <a:t>Identificar</a:t>
            </a:r>
            <a:r>
              <a:rPr lang="es-ES" dirty="0" smtClean="0"/>
              <a:t> tema</a:t>
            </a:r>
          </a:p>
          <a:p>
            <a:pPr marL="457200" indent="-457200">
              <a:buAutoNum type="arabicPeriod"/>
            </a:pPr>
            <a:r>
              <a:rPr lang="es-ES" u="sng" dirty="0" smtClean="0"/>
              <a:t>Análisis interno </a:t>
            </a:r>
            <a:r>
              <a:rPr lang="es-ES" dirty="0" smtClean="0"/>
              <a:t>de fortalezas y debilidades</a:t>
            </a:r>
          </a:p>
          <a:p>
            <a:pPr marL="457200" indent="-457200">
              <a:buAutoNum type="arabicPeriod"/>
            </a:pPr>
            <a:r>
              <a:rPr lang="es-ES" u="sng" dirty="0" smtClean="0"/>
              <a:t>Análisis externo </a:t>
            </a:r>
            <a:r>
              <a:rPr lang="es-ES" dirty="0" smtClean="0"/>
              <a:t>de amenazas y oportunidades</a:t>
            </a:r>
          </a:p>
          <a:p>
            <a:pPr marL="457200" indent="-457200">
              <a:buAutoNum type="arabicPeriod"/>
            </a:pPr>
            <a:r>
              <a:rPr lang="es-ES" dirty="0" smtClean="0"/>
              <a:t>Decidir y priorizar </a:t>
            </a:r>
            <a:r>
              <a:rPr lang="es-ES" u="sng" dirty="0" smtClean="0"/>
              <a:t>acciones</a:t>
            </a:r>
          </a:p>
        </p:txBody>
      </p:sp>
      <p:grpSp>
        <p:nvGrpSpPr>
          <p:cNvPr id="11" name="13 Grupo"/>
          <p:cNvGrpSpPr/>
          <p:nvPr/>
        </p:nvGrpSpPr>
        <p:grpSpPr>
          <a:xfrm>
            <a:off x="4716463" y="928670"/>
            <a:ext cx="4248150" cy="5357850"/>
            <a:chOff x="4716463" y="3516210"/>
            <a:chExt cx="4248150" cy="3270376"/>
          </a:xfrm>
        </p:grpSpPr>
        <p:sp>
          <p:nvSpPr>
            <p:cNvPr id="27" name="26 Rectángulo"/>
            <p:cNvSpPr/>
            <p:nvPr/>
          </p:nvSpPr>
          <p:spPr>
            <a:xfrm>
              <a:off x="4716463" y="3643314"/>
              <a:ext cx="4248150" cy="3143272"/>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8" name="27 CuadroTexto"/>
            <p:cNvSpPr txBox="1"/>
            <p:nvPr/>
          </p:nvSpPr>
          <p:spPr>
            <a:xfrm>
              <a:off x="5000628" y="3516210"/>
              <a:ext cx="1346844" cy="244223"/>
            </a:xfrm>
            <a:prstGeom prst="rect">
              <a:avLst/>
            </a:prstGeom>
            <a:solidFill>
              <a:schemeClr val="bg1"/>
            </a:solidFill>
          </p:spPr>
          <p:txBody>
            <a:bodyPr wrap="square" rtlCol="0" anchor="ctr">
              <a:spAutoFit/>
            </a:bodyPr>
            <a:lstStyle/>
            <a:p>
              <a:r>
                <a:rPr lang="es-ES" sz="2000" b="1" dirty="0" smtClean="0">
                  <a:solidFill>
                    <a:schemeClr val="bg1">
                      <a:lumMod val="50000"/>
                    </a:schemeClr>
                  </a:solidFill>
                </a:rPr>
                <a:t>Esquema</a:t>
              </a:r>
            </a:p>
          </p:txBody>
        </p:sp>
      </p:grpSp>
      <p:sp>
        <p:nvSpPr>
          <p:cNvPr id="29" name="28 Rectángulo"/>
          <p:cNvSpPr/>
          <p:nvPr/>
        </p:nvSpPr>
        <p:spPr>
          <a:xfrm>
            <a:off x="5106961" y="1500174"/>
            <a:ext cx="3786214" cy="150019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cxnSp>
        <p:nvCxnSpPr>
          <p:cNvPr id="30" name="29 Conector recto"/>
          <p:cNvCxnSpPr/>
          <p:nvPr/>
        </p:nvCxnSpPr>
        <p:spPr>
          <a:xfrm flipV="1">
            <a:off x="4857754" y="2214554"/>
            <a:ext cx="4035420" cy="2"/>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30 Conector recto"/>
          <p:cNvCxnSpPr>
            <a:stCxn id="29" idx="0"/>
            <a:endCxn id="29" idx="2"/>
          </p:cNvCxnSpPr>
          <p:nvPr/>
        </p:nvCxnSpPr>
        <p:spPr>
          <a:xfrm rot="16200000" flipH="1">
            <a:off x="6249969" y="2250273"/>
            <a:ext cx="1500198"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31 CuadroTexto"/>
          <p:cNvSpPr txBox="1"/>
          <p:nvPr/>
        </p:nvSpPr>
        <p:spPr>
          <a:xfrm>
            <a:off x="5214942" y="3000372"/>
            <a:ext cx="1632370" cy="369332"/>
          </a:xfrm>
          <a:prstGeom prst="rect">
            <a:avLst/>
          </a:prstGeom>
          <a:noFill/>
        </p:spPr>
        <p:txBody>
          <a:bodyPr wrap="none" rtlCol="0" anchor="ctr">
            <a:spAutoFit/>
          </a:bodyPr>
          <a:lstStyle/>
          <a:p>
            <a:r>
              <a:rPr lang="es-ES" dirty="0" smtClean="0">
                <a:solidFill>
                  <a:srgbClr val="C00000"/>
                </a:solidFill>
              </a:rPr>
              <a:t>Análisis Interno</a:t>
            </a:r>
          </a:p>
        </p:txBody>
      </p:sp>
      <p:sp>
        <p:nvSpPr>
          <p:cNvPr id="33" name="32 CuadroTexto"/>
          <p:cNvSpPr txBox="1"/>
          <p:nvPr/>
        </p:nvSpPr>
        <p:spPr>
          <a:xfrm>
            <a:off x="7143768" y="3000372"/>
            <a:ext cx="1667251" cy="369332"/>
          </a:xfrm>
          <a:prstGeom prst="rect">
            <a:avLst/>
          </a:prstGeom>
          <a:noFill/>
        </p:spPr>
        <p:txBody>
          <a:bodyPr wrap="none" rtlCol="0" anchor="ctr">
            <a:spAutoFit/>
          </a:bodyPr>
          <a:lstStyle/>
          <a:p>
            <a:r>
              <a:rPr lang="es-ES" dirty="0" smtClean="0">
                <a:solidFill>
                  <a:srgbClr val="C00000"/>
                </a:solidFill>
              </a:rPr>
              <a:t>Análisis Externo</a:t>
            </a:r>
          </a:p>
        </p:txBody>
      </p:sp>
      <p:sp>
        <p:nvSpPr>
          <p:cNvPr id="34" name="33 CuadroTexto"/>
          <p:cNvSpPr txBox="1"/>
          <p:nvPr/>
        </p:nvSpPr>
        <p:spPr>
          <a:xfrm>
            <a:off x="4786314" y="1714488"/>
            <a:ext cx="300082" cy="369332"/>
          </a:xfrm>
          <a:prstGeom prst="rect">
            <a:avLst/>
          </a:prstGeom>
          <a:noFill/>
        </p:spPr>
        <p:txBody>
          <a:bodyPr wrap="none" rtlCol="0" anchor="ctr">
            <a:spAutoFit/>
          </a:bodyPr>
          <a:lstStyle/>
          <a:p>
            <a:r>
              <a:rPr lang="es-ES" dirty="0" smtClean="0">
                <a:solidFill>
                  <a:srgbClr val="C00000"/>
                </a:solidFill>
              </a:rPr>
              <a:t>+</a:t>
            </a:r>
          </a:p>
        </p:txBody>
      </p:sp>
      <p:sp>
        <p:nvSpPr>
          <p:cNvPr id="35" name="34 CuadroTexto"/>
          <p:cNvSpPr txBox="1"/>
          <p:nvPr/>
        </p:nvSpPr>
        <p:spPr>
          <a:xfrm>
            <a:off x="7215206" y="2500306"/>
            <a:ext cx="1593706" cy="369332"/>
          </a:xfrm>
          <a:prstGeom prst="rect">
            <a:avLst/>
          </a:prstGeom>
          <a:noFill/>
        </p:spPr>
        <p:txBody>
          <a:bodyPr wrap="none" rtlCol="0" anchor="ctr">
            <a:spAutoFit/>
          </a:bodyPr>
          <a:lstStyle/>
          <a:p>
            <a:pPr algn="ctr"/>
            <a:r>
              <a:rPr lang="es-ES" dirty="0" smtClean="0">
                <a:solidFill>
                  <a:srgbClr val="0000CC"/>
                </a:solidFill>
              </a:rPr>
              <a:t>Oportunidades</a:t>
            </a:r>
          </a:p>
        </p:txBody>
      </p:sp>
      <p:sp>
        <p:nvSpPr>
          <p:cNvPr id="36" name="35 CuadroTexto"/>
          <p:cNvSpPr txBox="1"/>
          <p:nvPr/>
        </p:nvSpPr>
        <p:spPr>
          <a:xfrm>
            <a:off x="7500958" y="1628775"/>
            <a:ext cx="1137812" cy="369332"/>
          </a:xfrm>
          <a:prstGeom prst="rect">
            <a:avLst/>
          </a:prstGeom>
          <a:noFill/>
        </p:spPr>
        <p:txBody>
          <a:bodyPr wrap="none" rtlCol="0" anchor="ctr">
            <a:spAutoFit/>
          </a:bodyPr>
          <a:lstStyle/>
          <a:p>
            <a:pPr algn="ctr"/>
            <a:r>
              <a:rPr lang="es-ES" dirty="0" smtClean="0">
                <a:solidFill>
                  <a:srgbClr val="0000CC"/>
                </a:solidFill>
              </a:rPr>
              <a:t>Amenazas</a:t>
            </a:r>
          </a:p>
        </p:txBody>
      </p:sp>
      <p:sp>
        <p:nvSpPr>
          <p:cNvPr id="37" name="36 CuadroTexto"/>
          <p:cNvSpPr txBox="1"/>
          <p:nvPr/>
        </p:nvSpPr>
        <p:spPr>
          <a:xfrm>
            <a:off x="5143504" y="2500306"/>
            <a:ext cx="1785950" cy="369332"/>
          </a:xfrm>
          <a:prstGeom prst="rect">
            <a:avLst/>
          </a:prstGeom>
          <a:noFill/>
        </p:spPr>
        <p:txBody>
          <a:bodyPr wrap="square" rtlCol="0" anchor="ctr">
            <a:spAutoFit/>
          </a:bodyPr>
          <a:lstStyle/>
          <a:p>
            <a:pPr algn="ctr"/>
            <a:r>
              <a:rPr lang="es-ES" dirty="0" smtClean="0">
                <a:solidFill>
                  <a:srgbClr val="0000CC"/>
                </a:solidFill>
              </a:rPr>
              <a:t>Puntos Fuertes</a:t>
            </a:r>
          </a:p>
        </p:txBody>
      </p:sp>
      <p:sp>
        <p:nvSpPr>
          <p:cNvPr id="38" name="37 CuadroTexto"/>
          <p:cNvSpPr txBox="1"/>
          <p:nvPr/>
        </p:nvSpPr>
        <p:spPr>
          <a:xfrm>
            <a:off x="4857752" y="2428868"/>
            <a:ext cx="255198" cy="369332"/>
          </a:xfrm>
          <a:prstGeom prst="rect">
            <a:avLst/>
          </a:prstGeom>
          <a:noFill/>
        </p:spPr>
        <p:txBody>
          <a:bodyPr wrap="none" rtlCol="0" anchor="ctr">
            <a:spAutoFit/>
          </a:bodyPr>
          <a:lstStyle/>
          <a:p>
            <a:r>
              <a:rPr lang="es-ES" dirty="0" smtClean="0">
                <a:solidFill>
                  <a:srgbClr val="C00000"/>
                </a:solidFill>
              </a:rPr>
              <a:t>-</a:t>
            </a:r>
          </a:p>
        </p:txBody>
      </p:sp>
      <p:sp>
        <p:nvSpPr>
          <p:cNvPr id="39" name="38 CuadroTexto"/>
          <p:cNvSpPr txBox="1"/>
          <p:nvPr/>
        </p:nvSpPr>
        <p:spPr>
          <a:xfrm>
            <a:off x="5143504" y="1628775"/>
            <a:ext cx="1857388" cy="369332"/>
          </a:xfrm>
          <a:prstGeom prst="rect">
            <a:avLst/>
          </a:prstGeom>
          <a:noFill/>
        </p:spPr>
        <p:txBody>
          <a:bodyPr wrap="square" rtlCol="0" anchor="ctr">
            <a:spAutoFit/>
          </a:bodyPr>
          <a:lstStyle/>
          <a:p>
            <a:pPr algn="ctr"/>
            <a:r>
              <a:rPr lang="es-ES" dirty="0" smtClean="0">
                <a:solidFill>
                  <a:srgbClr val="0000CC"/>
                </a:solidFill>
              </a:rPr>
              <a:t>Puntos Débiles</a:t>
            </a:r>
          </a:p>
        </p:txBody>
      </p:sp>
      <p:sp>
        <p:nvSpPr>
          <p:cNvPr id="40" name="39 Rectángulo"/>
          <p:cNvSpPr/>
          <p:nvPr/>
        </p:nvSpPr>
        <p:spPr>
          <a:xfrm>
            <a:off x="6572264" y="2000240"/>
            <a:ext cx="785818" cy="500066"/>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Tema</a:t>
            </a:r>
            <a:endParaRPr lang="es-ES" dirty="0">
              <a:solidFill>
                <a:schemeClr val="tx1"/>
              </a:solidFill>
            </a:endParaRPr>
          </a:p>
        </p:txBody>
      </p:sp>
      <p:sp>
        <p:nvSpPr>
          <p:cNvPr id="41" name="40 Rectángulo"/>
          <p:cNvSpPr/>
          <p:nvPr/>
        </p:nvSpPr>
        <p:spPr>
          <a:xfrm>
            <a:off x="5857884" y="4500570"/>
            <a:ext cx="2963852" cy="150019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cxnSp>
        <p:nvCxnSpPr>
          <p:cNvPr id="42" name="41 Conector recto"/>
          <p:cNvCxnSpPr/>
          <p:nvPr/>
        </p:nvCxnSpPr>
        <p:spPr>
          <a:xfrm flipV="1">
            <a:off x="4786315" y="5214950"/>
            <a:ext cx="4035420" cy="2"/>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42 Conector recto"/>
          <p:cNvCxnSpPr>
            <a:stCxn id="41" idx="0"/>
            <a:endCxn id="41" idx="2"/>
          </p:cNvCxnSpPr>
          <p:nvPr/>
        </p:nvCxnSpPr>
        <p:spPr>
          <a:xfrm rot="16200000" flipH="1">
            <a:off x="6589711" y="5250669"/>
            <a:ext cx="1500198"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43 CuadroTexto"/>
          <p:cNvSpPr txBox="1"/>
          <p:nvPr/>
        </p:nvSpPr>
        <p:spPr>
          <a:xfrm>
            <a:off x="5857883" y="4714884"/>
            <a:ext cx="1489382" cy="369332"/>
          </a:xfrm>
          <a:prstGeom prst="rect">
            <a:avLst/>
          </a:prstGeom>
          <a:noFill/>
        </p:spPr>
        <p:txBody>
          <a:bodyPr wrap="none" rtlCol="0" anchor="ctr">
            <a:spAutoFit/>
          </a:bodyPr>
          <a:lstStyle/>
          <a:p>
            <a:r>
              <a:rPr lang="es-ES" dirty="0" smtClean="0">
                <a:solidFill>
                  <a:srgbClr val="C00000"/>
                </a:solidFill>
              </a:rPr>
              <a:t>Supervivencia</a:t>
            </a:r>
          </a:p>
        </p:txBody>
      </p:sp>
      <p:sp>
        <p:nvSpPr>
          <p:cNvPr id="45" name="44 CuadroTexto"/>
          <p:cNvSpPr txBox="1"/>
          <p:nvPr/>
        </p:nvSpPr>
        <p:spPr>
          <a:xfrm>
            <a:off x="7572395" y="4700609"/>
            <a:ext cx="1175963" cy="369332"/>
          </a:xfrm>
          <a:prstGeom prst="rect">
            <a:avLst/>
          </a:prstGeom>
          <a:noFill/>
        </p:spPr>
        <p:txBody>
          <a:bodyPr wrap="none" rtlCol="0" anchor="ctr">
            <a:spAutoFit/>
          </a:bodyPr>
          <a:lstStyle/>
          <a:p>
            <a:r>
              <a:rPr lang="es-ES" dirty="0" smtClean="0">
                <a:solidFill>
                  <a:srgbClr val="C00000"/>
                </a:solidFill>
              </a:rPr>
              <a:t>Reorientar</a:t>
            </a:r>
          </a:p>
        </p:txBody>
      </p:sp>
      <p:sp>
        <p:nvSpPr>
          <p:cNvPr id="46" name="45 CuadroTexto"/>
          <p:cNvSpPr txBox="1"/>
          <p:nvPr/>
        </p:nvSpPr>
        <p:spPr>
          <a:xfrm>
            <a:off x="6072197" y="5421334"/>
            <a:ext cx="1060098" cy="369332"/>
          </a:xfrm>
          <a:prstGeom prst="rect">
            <a:avLst/>
          </a:prstGeom>
          <a:noFill/>
        </p:spPr>
        <p:txBody>
          <a:bodyPr wrap="none" rtlCol="0" anchor="ctr">
            <a:spAutoFit/>
          </a:bodyPr>
          <a:lstStyle/>
          <a:p>
            <a:r>
              <a:rPr lang="es-ES" dirty="0" smtClean="0">
                <a:solidFill>
                  <a:srgbClr val="C00000"/>
                </a:solidFill>
              </a:rPr>
              <a:t>Defender</a:t>
            </a:r>
          </a:p>
        </p:txBody>
      </p:sp>
      <p:sp>
        <p:nvSpPr>
          <p:cNvPr id="47" name="46 CuadroTexto"/>
          <p:cNvSpPr txBox="1"/>
          <p:nvPr/>
        </p:nvSpPr>
        <p:spPr>
          <a:xfrm>
            <a:off x="7572395" y="5421334"/>
            <a:ext cx="1051185" cy="369332"/>
          </a:xfrm>
          <a:prstGeom prst="rect">
            <a:avLst/>
          </a:prstGeom>
          <a:noFill/>
        </p:spPr>
        <p:txBody>
          <a:bodyPr wrap="none" rtlCol="0" anchor="ctr">
            <a:spAutoFit/>
          </a:bodyPr>
          <a:lstStyle/>
          <a:p>
            <a:r>
              <a:rPr lang="es-ES" dirty="0" smtClean="0">
                <a:solidFill>
                  <a:srgbClr val="C00000"/>
                </a:solidFill>
              </a:rPr>
              <a:t>Proactiva</a:t>
            </a:r>
          </a:p>
        </p:txBody>
      </p:sp>
      <p:sp>
        <p:nvSpPr>
          <p:cNvPr id="48" name="47 CuadroTexto"/>
          <p:cNvSpPr txBox="1"/>
          <p:nvPr/>
        </p:nvSpPr>
        <p:spPr>
          <a:xfrm>
            <a:off x="4857751" y="4484709"/>
            <a:ext cx="1000132" cy="646331"/>
          </a:xfrm>
          <a:prstGeom prst="rect">
            <a:avLst/>
          </a:prstGeom>
          <a:noFill/>
        </p:spPr>
        <p:txBody>
          <a:bodyPr wrap="square" rtlCol="0" anchor="ctr">
            <a:spAutoFit/>
          </a:bodyPr>
          <a:lstStyle/>
          <a:p>
            <a:r>
              <a:rPr lang="es-ES" dirty="0" smtClean="0">
                <a:solidFill>
                  <a:srgbClr val="0000CC"/>
                </a:solidFill>
              </a:rPr>
              <a:t>Puntos Débiles</a:t>
            </a:r>
          </a:p>
        </p:txBody>
      </p:sp>
      <p:sp>
        <p:nvSpPr>
          <p:cNvPr id="49" name="48 CuadroTexto"/>
          <p:cNvSpPr txBox="1"/>
          <p:nvPr/>
        </p:nvSpPr>
        <p:spPr>
          <a:xfrm>
            <a:off x="4929189" y="5351265"/>
            <a:ext cx="928693" cy="646331"/>
          </a:xfrm>
          <a:prstGeom prst="rect">
            <a:avLst/>
          </a:prstGeom>
          <a:noFill/>
        </p:spPr>
        <p:txBody>
          <a:bodyPr wrap="square" rtlCol="0" anchor="ctr">
            <a:spAutoFit/>
          </a:bodyPr>
          <a:lstStyle/>
          <a:p>
            <a:r>
              <a:rPr lang="es-ES" dirty="0" smtClean="0">
                <a:solidFill>
                  <a:srgbClr val="0000CC"/>
                </a:solidFill>
              </a:rPr>
              <a:t>Puntos Fuertes</a:t>
            </a:r>
          </a:p>
        </p:txBody>
      </p:sp>
      <p:sp>
        <p:nvSpPr>
          <p:cNvPr id="50" name="49 CuadroTexto"/>
          <p:cNvSpPr txBox="1"/>
          <p:nvPr/>
        </p:nvSpPr>
        <p:spPr>
          <a:xfrm>
            <a:off x="6000759" y="4143380"/>
            <a:ext cx="1137812" cy="369332"/>
          </a:xfrm>
          <a:prstGeom prst="rect">
            <a:avLst/>
          </a:prstGeom>
          <a:noFill/>
        </p:spPr>
        <p:txBody>
          <a:bodyPr wrap="none" rtlCol="0" anchor="ctr">
            <a:spAutoFit/>
          </a:bodyPr>
          <a:lstStyle/>
          <a:p>
            <a:r>
              <a:rPr lang="es-ES" dirty="0" smtClean="0">
                <a:solidFill>
                  <a:srgbClr val="0000CC"/>
                </a:solidFill>
              </a:rPr>
              <a:t>Amenazas</a:t>
            </a:r>
          </a:p>
        </p:txBody>
      </p:sp>
      <p:sp>
        <p:nvSpPr>
          <p:cNvPr id="51" name="50 CuadroTexto"/>
          <p:cNvSpPr txBox="1"/>
          <p:nvPr/>
        </p:nvSpPr>
        <p:spPr>
          <a:xfrm>
            <a:off x="7286643" y="4143380"/>
            <a:ext cx="1593706" cy="369332"/>
          </a:xfrm>
          <a:prstGeom prst="rect">
            <a:avLst/>
          </a:prstGeom>
          <a:noFill/>
        </p:spPr>
        <p:txBody>
          <a:bodyPr wrap="none" rtlCol="0" anchor="ctr">
            <a:spAutoFit/>
          </a:bodyPr>
          <a:lstStyle/>
          <a:p>
            <a:r>
              <a:rPr lang="es-ES" dirty="0" smtClean="0">
                <a:solidFill>
                  <a:srgbClr val="0000CC"/>
                </a:solidFill>
              </a:rPr>
              <a:t>Oportunidades</a:t>
            </a:r>
          </a:p>
        </p:txBody>
      </p:sp>
      <p:sp>
        <p:nvSpPr>
          <p:cNvPr id="52" name="51 CuadroTexto"/>
          <p:cNvSpPr txBox="1"/>
          <p:nvPr/>
        </p:nvSpPr>
        <p:spPr>
          <a:xfrm>
            <a:off x="4929190" y="3643314"/>
            <a:ext cx="1662378" cy="369332"/>
          </a:xfrm>
          <a:prstGeom prst="rect">
            <a:avLst/>
          </a:prstGeom>
          <a:noFill/>
        </p:spPr>
        <p:txBody>
          <a:bodyPr wrap="none" rtlCol="0" anchor="ctr">
            <a:spAutoFit/>
          </a:bodyPr>
          <a:lstStyle/>
          <a:p>
            <a:r>
              <a:rPr lang="es-ES" b="1" dirty="0" smtClean="0">
                <a:solidFill>
                  <a:srgbClr val="7030A0"/>
                </a:solidFill>
              </a:rPr>
              <a:t>ESTRATEGIAS …</a:t>
            </a:r>
          </a:p>
        </p:txBody>
      </p:sp>
      <p:sp>
        <p:nvSpPr>
          <p:cNvPr id="54" name="53 CuadroTexto"/>
          <p:cNvSpPr txBox="1"/>
          <p:nvPr/>
        </p:nvSpPr>
        <p:spPr>
          <a:xfrm>
            <a:off x="396875" y="785794"/>
            <a:ext cx="2120004" cy="400110"/>
          </a:xfrm>
          <a:prstGeom prst="rect">
            <a:avLst/>
          </a:prstGeom>
          <a:solidFill>
            <a:schemeClr val="bg1"/>
          </a:solidFill>
        </p:spPr>
        <p:txBody>
          <a:bodyPr wrap="none" rtlCol="0" anchor="ctr">
            <a:spAutoFit/>
          </a:bodyPr>
          <a:lstStyle/>
          <a:p>
            <a:r>
              <a:rPr lang="es-ES" sz="2000" b="1" dirty="0" smtClean="0">
                <a:solidFill>
                  <a:schemeClr val="accent6">
                    <a:lumMod val="75000"/>
                  </a:schemeClr>
                </a:solidFill>
              </a:rPr>
              <a:t>Conceptualización</a:t>
            </a:r>
          </a:p>
        </p:txBody>
      </p:sp>
      <p:sp>
        <p:nvSpPr>
          <p:cNvPr id="53" name="5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5" name="5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Tormenta de ideas (</a:t>
            </a:r>
            <a:r>
              <a:rPr lang="es-ES" dirty="0" err="1" smtClean="0"/>
              <a:t>Brainstorming</a:t>
            </a:r>
            <a:r>
              <a:rPr lang="es-ES" dirty="0" smtClean="0"/>
              <a:t>) …</a:t>
            </a:r>
            <a:endParaRPr lang="es-ES" dirty="0"/>
          </a:p>
        </p:txBody>
      </p:sp>
      <p:sp>
        <p:nvSpPr>
          <p:cNvPr id="6" name="5 Rectángulo"/>
          <p:cNvSpPr/>
          <p:nvPr/>
        </p:nvSpPr>
        <p:spPr>
          <a:xfrm>
            <a:off x="107950" y="1000108"/>
            <a:ext cx="4248150" cy="1643074"/>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4876" y="1142984"/>
            <a:ext cx="4248150" cy="1285884"/>
            <a:chOff x="4716463" y="785794"/>
            <a:chExt cx="4248150" cy="1285884"/>
          </a:xfrm>
        </p:grpSpPr>
        <p:sp>
          <p:nvSpPr>
            <p:cNvPr id="7" name="6 Rectángulo"/>
            <p:cNvSpPr/>
            <p:nvPr/>
          </p:nvSpPr>
          <p:spPr>
            <a:xfrm>
              <a:off x="4716463" y="1000108"/>
              <a:ext cx="4248150" cy="107157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2857496"/>
            <a:ext cx="4248150" cy="2786082"/>
            <a:chOff x="107950" y="3429000"/>
            <a:chExt cx="4248150" cy="2786082"/>
          </a:xfrm>
        </p:grpSpPr>
        <p:sp>
          <p:nvSpPr>
            <p:cNvPr id="4" name="3 Rectángulo"/>
            <p:cNvSpPr/>
            <p:nvPr/>
          </p:nvSpPr>
          <p:spPr>
            <a:xfrm>
              <a:off x="107950" y="3643314"/>
              <a:ext cx="4248150" cy="257176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3214686"/>
            <a:ext cx="4248150" cy="2928958"/>
            <a:chOff x="4716463" y="3429000"/>
            <a:chExt cx="4248150" cy="2928958"/>
          </a:xfrm>
        </p:grpSpPr>
        <p:sp>
          <p:nvSpPr>
            <p:cNvPr id="5" name="4 Rectángulo"/>
            <p:cNvSpPr/>
            <p:nvPr/>
          </p:nvSpPr>
          <p:spPr>
            <a:xfrm>
              <a:off x="4716463" y="3643314"/>
              <a:ext cx="4248150" cy="271464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19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21" name="20 CuadroTexto"/>
          <p:cNvSpPr txBox="1"/>
          <p:nvPr/>
        </p:nvSpPr>
        <p:spPr>
          <a:xfrm>
            <a:off x="428596" y="1285860"/>
            <a:ext cx="3786214" cy="1323439"/>
          </a:xfrm>
          <a:prstGeom prst="rect">
            <a:avLst/>
          </a:prstGeom>
          <a:noFill/>
        </p:spPr>
        <p:txBody>
          <a:bodyPr wrap="square" rtlCol="0" anchor="ctr">
            <a:spAutoFit/>
          </a:bodyPr>
          <a:lstStyle/>
          <a:p>
            <a:pPr algn="ctr"/>
            <a:r>
              <a:rPr lang="es-ES" sz="2000" dirty="0" smtClean="0"/>
              <a:t>Técnica para estimular la creatividad en dos fases bien diferenciadas: creación de ideas y evaluación de las mismas</a:t>
            </a:r>
          </a:p>
        </p:txBody>
      </p:sp>
      <p:sp>
        <p:nvSpPr>
          <p:cNvPr id="22" name="21 CuadroTexto"/>
          <p:cNvSpPr txBox="1"/>
          <p:nvPr/>
        </p:nvSpPr>
        <p:spPr>
          <a:xfrm>
            <a:off x="4999041" y="1643050"/>
            <a:ext cx="3786214" cy="707886"/>
          </a:xfrm>
          <a:prstGeom prst="rect">
            <a:avLst/>
          </a:prstGeom>
          <a:noFill/>
        </p:spPr>
        <p:txBody>
          <a:bodyPr wrap="square" rtlCol="0" anchor="ctr">
            <a:spAutoFit/>
          </a:bodyPr>
          <a:lstStyle/>
          <a:p>
            <a:pPr algn="ctr"/>
            <a:r>
              <a:rPr lang="es-ES" sz="2000" dirty="0" smtClean="0"/>
              <a:t>Generar y combinar ideas novedosas</a:t>
            </a:r>
          </a:p>
        </p:txBody>
      </p:sp>
      <p:sp>
        <p:nvSpPr>
          <p:cNvPr id="23" name="22 CuadroTexto"/>
          <p:cNvSpPr txBox="1"/>
          <p:nvPr/>
        </p:nvSpPr>
        <p:spPr>
          <a:xfrm>
            <a:off x="357158" y="3500438"/>
            <a:ext cx="3786214" cy="1938992"/>
          </a:xfrm>
          <a:prstGeom prst="rect">
            <a:avLst/>
          </a:prstGeom>
          <a:noFill/>
        </p:spPr>
        <p:txBody>
          <a:bodyPr wrap="square" rtlCol="0" anchor="ctr">
            <a:spAutoFit/>
          </a:bodyPr>
          <a:lstStyle/>
          <a:p>
            <a:pPr marL="457200" indent="-457200">
              <a:buAutoNum type="arabicPeriod"/>
            </a:pPr>
            <a:r>
              <a:rPr lang="es-ES" sz="2000" u="sng" dirty="0" smtClean="0"/>
              <a:t>Identificar asunto</a:t>
            </a:r>
          </a:p>
          <a:p>
            <a:pPr marL="457200" indent="-457200">
              <a:buAutoNum type="arabicPeriod"/>
            </a:pPr>
            <a:r>
              <a:rPr lang="es-ES" sz="2000" u="sng" dirty="0" smtClean="0"/>
              <a:t>Generar</a:t>
            </a:r>
            <a:r>
              <a:rPr lang="es-ES" sz="2000" dirty="0" smtClean="0"/>
              <a:t> ideas (sin crítica)</a:t>
            </a:r>
          </a:p>
          <a:p>
            <a:pPr marL="457200" indent="-457200">
              <a:buAutoNum type="arabicPeriod"/>
            </a:pPr>
            <a:r>
              <a:rPr lang="es-ES" sz="2000" u="sng" dirty="0" smtClean="0"/>
              <a:t>Combinar</a:t>
            </a:r>
            <a:r>
              <a:rPr lang="es-ES" sz="2000" dirty="0" smtClean="0"/>
              <a:t> ideas (similares, analogías)</a:t>
            </a:r>
          </a:p>
          <a:p>
            <a:pPr marL="457200" indent="-457200">
              <a:buAutoNum type="arabicPeriod"/>
            </a:pPr>
            <a:r>
              <a:rPr lang="es-ES" sz="2000" u="sng" dirty="0" smtClean="0"/>
              <a:t>Listar</a:t>
            </a:r>
            <a:r>
              <a:rPr lang="es-ES" sz="2000" dirty="0" smtClean="0"/>
              <a:t> ideas</a:t>
            </a:r>
          </a:p>
          <a:p>
            <a:pPr marL="457200" indent="-457200">
              <a:buAutoNum type="arabicPeriod"/>
            </a:pPr>
            <a:r>
              <a:rPr lang="es-ES" sz="2000" u="sng" dirty="0" smtClean="0"/>
              <a:t>Análisis crítico</a:t>
            </a:r>
            <a:r>
              <a:rPr lang="es-ES" sz="2000" dirty="0" smtClean="0"/>
              <a:t> (factibilidad)</a:t>
            </a:r>
          </a:p>
        </p:txBody>
      </p:sp>
      <p:sp>
        <p:nvSpPr>
          <p:cNvPr id="24" name="23 CuadroTexto"/>
          <p:cNvSpPr txBox="1"/>
          <p:nvPr/>
        </p:nvSpPr>
        <p:spPr>
          <a:xfrm>
            <a:off x="5000628" y="3929066"/>
            <a:ext cx="3786214" cy="1938992"/>
          </a:xfrm>
          <a:prstGeom prst="rect">
            <a:avLst/>
          </a:prstGeom>
          <a:noFill/>
        </p:spPr>
        <p:txBody>
          <a:bodyPr wrap="square" rtlCol="0" anchor="ctr">
            <a:spAutoFit/>
          </a:bodyPr>
          <a:lstStyle/>
          <a:p>
            <a:r>
              <a:rPr lang="es-ES" sz="2000" b="1" dirty="0" smtClean="0"/>
              <a:t>Normas:</a:t>
            </a:r>
            <a:endParaRPr lang="es-ES" sz="2000" dirty="0" smtClean="0"/>
          </a:p>
          <a:p>
            <a:pPr marL="914400" lvl="1" indent="-457200">
              <a:buAutoNum type="arabicPeriod"/>
            </a:pPr>
            <a:r>
              <a:rPr lang="es-ES" sz="2000" dirty="0" smtClean="0"/>
              <a:t>No criticar</a:t>
            </a:r>
          </a:p>
          <a:p>
            <a:pPr marL="914400" lvl="1" indent="-457200">
              <a:buAutoNum type="arabicPeriod"/>
            </a:pPr>
            <a:r>
              <a:rPr lang="es-ES" sz="2000" dirty="0" smtClean="0"/>
              <a:t>Fomentar ideas nuevas</a:t>
            </a:r>
          </a:p>
          <a:p>
            <a:pPr marL="914400" lvl="1" indent="-457200">
              <a:buAutoNum type="arabicPeriod"/>
            </a:pPr>
            <a:r>
              <a:rPr lang="es-ES" sz="2000" dirty="0" smtClean="0"/>
              <a:t>Combinar</a:t>
            </a:r>
          </a:p>
          <a:p>
            <a:pPr marL="914400" lvl="1" indent="-457200">
              <a:buAutoNum type="arabicPeriod"/>
            </a:pPr>
            <a:r>
              <a:rPr lang="es-ES" sz="2000" dirty="0" smtClean="0"/>
              <a:t>Humor</a:t>
            </a:r>
          </a:p>
          <a:p>
            <a:pPr marL="914400" lvl="1" indent="-457200">
              <a:buAutoNum type="arabicPeriod"/>
            </a:pPr>
            <a:r>
              <a:rPr lang="es-ES" sz="2000" dirty="0" smtClean="0"/>
              <a:t>Análisis al final</a:t>
            </a:r>
          </a:p>
        </p:txBody>
      </p:sp>
      <p:sp>
        <p:nvSpPr>
          <p:cNvPr id="19" name="18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5" name="2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Diagrama de Afinidad …</a:t>
            </a:r>
            <a:endParaRPr lang="es-ES" dirty="0"/>
          </a:p>
        </p:txBody>
      </p:sp>
      <p:sp>
        <p:nvSpPr>
          <p:cNvPr id="6" name="5 Rectángulo"/>
          <p:cNvSpPr/>
          <p:nvPr/>
        </p:nvSpPr>
        <p:spPr>
          <a:xfrm>
            <a:off x="107950" y="906464"/>
            <a:ext cx="4248150" cy="1643074"/>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5" name="14 Grupo"/>
          <p:cNvGrpSpPr/>
          <p:nvPr/>
        </p:nvGrpSpPr>
        <p:grpSpPr>
          <a:xfrm>
            <a:off x="107950" y="2786058"/>
            <a:ext cx="4248150" cy="1285884"/>
            <a:chOff x="4716463" y="785794"/>
            <a:chExt cx="4248150" cy="1285884"/>
          </a:xfrm>
        </p:grpSpPr>
        <p:sp>
          <p:nvSpPr>
            <p:cNvPr id="7" name="6 Rectángulo"/>
            <p:cNvSpPr/>
            <p:nvPr/>
          </p:nvSpPr>
          <p:spPr>
            <a:xfrm>
              <a:off x="4716463" y="1000108"/>
              <a:ext cx="4248150" cy="107157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8" name="12 Grupo"/>
          <p:cNvGrpSpPr/>
          <p:nvPr/>
        </p:nvGrpSpPr>
        <p:grpSpPr>
          <a:xfrm>
            <a:off x="107950" y="4286256"/>
            <a:ext cx="4248150" cy="2143140"/>
            <a:chOff x="107950" y="3429000"/>
            <a:chExt cx="4248150" cy="2143140"/>
          </a:xfrm>
        </p:grpSpPr>
        <p:sp>
          <p:nvSpPr>
            <p:cNvPr id="4" name="3 Rectángulo"/>
            <p:cNvSpPr/>
            <p:nvPr/>
          </p:nvSpPr>
          <p:spPr>
            <a:xfrm>
              <a:off x="107950" y="3643314"/>
              <a:ext cx="4248150" cy="1928826"/>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sp>
        <p:nvSpPr>
          <p:cNvPr id="20" name="19 CuadroTexto"/>
          <p:cNvSpPr txBox="1"/>
          <p:nvPr/>
        </p:nvSpPr>
        <p:spPr>
          <a:xfrm>
            <a:off x="500034" y="1192216"/>
            <a:ext cx="3643338" cy="1323439"/>
          </a:xfrm>
          <a:prstGeom prst="rect">
            <a:avLst/>
          </a:prstGeom>
          <a:noFill/>
        </p:spPr>
        <p:txBody>
          <a:bodyPr wrap="square" rtlCol="0" anchor="ctr">
            <a:spAutoFit/>
          </a:bodyPr>
          <a:lstStyle/>
          <a:p>
            <a:pPr algn="ctr"/>
            <a:r>
              <a:rPr lang="es-ES" sz="2000" dirty="0" smtClean="0"/>
              <a:t>Estructurar información agrupando ideas por grupos afines par un mejor análisis y ponderación</a:t>
            </a:r>
          </a:p>
        </p:txBody>
      </p:sp>
      <p:sp>
        <p:nvSpPr>
          <p:cNvPr id="21" name="20 CuadroTexto"/>
          <p:cNvSpPr txBox="1"/>
          <p:nvPr/>
        </p:nvSpPr>
        <p:spPr>
          <a:xfrm>
            <a:off x="606429" y="3286124"/>
            <a:ext cx="3429024" cy="707886"/>
          </a:xfrm>
          <a:prstGeom prst="rect">
            <a:avLst/>
          </a:prstGeom>
          <a:noFill/>
        </p:spPr>
        <p:txBody>
          <a:bodyPr wrap="square" rtlCol="0" anchor="ctr">
            <a:spAutoFit/>
          </a:bodyPr>
          <a:lstStyle/>
          <a:p>
            <a:pPr algn="ctr"/>
            <a:r>
              <a:rPr lang="es-ES" sz="2000" dirty="0" smtClean="0"/>
              <a:t>Estructurar información de múltiples ideas </a:t>
            </a:r>
          </a:p>
        </p:txBody>
      </p:sp>
      <p:sp>
        <p:nvSpPr>
          <p:cNvPr id="22" name="21 CuadroTexto"/>
          <p:cNvSpPr txBox="1"/>
          <p:nvPr/>
        </p:nvSpPr>
        <p:spPr>
          <a:xfrm>
            <a:off x="500034" y="4786322"/>
            <a:ext cx="3481466" cy="1631216"/>
          </a:xfrm>
          <a:prstGeom prst="rect">
            <a:avLst/>
          </a:prstGeom>
          <a:noFill/>
        </p:spPr>
        <p:txBody>
          <a:bodyPr wrap="none" rtlCol="0" anchor="ctr">
            <a:spAutoFit/>
          </a:bodyPr>
          <a:lstStyle/>
          <a:p>
            <a:pPr marL="457200" indent="-457200">
              <a:buAutoNum type="arabicPeriod"/>
            </a:pPr>
            <a:r>
              <a:rPr lang="es-ES" sz="2000" u="sng" dirty="0" smtClean="0"/>
              <a:t>Identificar</a:t>
            </a:r>
            <a:r>
              <a:rPr lang="es-ES" sz="2000" dirty="0" smtClean="0"/>
              <a:t> tema</a:t>
            </a:r>
          </a:p>
          <a:p>
            <a:pPr marL="457200" indent="-457200">
              <a:buAutoNum type="arabicPeriod"/>
            </a:pPr>
            <a:r>
              <a:rPr lang="es-ES" sz="2000" u="sng" dirty="0" smtClean="0"/>
              <a:t>Ideas</a:t>
            </a:r>
            <a:r>
              <a:rPr lang="es-ES" sz="2000" dirty="0" smtClean="0"/>
              <a:t> (tarjetas / panel)</a:t>
            </a:r>
          </a:p>
          <a:p>
            <a:pPr marL="457200" indent="-457200">
              <a:buAutoNum type="arabicPeriod"/>
            </a:pPr>
            <a:r>
              <a:rPr lang="es-ES" sz="2000" u="sng" dirty="0" smtClean="0"/>
              <a:t>Agrupar</a:t>
            </a:r>
            <a:r>
              <a:rPr lang="es-ES" sz="2000" dirty="0" smtClean="0"/>
              <a:t> por afinidad</a:t>
            </a:r>
          </a:p>
          <a:p>
            <a:pPr marL="457200" indent="-457200">
              <a:buAutoNum type="arabicPeriod"/>
            </a:pPr>
            <a:r>
              <a:rPr lang="es-ES" sz="2000" u="sng" dirty="0" smtClean="0"/>
              <a:t>Titular</a:t>
            </a:r>
            <a:r>
              <a:rPr lang="es-ES" sz="2000" dirty="0" smtClean="0"/>
              <a:t> agrupaciones</a:t>
            </a:r>
          </a:p>
          <a:p>
            <a:pPr marL="457200" indent="-457200">
              <a:buAutoNum type="arabicPeriod"/>
            </a:pPr>
            <a:r>
              <a:rPr lang="es-ES" sz="2000" i="1" dirty="0" smtClean="0"/>
              <a:t>Priorizar</a:t>
            </a:r>
            <a:r>
              <a:rPr lang="es-ES" sz="2000" dirty="0" smtClean="0"/>
              <a:t> en base a criterios</a:t>
            </a:r>
          </a:p>
        </p:txBody>
      </p:sp>
      <p:grpSp>
        <p:nvGrpSpPr>
          <p:cNvPr id="11" name="13 Grupo"/>
          <p:cNvGrpSpPr/>
          <p:nvPr/>
        </p:nvGrpSpPr>
        <p:grpSpPr>
          <a:xfrm>
            <a:off x="4716463" y="836613"/>
            <a:ext cx="4248150" cy="5449906"/>
            <a:chOff x="4716463" y="3429000"/>
            <a:chExt cx="4248150" cy="5449906"/>
          </a:xfrm>
        </p:grpSpPr>
        <p:sp>
          <p:nvSpPr>
            <p:cNvPr id="24" name="23 Rectángulo"/>
            <p:cNvSpPr/>
            <p:nvPr/>
          </p:nvSpPr>
          <p:spPr>
            <a:xfrm>
              <a:off x="4716463" y="3643313"/>
              <a:ext cx="4248150" cy="5235593"/>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5" name="24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grpSp>
        <p:nvGrpSpPr>
          <p:cNvPr id="12" name="25 Grupo"/>
          <p:cNvGrpSpPr/>
          <p:nvPr/>
        </p:nvGrpSpPr>
        <p:grpSpPr>
          <a:xfrm>
            <a:off x="4929190" y="1557338"/>
            <a:ext cx="3929090" cy="2000264"/>
            <a:chOff x="428596" y="836613"/>
            <a:chExt cx="3929090" cy="2000264"/>
          </a:xfrm>
        </p:grpSpPr>
        <p:sp>
          <p:nvSpPr>
            <p:cNvPr id="27" name="26 Rectángulo"/>
            <p:cNvSpPr/>
            <p:nvPr/>
          </p:nvSpPr>
          <p:spPr>
            <a:xfrm>
              <a:off x="428596" y="836613"/>
              <a:ext cx="3929090" cy="20002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8" name="Rectangle 38"/>
            <p:cNvSpPr>
              <a:spLocks noChangeArrowheads="1"/>
            </p:cNvSpPr>
            <p:nvPr/>
          </p:nvSpPr>
          <p:spPr bwMode="auto">
            <a:xfrm>
              <a:off x="1785918" y="979489"/>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29" name="Rectangle 38"/>
            <p:cNvSpPr>
              <a:spLocks noChangeArrowheads="1"/>
            </p:cNvSpPr>
            <p:nvPr/>
          </p:nvSpPr>
          <p:spPr bwMode="auto">
            <a:xfrm>
              <a:off x="2214546" y="1693869"/>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0" name="Rectangle 38"/>
            <p:cNvSpPr>
              <a:spLocks noChangeArrowheads="1"/>
            </p:cNvSpPr>
            <p:nvPr/>
          </p:nvSpPr>
          <p:spPr bwMode="auto">
            <a:xfrm>
              <a:off x="3643306" y="2336811"/>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1" name="Rectangle 38"/>
            <p:cNvSpPr>
              <a:spLocks noChangeArrowheads="1"/>
            </p:cNvSpPr>
            <p:nvPr/>
          </p:nvSpPr>
          <p:spPr bwMode="auto">
            <a:xfrm>
              <a:off x="642910" y="2336811"/>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2" name="Rectangle 38"/>
            <p:cNvSpPr>
              <a:spLocks noChangeArrowheads="1"/>
            </p:cNvSpPr>
            <p:nvPr/>
          </p:nvSpPr>
          <p:spPr bwMode="auto">
            <a:xfrm>
              <a:off x="1214414" y="1979621"/>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3" name="Rectangle 38"/>
            <p:cNvSpPr>
              <a:spLocks noChangeArrowheads="1"/>
            </p:cNvSpPr>
            <p:nvPr/>
          </p:nvSpPr>
          <p:spPr bwMode="auto">
            <a:xfrm>
              <a:off x="857224" y="1693869"/>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4" name="Rectangle 38"/>
            <p:cNvSpPr>
              <a:spLocks noChangeArrowheads="1"/>
            </p:cNvSpPr>
            <p:nvPr/>
          </p:nvSpPr>
          <p:spPr bwMode="auto">
            <a:xfrm>
              <a:off x="2786050" y="2193935"/>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5" name="Rectangle 38"/>
            <p:cNvSpPr>
              <a:spLocks noChangeArrowheads="1"/>
            </p:cNvSpPr>
            <p:nvPr/>
          </p:nvSpPr>
          <p:spPr bwMode="auto">
            <a:xfrm>
              <a:off x="1928794" y="2265373"/>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6" name="Rectangle 38"/>
            <p:cNvSpPr>
              <a:spLocks noChangeArrowheads="1"/>
            </p:cNvSpPr>
            <p:nvPr/>
          </p:nvSpPr>
          <p:spPr bwMode="auto">
            <a:xfrm>
              <a:off x="1428728" y="1408117"/>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7" name="Rectangle 38"/>
            <p:cNvSpPr>
              <a:spLocks noChangeArrowheads="1"/>
            </p:cNvSpPr>
            <p:nvPr/>
          </p:nvSpPr>
          <p:spPr bwMode="auto">
            <a:xfrm>
              <a:off x="2857488" y="1122365"/>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8" name="Rectangle 38"/>
            <p:cNvSpPr>
              <a:spLocks noChangeArrowheads="1"/>
            </p:cNvSpPr>
            <p:nvPr/>
          </p:nvSpPr>
          <p:spPr bwMode="auto">
            <a:xfrm>
              <a:off x="3143240" y="1693869"/>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39" name="Rectangle 38"/>
            <p:cNvSpPr>
              <a:spLocks noChangeArrowheads="1"/>
            </p:cNvSpPr>
            <p:nvPr/>
          </p:nvSpPr>
          <p:spPr bwMode="auto">
            <a:xfrm>
              <a:off x="3643306" y="1122365"/>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40" name="Rectangle 38"/>
            <p:cNvSpPr>
              <a:spLocks noChangeArrowheads="1"/>
            </p:cNvSpPr>
            <p:nvPr/>
          </p:nvSpPr>
          <p:spPr bwMode="auto">
            <a:xfrm>
              <a:off x="2357422" y="1265241"/>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41" name="Rectangle 38"/>
            <p:cNvSpPr>
              <a:spLocks noChangeArrowheads="1"/>
            </p:cNvSpPr>
            <p:nvPr/>
          </p:nvSpPr>
          <p:spPr bwMode="auto">
            <a:xfrm>
              <a:off x="785786" y="1050927"/>
              <a:ext cx="243733" cy="134852"/>
            </a:xfrm>
            <a:prstGeom prst="rect">
              <a:avLst/>
            </a:prstGeom>
            <a:solidFill>
              <a:schemeClr val="accent6">
                <a:lumMod val="40000"/>
                <a:lumOff val="60000"/>
              </a:schemeClr>
            </a:solidFill>
            <a:ln w="12700">
              <a:solidFill>
                <a:schemeClr val="tx1"/>
              </a:solidFill>
              <a:miter lim="800000"/>
              <a:headEnd/>
              <a:tailEnd/>
            </a:ln>
          </p:spPr>
          <p:txBody>
            <a:bodyPr wrap="none" anchor="ctr"/>
            <a:lstStyle/>
            <a:p>
              <a:endParaRPr lang="es-ES">
                <a:latin typeface="Calibri" pitchFamily="34" charset="0"/>
              </a:endParaRPr>
            </a:p>
          </p:txBody>
        </p:sp>
      </p:grpSp>
      <p:grpSp>
        <p:nvGrpSpPr>
          <p:cNvPr id="13" name="41 Grupo"/>
          <p:cNvGrpSpPr/>
          <p:nvPr/>
        </p:nvGrpSpPr>
        <p:grpSpPr>
          <a:xfrm>
            <a:off x="4932363" y="4071942"/>
            <a:ext cx="3929090" cy="2006166"/>
            <a:chOff x="4714876" y="2928934"/>
            <a:chExt cx="3929090" cy="2006166"/>
          </a:xfrm>
        </p:grpSpPr>
        <p:sp>
          <p:nvSpPr>
            <p:cNvPr id="43" name="42 Rectángulo"/>
            <p:cNvSpPr/>
            <p:nvPr/>
          </p:nvSpPr>
          <p:spPr>
            <a:xfrm>
              <a:off x="4714876" y="2928934"/>
              <a:ext cx="3929090" cy="20002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14" name="24 Grupo"/>
            <p:cNvGrpSpPr/>
            <p:nvPr/>
          </p:nvGrpSpPr>
          <p:grpSpPr>
            <a:xfrm>
              <a:off x="4786314" y="3500438"/>
              <a:ext cx="1516117" cy="1434662"/>
              <a:chOff x="346841" y="3741683"/>
              <a:chExt cx="1516117" cy="1434662"/>
            </a:xfrm>
          </p:grpSpPr>
          <p:sp>
            <p:nvSpPr>
              <p:cNvPr id="60" name="5 Forma libre"/>
              <p:cNvSpPr/>
              <p:nvPr/>
            </p:nvSpPr>
            <p:spPr>
              <a:xfrm>
                <a:off x="346841" y="3741683"/>
                <a:ext cx="1516117" cy="1434662"/>
              </a:xfrm>
              <a:custGeom>
                <a:avLst/>
                <a:gdLst>
                  <a:gd name="connsiteX0" fmla="*/ 236483 w 1516117"/>
                  <a:gd name="connsiteY0" fmla="*/ 215462 h 1434662"/>
                  <a:gd name="connsiteX1" fmla="*/ 1371600 w 1516117"/>
                  <a:gd name="connsiteY1" fmla="*/ 183931 h 1434662"/>
                  <a:gd name="connsiteX2" fmla="*/ 1103587 w 1516117"/>
                  <a:gd name="connsiteY2" fmla="*/ 1319048 h 1434662"/>
                  <a:gd name="connsiteX3" fmla="*/ 141890 w 1516117"/>
                  <a:gd name="connsiteY3" fmla="*/ 877614 h 1434662"/>
                  <a:gd name="connsiteX4" fmla="*/ 236483 w 1516117"/>
                  <a:gd name="connsiteY4" fmla="*/ 215462 h 1434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117" h="1434662">
                    <a:moveTo>
                      <a:pt x="236483" y="215462"/>
                    </a:moveTo>
                    <a:cubicBezTo>
                      <a:pt x="441435" y="99848"/>
                      <a:pt x="1227083" y="0"/>
                      <a:pt x="1371600" y="183931"/>
                    </a:cubicBezTo>
                    <a:cubicBezTo>
                      <a:pt x="1516117" y="367862"/>
                      <a:pt x="1308539" y="1203434"/>
                      <a:pt x="1103587" y="1319048"/>
                    </a:cubicBezTo>
                    <a:cubicBezTo>
                      <a:pt x="898635" y="1434662"/>
                      <a:pt x="283780" y="1058918"/>
                      <a:pt x="141890" y="877614"/>
                    </a:cubicBezTo>
                    <a:cubicBezTo>
                      <a:pt x="0" y="696310"/>
                      <a:pt x="31531" y="331076"/>
                      <a:pt x="236483" y="215462"/>
                    </a:cubicBezTo>
                    <a:close/>
                  </a:path>
                </a:pathLst>
              </a:cu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1" name="Rectangle 38"/>
              <p:cNvSpPr>
                <a:spLocks noChangeArrowheads="1"/>
              </p:cNvSpPr>
              <p:nvPr/>
            </p:nvSpPr>
            <p:spPr bwMode="auto">
              <a:xfrm>
                <a:off x="785786" y="4071942"/>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sp>
            <p:nvSpPr>
              <p:cNvPr id="62" name="Rectangle 38"/>
              <p:cNvSpPr>
                <a:spLocks noChangeArrowheads="1"/>
              </p:cNvSpPr>
              <p:nvPr/>
            </p:nvSpPr>
            <p:spPr bwMode="auto">
              <a:xfrm>
                <a:off x="928662" y="4286256"/>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sp>
            <p:nvSpPr>
              <p:cNvPr id="63" name="Rectangle 38"/>
              <p:cNvSpPr>
                <a:spLocks noChangeArrowheads="1"/>
              </p:cNvSpPr>
              <p:nvPr/>
            </p:nvSpPr>
            <p:spPr bwMode="auto">
              <a:xfrm>
                <a:off x="1285852" y="4143380"/>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sp>
            <p:nvSpPr>
              <p:cNvPr id="64" name="Rectangle 38"/>
              <p:cNvSpPr>
                <a:spLocks noChangeArrowheads="1"/>
              </p:cNvSpPr>
              <p:nvPr/>
            </p:nvSpPr>
            <p:spPr bwMode="auto">
              <a:xfrm>
                <a:off x="1357290" y="4429132"/>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sp>
            <p:nvSpPr>
              <p:cNvPr id="65" name="Rectangle 38"/>
              <p:cNvSpPr>
                <a:spLocks noChangeArrowheads="1"/>
              </p:cNvSpPr>
              <p:nvPr/>
            </p:nvSpPr>
            <p:spPr bwMode="auto">
              <a:xfrm>
                <a:off x="714348" y="4500570"/>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sp>
            <p:nvSpPr>
              <p:cNvPr id="66" name="Rectangle 38"/>
              <p:cNvSpPr>
                <a:spLocks noChangeArrowheads="1"/>
              </p:cNvSpPr>
              <p:nvPr/>
            </p:nvSpPr>
            <p:spPr bwMode="auto">
              <a:xfrm>
                <a:off x="1071538" y="4714884"/>
                <a:ext cx="243733" cy="134852"/>
              </a:xfrm>
              <a:prstGeom prst="rect">
                <a:avLst/>
              </a:prstGeom>
              <a:solidFill>
                <a:srgbClr val="660066"/>
              </a:solidFill>
              <a:ln w="12700">
                <a:solidFill>
                  <a:schemeClr val="tx1"/>
                </a:solidFill>
                <a:miter lim="800000"/>
                <a:headEnd/>
                <a:tailEnd/>
              </a:ln>
            </p:spPr>
            <p:txBody>
              <a:bodyPr wrap="none" anchor="ctr"/>
              <a:lstStyle/>
              <a:p>
                <a:endParaRPr lang="es-ES">
                  <a:latin typeface="Calibri" pitchFamily="34" charset="0"/>
                </a:endParaRPr>
              </a:p>
            </p:txBody>
          </p:sp>
        </p:grpSp>
        <p:grpSp>
          <p:nvGrpSpPr>
            <p:cNvPr id="15" name="44 Grupo"/>
            <p:cNvGrpSpPr/>
            <p:nvPr/>
          </p:nvGrpSpPr>
          <p:grpSpPr>
            <a:xfrm>
              <a:off x="6500826" y="3000372"/>
              <a:ext cx="956441" cy="888124"/>
              <a:chOff x="1810407" y="3048000"/>
              <a:chExt cx="956441" cy="888124"/>
            </a:xfrm>
          </p:grpSpPr>
          <p:sp>
            <p:nvSpPr>
              <p:cNvPr id="56" name="4 Forma libre"/>
              <p:cNvSpPr/>
              <p:nvPr/>
            </p:nvSpPr>
            <p:spPr>
              <a:xfrm>
                <a:off x="1810407" y="3048000"/>
                <a:ext cx="956441" cy="888124"/>
              </a:xfrm>
              <a:custGeom>
                <a:avLst/>
                <a:gdLst>
                  <a:gd name="connsiteX0" fmla="*/ 680545 w 956441"/>
                  <a:gd name="connsiteY0" fmla="*/ 798786 h 888124"/>
                  <a:gd name="connsiteX1" fmla="*/ 144517 w 956441"/>
                  <a:gd name="connsiteY1" fmla="*/ 798786 h 888124"/>
                  <a:gd name="connsiteX2" fmla="*/ 34159 w 956441"/>
                  <a:gd name="connsiteY2" fmla="*/ 262759 h 888124"/>
                  <a:gd name="connsiteX3" fmla="*/ 349469 w 956441"/>
                  <a:gd name="connsiteY3" fmla="*/ 26276 h 888124"/>
                  <a:gd name="connsiteX4" fmla="*/ 806669 w 956441"/>
                  <a:gd name="connsiteY4" fmla="*/ 105103 h 888124"/>
                  <a:gd name="connsiteX5" fmla="*/ 932793 w 956441"/>
                  <a:gd name="connsiteY5" fmla="*/ 546538 h 888124"/>
                  <a:gd name="connsiteX6" fmla="*/ 680545 w 956441"/>
                  <a:gd name="connsiteY6" fmla="*/ 798786 h 888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6441" h="888124">
                    <a:moveTo>
                      <a:pt x="680545" y="798786"/>
                    </a:moveTo>
                    <a:cubicBezTo>
                      <a:pt x="549166" y="840827"/>
                      <a:pt x="252248" y="888124"/>
                      <a:pt x="144517" y="798786"/>
                    </a:cubicBezTo>
                    <a:cubicBezTo>
                      <a:pt x="36786" y="709448"/>
                      <a:pt x="0" y="391511"/>
                      <a:pt x="34159" y="262759"/>
                    </a:cubicBezTo>
                    <a:cubicBezTo>
                      <a:pt x="68318" y="134007"/>
                      <a:pt x="220717" y="52552"/>
                      <a:pt x="349469" y="26276"/>
                    </a:cubicBezTo>
                    <a:cubicBezTo>
                      <a:pt x="478221" y="0"/>
                      <a:pt x="709448" y="18393"/>
                      <a:pt x="806669" y="105103"/>
                    </a:cubicBezTo>
                    <a:cubicBezTo>
                      <a:pt x="903890" y="191813"/>
                      <a:pt x="956441" y="430924"/>
                      <a:pt x="932793" y="546538"/>
                    </a:cubicBezTo>
                    <a:cubicBezTo>
                      <a:pt x="909145" y="662152"/>
                      <a:pt x="811924" y="756745"/>
                      <a:pt x="680545" y="798786"/>
                    </a:cubicBezTo>
                    <a:close/>
                  </a:path>
                </a:pathLst>
              </a:cu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7" name="Rectangle 38"/>
              <p:cNvSpPr>
                <a:spLocks noChangeArrowheads="1"/>
              </p:cNvSpPr>
              <p:nvPr/>
            </p:nvSpPr>
            <p:spPr bwMode="auto">
              <a:xfrm>
                <a:off x="2071670" y="3286124"/>
                <a:ext cx="243733" cy="134852"/>
              </a:xfrm>
              <a:prstGeom prst="rect">
                <a:avLst/>
              </a:prstGeom>
              <a:solidFill>
                <a:schemeClr val="accent2">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8" name="Rectangle 38"/>
              <p:cNvSpPr>
                <a:spLocks noChangeArrowheads="1"/>
              </p:cNvSpPr>
              <p:nvPr/>
            </p:nvSpPr>
            <p:spPr bwMode="auto">
              <a:xfrm>
                <a:off x="2000232" y="3571876"/>
                <a:ext cx="243733" cy="134852"/>
              </a:xfrm>
              <a:prstGeom prst="rect">
                <a:avLst/>
              </a:prstGeom>
              <a:solidFill>
                <a:schemeClr val="accent2">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9" name="Rectangle 38"/>
              <p:cNvSpPr>
                <a:spLocks noChangeArrowheads="1"/>
              </p:cNvSpPr>
              <p:nvPr/>
            </p:nvSpPr>
            <p:spPr bwMode="auto">
              <a:xfrm>
                <a:off x="2357422" y="3429000"/>
                <a:ext cx="243733" cy="134852"/>
              </a:xfrm>
              <a:prstGeom prst="rect">
                <a:avLst/>
              </a:prstGeom>
              <a:solidFill>
                <a:schemeClr val="accent2">
                  <a:lumMod val="75000"/>
                </a:schemeClr>
              </a:solidFill>
              <a:ln w="12700">
                <a:solidFill>
                  <a:schemeClr val="tx1"/>
                </a:solidFill>
                <a:miter lim="800000"/>
                <a:headEnd/>
                <a:tailEnd/>
              </a:ln>
            </p:spPr>
            <p:txBody>
              <a:bodyPr wrap="none" anchor="ctr"/>
              <a:lstStyle/>
              <a:p>
                <a:endParaRPr lang="es-ES">
                  <a:latin typeface="Calibri" pitchFamily="34" charset="0"/>
                </a:endParaRPr>
              </a:p>
            </p:txBody>
          </p:sp>
        </p:grpSp>
        <p:grpSp>
          <p:nvGrpSpPr>
            <p:cNvPr id="16" name="45 Grupo"/>
            <p:cNvGrpSpPr/>
            <p:nvPr/>
          </p:nvGrpSpPr>
          <p:grpSpPr>
            <a:xfrm>
              <a:off x="7358082" y="3643314"/>
              <a:ext cx="1161394" cy="1216572"/>
              <a:chOff x="2798379" y="3846786"/>
              <a:chExt cx="1161394" cy="1216572"/>
            </a:xfrm>
          </p:grpSpPr>
          <p:sp>
            <p:nvSpPr>
              <p:cNvPr id="50" name="3 Forma libre"/>
              <p:cNvSpPr/>
              <p:nvPr/>
            </p:nvSpPr>
            <p:spPr>
              <a:xfrm>
                <a:off x="2798379" y="3846786"/>
                <a:ext cx="1161394" cy="1216572"/>
              </a:xfrm>
              <a:custGeom>
                <a:avLst/>
                <a:gdLst>
                  <a:gd name="connsiteX0" fmla="*/ 1127235 w 1161394"/>
                  <a:gd name="connsiteY0" fmla="*/ 536028 h 1216572"/>
                  <a:gd name="connsiteX1" fmla="*/ 780393 w 1161394"/>
                  <a:gd name="connsiteY1" fmla="*/ 47297 h 1216572"/>
                  <a:gd name="connsiteX2" fmla="*/ 212835 w 1161394"/>
                  <a:gd name="connsiteY2" fmla="*/ 252248 h 1216572"/>
                  <a:gd name="connsiteX3" fmla="*/ 70945 w 1161394"/>
                  <a:gd name="connsiteY3" fmla="*/ 1024759 h 1216572"/>
                  <a:gd name="connsiteX4" fmla="*/ 638504 w 1161394"/>
                  <a:gd name="connsiteY4" fmla="*/ 1182414 h 1216572"/>
                  <a:gd name="connsiteX5" fmla="*/ 985345 w 1161394"/>
                  <a:gd name="connsiteY5" fmla="*/ 1103586 h 1216572"/>
                  <a:gd name="connsiteX6" fmla="*/ 1127235 w 1161394"/>
                  <a:gd name="connsiteY6" fmla="*/ 536028 h 1216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394" h="1216572">
                    <a:moveTo>
                      <a:pt x="1127235" y="536028"/>
                    </a:moveTo>
                    <a:cubicBezTo>
                      <a:pt x="1093076" y="359980"/>
                      <a:pt x="932793" y="94594"/>
                      <a:pt x="780393" y="47297"/>
                    </a:cubicBezTo>
                    <a:cubicBezTo>
                      <a:pt x="627993" y="0"/>
                      <a:pt x="331076" y="89338"/>
                      <a:pt x="212835" y="252248"/>
                    </a:cubicBezTo>
                    <a:cubicBezTo>
                      <a:pt x="94594" y="415158"/>
                      <a:pt x="0" y="869731"/>
                      <a:pt x="70945" y="1024759"/>
                    </a:cubicBezTo>
                    <a:cubicBezTo>
                      <a:pt x="141890" y="1179787"/>
                      <a:pt x="486104" y="1169276"/>
                      <a:pt x="638504" y="1182414"/>
                    </a:cubicBezTo>
                    <a:cubicBezTo>
                      <a:pt x="790904" y="1195552"/>
                      <a:pt x="903890" y="1216572"/>
                      <a:pt x="985345" y="1103586"/>
                    </a:cubicBezTo>
                    <a:cubicBezTo>
                      <a:pt x="1066800" y="990600"/>
                      <a:pt x="1161394" y="712076"/>
                      <a:pt x="1127235" y="536028"/>
                    </a:cubicBezTo>
                    <a:close/>
                  </a:path>
                </a:pathLst>
              </a:cu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51" name="Rectangle 38"/>
              <p:cNvSpPr>
                <a:spLocks noChangeArrowheads="1"/>
              </p:cNvSpPr>
              <p:nvPr/>
            </p:nvSpPr>
            <p:spPr bwMode="auto">
              <a:xfrm>
                <a:off x="3357554" y="4071942"/>
                <a:ext cx="243733" cy="134852"/>
              </a:xfrm>
              <a:prstGeom prst="rect">
                <a:avLst/>
              </a:prstGeom>
              <a:solidFill>
                <a:schemeClr val="accent5">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2" name="Rectangle 38"/>
              <p:cNvSpPr>
                <a:spLocks noChangeArrowheads="1"/>
              </p:cNvSpPr>
              <p:nvPr/>
            </p:nvSpPr>
            <p:spPr bwMode="auto">
              <a:xfrm>
                <a:off x="3071802" y="4286256"/>
                <a:ext cx="243733" cy="134852"/>
              </a:xfrm>
              <a:prstGeom prst="rect">
                <a:avLst/>
              </a:prstGeom>
              <a:solidFill>
                <a:schemeClr val="accent5">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3" name="Rectangle 38"/>
              <p:cNvSpPr>
                <a:spLocks noChangeArrowheads="1"/>
              </p:cNvSpPr>
              <p:nvPr/>
            </p:nvSpPr>
            <p:spPr bwMode="auto">
              <a:xfrm>
                <a:off x="3500430" y="4357694"/>
                <a:ext cx="243733" cy="134852"/>
              </a:xfrm>
              <a:prstGeom prst="rect">
                <a:avLst/>
              </a:prstGeom>
              <a:solidFill>
                <a:schemeClr val="accent5">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4" name="Rectangle 38"/>
              <p:cNvSpPr>
                <a:spLocks noChangeArrowheads="1"/>
              </p:cNvSpPr>
              <p:nvPr/>
            </p:nvSpPr>
            <p:spPr bwMode="auto">
              <a:xfrm>
                <a:off x="3000364" y="4572008"/>
                <a:ext cx="243733" cy="134852"/>
              </a:xfrm>
              <a:prstGeom prst="rect">
                <a:avLst/>
              </a:prstGeom>
              <a:solidFill>
                <a:schemeClr val="accent5">
                  <a:lumMod val="75000"/>
                </a:schemeClr>
              </a:solidFill>
              <a:ln w="12700">
                <a:solidFill>
                  <a:schemeClr val="tx1"/>
                </a:solidFill>
                <a:miter lim="800000"/>
                <a:headEnd/>
                <a:tailEnd/>
              </a:ln>
            </p:spPr>
            <p:txBody>
              <a:bodyPr wrap="none" anchor="ctr"/>
              <a:lstStyle/>
              <a:p>
                <a:endParaRPr lang="es-ES">
                  <a:latin typeface="Calibri" pitchFamily="34" charset="0"/>
                </a:endParaRPr>
              </a:p>
            </p:txBody>
          </p:sp>
          <p:sp>
            <p:nvSpPr>
              <p:cNvPr id="55" name="Rectangle 38"/>
              <p:cNvSpPr>
                <a:spLocks noChangeArrowheads="1"/>
              </p:cNvSpPr>
              <p:nvPr/>
            </p:nvSpPr>
            <p:spPr bwMode="auto">
              <a:xfrm>
                <a:off x="3428992" y="4714884"/>
                <a:ext cx="243733" cy="134852"/>
              </a:xfrm>
              <a:prstGeom prst="rect">
                <a:avLst/>
              </a:prstGeom>
              <a:solidFill>
                <a:schemeClr val="accent5">
                  <a:lumMod val="75000"/>
                </a:schemeClr>
              </a:solidFill>
              <a:ln w="12700">
                <a:solidFill>
                  <a:schemeClr val="tx1"/>
                </a:solidFill>
                <a:miter lim="800000"/>
                <a:headEnd/>
                <a:tailEnd/>
              </a:ln>
            </p:spPr>
            <p:txBody>
              <a:bodyPr wrap="none" anchor="ctr"/>
              <a:lstStyle/>
              <a:p>
                <a:endParaRPr lang="es-ES">
                  <a:latin typeface="Calibri" pitchFamily="34" charset="0"/>
                </a:endParaRPr>
              </a:p>
            </p:txBody>
          </p:sp>
        </p:grpSp>
        <p:sp>
          <p:nvSpPr>
            <p:cNvPr id="47" name="46 CuadroTexto"/>
            <p:cNvSpPr txBox="1"/>
            <p:nvPr/>
          </p:nvSpPr>
          <p:spPr>
            <a:xfrm>
              <a:off x="4786314" y="3143248"/>
              <a:ext cx="987771" cy="400110"/>
            </a:xfrm>
            <a:prstGeom prst="rect">
              <a:avLst/>
            </a:prstGeom>
            <a:noFill/>
          </p:spPr>
          <p:txBody>
            <a:bodyPr wrap="none" rtlCol="0" anchor="ctr">
              <a:spAutoFit/>
            </a:bodyPr>
            <a:lstStyle/>
            <a:p>
              <a:r>
                <a:rPr lang="es-ES" sz="2000" b="1" dirty="0" smtClean="0">
                  <a:solidFill>
                    <a:schemeClr val="accent4">
                      <a:lumMod val="50000"/>
                    </a:schemeClr>
                  </a:solidFill>
                </a:rPr>
                <a:t>Título 1</a:t>
              </a:r>
            </a:p>
          </p:txBody>
        </p:sp>
        <p:sp>
          <p:nvSpPr>
            <p:cNvPr id="48" name="47 CuadroTexto"/>
            <p:cNvSpPr txBox="1"/>
            <p:nvPr/>
          </p:nvSpPr>
          <p:spPr>
            <a:xfrm>
              <a:off x="7358082" y="3071810"/>
              <a:ext cx="987771" cy="400110"/>
            </a:xfrm>
            <a:prstGeom prst="rect">
              <a:avLst/>
            </a:prstGeom>
            <a:noFill/>
          </p:spPr>
          <p:txBody>
            <a:bodyPr wrap="none" rtlCol="0" anchor="ctr">
              <a:spAutoFit/>
            </a:bodyPr>
            <a:lstStyle/>
            <a:p>
              <a:r>
                <a:rPr lang="es-ES" sz="2000" b="1" dirty="0" smtClean="0">
                  <a:solidFill>
                    <a:srgbClr val="800000"/>
                  </a:solidFill>
                </a:rPr>
                <a:t>Título 2</a:t>
              </a:r>
            </a:p>
          </p:txBody>
        </p:sp>
        <p:sp>
          <p:nvSpPr>
            <p:cNvPr id="49" name="48 CuadroTexto"/>
            <p:cNvSpPr txBox="1"/>
            <p:nvPr/>
          </p:nvSpPr>
          <p:spPr>
            <a:xfrm>
              <a:off x="6429388" y="4500570"/>
              <a:ext cx="987771" cy="400110"/>
            </a:xfrm>
            <a:prstGeom prst="rect">
              <a:avLst/>
            </a:prstGeom>
            <a:noFill/>
          </p:spPr>
          <p:txBody>
            <a:bodyPr wrap="none" rtlCol="0" anchor="ctr">
              <a:spAutoFit/>
            </a:bodyPr>
            <a:lstStyle/>
            <a:p>
              <a:r>
                <a:rPr lang="es-ES" sz="2000" b="1" dirty="0" smtClean="0">
                  <a:solidFill>
                    <a:schemeClr val="accent5">
                      <a:lumMod val="50000"/>
                    </a:schemeClr>
                  </a:solidFill>
                </a:rPr>
                <a:t>Título 3</a:t>
              </a:r>
            </a:p>
          </p:txBody>
        </p:sp>
      </p:grpSp>
      <p:sp>
        <p:nvSpPr>
          <p:cNvPr id="68" name="67 CuadroTexto"/>
          <p:cNvSpPr txBox="1"/>
          <p:nvPr/>
        </p:nvSpPr>
        <p:spPr>
          <a:xfrm>
            <a:off x="357158" y="714356"/>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67" name="6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9" name="68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Características del modulo</a:t>
            </a:r>
            <a:endParaRPr lang="es-ES" dirty="0"/>
          </a:p>
        </p:txBody>
      </p:sp>
      <p:sp>
        <p:nvSpPr>
          <p:cNvPr id="5" name="4 CuadroTexto"/>
          <p:cNvSpPr txBox="1"/>
          <p:nvPr/>
        </p:nvSpPr>
        <p:spPr>
          <a:xfrm>
            <a:off x="1285852" y="1643050"/>
            <a:ext cx="7143800" cy="3046988"/>
          </a:xfrm>
          <a:prstGeom prst="rect">
            <a:avLst/>
          </a:prstGeom>
          <a:noFill/>
        </p:spPr>
        <p:txBody>
          <a:bodyPr wrap="square" rtlCol="0" anchor="ctr">
            <a:spAutoFit/>
          </a:bodyPr>
          <a:lstStyle/>
          <a:p>
            <a:pPr algn="ctr">
              <a:buBlip>
                <a:blip r:embed="rId2"/>
              </a:buBlip>
            </a:pPr>
            <a:r>
              <a:rPr lang="es-ES" sz="3200" b="1" dirty="0" smtClean="0">
                <a:solidFill>
                  <a:schemeClr val="accent5">
                    <a:lumMod val="50000"/>
                  </a:schemeClr>
                </a:solidFill>
              </a:rPr>
              <a:t> Carácter ilustrativo de las charlas</a:t>
            </a:r>
          </a:p>
          <a:p>
            <a:pPr algn="ctr">
              <a:buBlip>
                <a:blip r:embed="rId2"/>
              </a:buBlip>
            </a:pPr>
            <a:endParaRPr lang="es-ES" sz="3200" b="1" dirty="0" smtClean="0">
              <a:solidFill>
                <a:schemeClr val="accent5">
                  <a:lumMod val="50000"/>
                </a:schemeClr>
              </a:solidFill>
            </a:endParaRPr>
          </a:p>
          <a:p>
            <a:pPr algn="ctr">
              <a:buBlip>
                <a:blip r:embed="rId2"/>
              </a:buBlip>
            </a:pPr>
            <a:r>
              <a:rPr lang="es-ES" sz="3200" b="1" dirty="0" smtClean="0">
                <a:solidFill>
                  <a:schemeClr val="accent5">
                    <a:lumMod val="50000"/>
                  </a:schemeClr>
                </a:solidFill>
              </a:rPr>
              <a:t> Libertad interna para la implicación de cada uno</a:t>
            </a:r>
          </a:p>
          <a:p>
            <a:pPr algn="ctr">
              <a:buBlip>
                <a:blip r:embed="rId2"/>
              </a:buBlip>
            </a:pPr>
            <a:endParaRPr lang="es-ES" sz="3200" b="1" dirty="0" smtClean="0">
              <a:solidFill>
                <a:schemeClr val="accent5">
                  <a:lumMod val="50000"/>
                </a:schemeClr>
              </a:solidFill>
            </a:endParaRPr>
          </a:p>
          <a:p>
            <a:pPr algn="ctr">
              <a:buBlip>
                <a:blip r:embed="rId2"/>
              </a:buBlip>
            </a:pPr>
            <a:r>
              <a:rPr lang="es-ES" sz="3200" b="1" dirty="0" smtClean="0">
                <a:solidFill>
                  <a:schemeClr val="accent5">
                    <a:lumMod val="50000"/>
                  </a:schemeClr>
                </a:solidFill>
              </a:rPr>
              <a:t> Papel de los acompañantes</a:t>
            </a:r>
          </a:p>
        </p:txBody>
      </p:sp>
      <p:sp>
        <p:nvSpPr>
          <p:cNvPr id="6" name="5 CuadroTexto"/>
          <p:cNvSpPr txBox="1"/>
          <p:nvPr/>
        </p:nvSpPr>
        <p:spPr>
          <a:xfrm>
            <a:off x="214282" y="6524625"/>
            <a:ext cx="1640514" cy="307777"/>
          </a:xfrm>
          <a:prstGeom prst="rect">
            <a:avLst/>
          </a:prstGeom>
          <a:noFill/>
        </p:spPr>
        <p:txBody>
          <a:bodyPr wrap="none" rtlCol="0" anchor="ctr">
            <a:spAutoFit/>
          </a:bodyPr>
          <a:lstStyle/>
          <a:p>
            <a:r>
              <a:rPr lang="es-ES" sz="1400" b="1" dirty="0" smtClean="0">
                <a:solidFill>
                  <a:schemeClr val="bg1">
                    <a:lumMod val="50000"/>
                  </a:schemeClr>
                </a:solidFill>
              </a:rPr>
              <a:t>ALVARO DE LA RICA</a:t>
            </a:r>
            <a:endParaRPr lang="es-ES" sz="1400" b="1" dirty="0">
              <a:solidFill>
                <a:schemeClr val="bg1">
                  <a:lumMod val="50000"/>
                </a:schemeClr>
              </a:solidFill>
            </a:endParaRPr>
          </a:p>
        </p:txBody>
      </p:sp>
      <p:sp>
        <p:nvSpPr>
          <p:cNvPr id="7" name="6 CuadroTexto"/>
          <p:cNvSpPr txBox="1"/>
          <p:nvPr/>
        </p:nvSpPr>
        <p:spPr>
          <a:xfrm>
            <a:off x="6567103" y="6524625"/>
            <a:ext cx="2037161" cy="307777"/>
          </a:xfrm>
          <a:prstGeom prst="rect">
            <a:avLst/>
          </a:prstGeom>
          <a:noFill/>
        </p:spPr>
        <p:txBody>
          <a:bodyPr wrap="none" rtlCol="0" anchor="ctr">
            <a:spAutoFit/>
          </a:bodyPr>
          <a:lstStyle/>
          <a:p>
            <a:pPr algn="r"/>
            <a:r>
              <a:rPr lang="es-ES" sz="1400" b="1" dirty="0" smtClean="0">
                <a:solidFill>
                  <a:schemeClr val="bg1">
                    <a:lumMod val="50000"/>
                  </a:schemeClr>
                </a:solidFill>
              </a:rPr>
              <a:t>Presentación del módulo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Diagramas de árbol (cómo, cómo, cómo …) …</a:t>
            </a:r>
            <a:endParaRPr lang="es-ES" dirty="0"/>
          </a:p>
        </p:txBody>
      </p:sp>
      <p:sp>
        <p:nvSpPr>
          <p:cNvPr id="6" name="5 Rectángulo"/>
          <p:cNvSpPr/>
          <p:nvPr/>
        </p:nvSpPr>
        <p:spPr>
          <a:xfrm>
            <a:off x="107950" y="1000108"/>
            <a:ext cx="4248150" cy="185738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4876" y="1000108"/>
            <a:ext cx="4248150" cy="1143008"/>
            <a:chOff x="4716463" y="785794"/>
            <a:chExt cx="4248150" cy="1143008"/>
          </a:xfrm>
        </p:grpSpPr>
        <p:sp>
          <p:nvSpPr>
            <p:cNvPr id="7" name="6 Rectángulo"/>
            <p:cNvSpPr/>
            <p:nvPr/>
          </p:nvSpPr>
          <p:spPr>
            <a:xfrm>
              <a:off x="4716463" y="1000108"/>
              <a:ext cx="4248150" cy="928694"/>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3071810"/>
            <a:ext cx="4248150" cy="3214710"/>
            <a:chOff x="107950" y="3429000"/>
            <a:chExt cx="4248150" cy="3214710"/>
          </a:xfrm>
        </p:grpSpPr>
        <p:sp>
          <p:nvSpPr>
            <p:cNvPr id="4" name="3 Rectángulo"/>
            <p:cNvSpPr/>
            <p:nvPr/>
          </p:nvSpPr>
          <p:spPr>
            <a:xfrm>
              <a:off x="107950" y="3643314"/>
              <a:ext cx="4248150" cy="3000396"/>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2708275"/>
            <a:ext cx="4248150" cy="3429024"/>
            <a:chOff x="4716463" y="3429000"/>
            <a:chExt cx="4248150" cy="3429024"/>
          </a:xfrm>
        </p:grpSpPr>
        <p:sp>
          <p:nvSpPr>
            <p:cNvPr id="5" name="4 Rectángulo"/>
            <p:cNvSpPr/>
            <p:nvPr/>
          </p:nvSpPr>
          <p:spPr>
            <a:xfrm>
              <a:off x="4716463" y="3643314"/>
              <a:ext cx="4248150" cy="3214710"/>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19 CuadroTexto"/>
          <p:cNvSpPr txBox="1"/>
          <p:nvPr/>
        </p:nvSpPr>
        <p:spPr>
          <a:xfrm>
            <a:off x="396875" y="785794"/>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21" name="20 CuadroTexto"/>
          <p:cNvSpPr txBox="1"/>
          <p:nvPr/>
        </p:nvSpPr>
        <p:spPr>
          <a:xfrm>
            <a:off x="428596" y="1357298"/>
            <a:ext cx="3714776" cy="1323439"/>
          </a:xfrm>
          <a:prstGeom prst="rect">
            <a:avLst/>
          </a:prstGeom>
          <a:noFill/>
        </p:spPr>
        <p:txBody>
          <a:bodyPr wrap="square" rtlCol="0" anchor="ctr">
            <a:spAutoFit/>
          </a:bodyPr>
          <a:lstStyle/>
          <a:p>
            <a:pPr algn="ctr"/>
            <a:r>
              <a:rPr lang="es-ES" sz="2000" dirty="0" smtClean="0"/>
              <a:t>Gráfico estructurado que ayuda a desarrollar planes de acción en base a cuestionarse </a:t>
            </a:r>
            <a:r>
              <a:rPr lang="es-ES" sz="2000" b="1" dirty="0" smtClean="0"/>
              <a:t>cómo</a:t>
            </a:r>
            <a:r>
              <a:rPr lang="es-ES" sz="2000" dirty="0" smtClean="0"/>
              <a:t> se harán las cosas</a:t>
            </a:r>
          </a:p>
        </p:txBody>
      </p:sp>
      <p:sp>
        <p:nvSpPr>
          <p:cNvPr id="22" name="21 CuadroTexto"/>
          <p:cNvSpPr txBox="1"/>
          <p:nvPr/>
        </p:nvSpPr>
        <p:spPr>
          <a:xfrm>
            <a:off x="5141917" y="1571612"/>
            <a:ext cx="3714776" cy="400110"/>
          </a:xfrm>
          <a:prstGeom prst="rect">
            <a:avLst/>
          </a:prstGeom>
          <a:noFill/>
        </p:spPr>
        <p:txBody>
          <a:bodyPr wrap="square" rtlCol="0" anchor="ctr">
            <a:spAutoFit/>
          </a:bodyPr>
          <a:lstStyle/>
          <a:p>
            <a:pPr algn="ctr"/>
            <a:r>
              <a:rPr lang="es-ES" sz="2000" dirty="0" smtClean="0"/>
              <a:t>Fijar objetivos operativos</a:t>
            </a:r>
          </a:p>
        </p:txBody>
      </p:sp>
      <p:sp>
        <p:nvSpPr>
          <p:cNvPr id="23" name="22 CuadroTexto"/>
          <p:cNvSpPr txBox="1"/>
          <p:nvPr/>
        </p:nvSpPr>
        <p:spPr>
          <a:xfrm>
            <a:off x="500034" y="3571876"/>
            <a:ext cx="3714776" cy="2554545"/>
          </a:xfrm>
          <a:prstGeom prst="rect">
            <a:avLst/>
          </a:prstGeom>
          <a:noFill/>
        </p:spPr>
        <p:txBody>
          <a:bodyPr wrap="square" rtlCol="0" anchor="ctr">
            <a:spAutoFit/>
          </a:bodyPr>
          <a:lstStyle/>
          <a:p>
            <a:pPr marL="457200" indent="-457200">
              <a:buAutoNum type="arabicPeriod"/>
            </a:pPr>
            <a:r>
              <a:rPr lang="es-ES" sz="2000" dirty="0" smtClean="0"/>
              <a:t>Definir el </a:t>
            </a:r>
            <a:r>
              <a:rPr lang="es-ES" sz="2000" u="sng" dirty="0" smtClean="0"/>
              <a:t>objetivo</a:t>
            </a:r>
          </a:p>
          <a:p>
            <a:pPr marL="457200" indent="-457200">
              <a:buAutoNum type="arabicPeriod"/>
            </a:pPr>
            <a:r>
              <a:rPr lang="es-ES" sz="2000" u="sng" dirty="0" smtClean="0"/>
              <a:t>Primera pregunta </a:t>
            </a:r>
            <a:r>
              <a:rPr lang="es-ES" sz="2000" dirty="0" smtClean="0"/>
              <a:t>(¿cómo?... acciones que impactan en objetivo)</a:t>
            </a:r>
          </a:p>
          <a:p>
            <a:pPr marL="457200" indent="-457200">
              <a:buAutoNum type="arabicPeriod"/>
            </a:pPr>
            <a:r>
              <a:rPr lang="es-ES" sz="2000" u="sng" dirty="0" smtClean="0"/>
              <a:t>Siguientes preguntas </a:t>
            </a:r>
            <a:r>
              <a:rPr lang="es-ES" sz="2000" dirty="0" smtClean="0"/>
              <a:t>(¿cómos?) hasta finalizar posibilidades</a:t>
            </a:r>
          </a:p>
          <a:p>
            <a:pPr marL="457200" indent="-457200">
              <a:buAutoNum type="arabicPeriod"/>
            </a:pPr>
            <a:r>
              <a:rPr lang="es-ES" sz="2000" u="sng" dirty="0" smtClean="0"/>
              <a:t>Conclusiones</a:t>
            </a:r>
          </a:p>
        </p:txBody>
      </p:sp>
      <p:sp>
        <p:nvSpPr>
          <p:cNvPr id="19" name="18 Rectángulo"/>
          <p:cNvSpPr/>
          <p:nvPr/>
        </p:nvSpPr>
        <p:spPr>
          <a:xfrm flipH="1">
            <a:off x="4857752" y="3351217"/>
            <a:ext cx="4000528" cy="250033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24" name="Rectangle 1065"/>
          <p:cNvSpPr>
            <a:spLocks noChangeArrowheads="1"/>
          </p:cNvSpPr>
          <p:nvPr/>
        </p:nvSpPr>
        <p:spPr bwMode="auto">
          <a:xfrm>
            <a:off x="5286380" y="4351342"/>
            <a:ext cx="714348" cy="447676"/>
          </a:xfrm>
          <a:prstGeom prst="rect">
            <a:avLst/>
          </a:prstGeom>
          <a:solidFill>
            <a:schemeClr val="accent6">
              <a:lumMod val="40000"/>
              <a:lumOff val="60000"/>
            </a:schemeClr>
          </a:solidFill>
          <a:ln w="12700">
            <a:solidFill>
              <a:schemeClr val="tx1"/>
            </a:solidFill>
            <a:miter lim="800000"/>
            <a:headEnd/>
            <a:tailEnd/>
          </a:ln>
        </p:spPr>
        <p:txBody>
          <a:bodyPr wrap="none" anchor="ctr"/>
          <a:lstStyle/>
          <a:p>
            <a:pPr algn="ctr" defTabSz="762000"/>
            <a:r>
              <a:rPr lang="es-ES_tradnl" sz="1200" dirty="0">
                <a:latin typeface="Calibri" pitchFamily="34" charset="0"/>
              </a:rPr>
              <a:t>Mejorar</a:t>
            </a:r>
          </a:p>
          <a:p>
            <a:pPr algn="ctr" defTabSz="762000"/>
            <a:r>
              <a:rPr lang="es-ES_tradnl" sz="1200" dirty="0" smtClean="0">
                <a:latin typeface="Calibri" pitchFamily="34" charset="0"/>
              </a:rPr>
              <a:t>Programas</a:t>
            </a:r>
            <a:endParaRPr lang="es-ES_tradnl" sz="1200" dirty="0">
              <a:latin typeface="Calibri" pitchFamily="34" charset="0"/>
            </a:endParaRPr>
          </a:p>
        </p:txBody>
      </p:sp>
      <p:sp>
        <p:nvSpPr>
          <p:cNvPr id="25" name="Rectangle 1065"/>
          <p:cNvSpPr>
            <a:spLocks noChangeArrowheads="1"/>
          </p:cNvSpPr>
          <p:nvPr/>
        </p:nvSpPr>
        <p:spPr bwMode="auto">
          <a:xfrm>
            <a:off x="7358082" y="4137035"/>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err="1" smtClean="0">
                <a:latin typeface="Calibri" pitchFamily="34" charset="0"/>
              </a:rPr>
              <a:t>Aneca</a:t>
            </a:r>
            <a:endParaRPr lang="es-ES_tradnl" sz="1200" dirty="0">
              <a:latin typeface="Calibri" pitchFamily="34" charset="0"/>
            </a:endParaRPr>
          </a:p>
        </p:txBody>
      </p:sp>
      <p:sp>
        <p:nvSpPr>
          <p:cNvPr id="26" name="Rectangle 1065"/>
          <p:cNvSpPr>
            <a:spLocks noChangeArrowheads="1"/>
          </p:cNvSpPr>
          <p:nvPr/>
        </p:nvSpPr>
        <p:spPr bwMode="auto">
          <a:xfrm>
            <a:off x="7358082" y="3494093"/>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smtClean="0">
                <a:latin typeface="Calibri" pitchFamily="34" charset="0"/>
              </a:rPr>
              <a:t>MDF</a:t>
            </a:r>
            <a:endParaRPr lang="es-ES_tradnl" sz="1200" dirty="0">
              <a:latin typeface="Calibri" pitchFamily="34" charset="0"/>
            </a:endParaRPr>
          </a:p>
        </p:txBody>
      </p:sp>
      <p:sp>
        <p:nvSpPr>
          <p:cNvPr id="27" name="Rectangle 1065"/>
          <p:cNvSpPr>
            <a:spLocks noChangeArrowheads="1"/>
          </p:cNvSpPr>
          <p:nvPr/>
        </p:nvSpPr>
        <p:spPr bwMode="auto">
          <a:xfrm>
            <a:off x="6357950" y="3779845"/>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smtClean="0">
                <a:latin typeface="Calibri" pitchFamily="34" charset="0"/>
              </a:rPr>
              <a:t>Normas</a:t>
            </a:r>
            <a:endParaRPr lang="es-ES_tradnl" sz="1200" dirty="0">
              <a:latin typeface="Calibri" pitchFamily="34" charset="0"/>
            </a:endParaRPr>
          </a:p>
        </p:txBody>
      </p:sp>
      <p:sp>
        <p:nvSpPr>
          <p:cNvPr id="28" name="Rectangle 1065"/>
          <p:cNvSpPr>
            <a:spLocks noChangeArrowheads="1"/>
          </p:cNvSpPr>
          <p:nvPr/>
        </p:nvSpPr>
        <p:spPr bwMode="auto">
          <a:xfrm>
            <a:off x="7358082" y="4779977"/>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smtClean="0">
                <a:latin typeface="Calibri" pitchFamily="34" charset="0"/>
              </a:rPr>
              <a:t>Expertos</a:t>
            </a:r>
            <a:endParaRPr lang="es-ES_tradnl" sz="1200" dirty="0">
              <a:latin typeface="Calibri" pitchFamily="34" charset="0"/>
            </a:endParaRPr>
          </a:p>
        </p:txBody>
      </p:sp>
      <p:sp>
        <p:nvSpPr>
          <p:cNvPr id="29" name="Rectangle 1065"/>
          <p:cNvSpPr>
            <a:spLocks noChangeArrowheads="1"/>
          </p:cNvSpPr>
          <p:nvPr/>
        </p:nvSpPr>
        <p:spPr bwMode="auto">
          <a:xfrm>
            <a:off x="7358082" y="5422919"/>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smtClean="0">
                <a:latin typeface="Calibri" pitchFamily="34" charset="0"/>
              </a:rPr>
              <a:t>Equipos</a:t>
            </a:r>
            <a:endParaRPr lang="es-ES_tradnl" sz="1200" dirty="0">
              <a:latin typeface="Calibri" pitchFamily="34" charset="0"/>
            </a:endParaRPr>
          </a:p>
        </p:txBody>
      </p:sp>
      <p:sp>
        <p:nvSpPr>
          <p:cNvPr id="30" name="Rectangle 1065"/>
          <p:cNvSpPr>
            <a:spLocks noChangeArrowheads="1"/>
          </p:cNvSpPr>
          <p:nvPr/>
        </p:nvSpPr>
        <p:spPr bwMode="auto">
          <a:xfrm>
            <a:off x="6357950" y="5080004"/>
            <a:ext cx="642942" cy="285752"/>
          </a:xfrm>
          <a:prstGeom prst="rect">
            <a:avLst/>
          </a:prstGeom>
          <a:solidFill>
            <a:schemeClr val="accent3">
              <a:lumMod val="40000"/>
              <a:lumOff val="60000"/>
            </a:schemeClr>
          </a:solidFill>
          <a:ln w="12700">
            <a:solidFill>
              <a:schemeClr val="tx1"/>
            </a:solidFill>
            <a:miter lim="800000"/>
            <a:headEnd/>
            <a:tailEnd/>
          </a:ln>
        </p:spPr>
        <p:txBody>
          <a:bodyPr wrap="none" anchor="ctr"/>
          <a:lstStyle/>
          <a:p>
            <a:pPr algn="ctr" defTabSz="762000"/>
            <a:r>
              <a:rPr lang="es-ES_tradnl" sz="1200" dirty="0" smtClean="0">
                <a:latin typeface="Calibri" pitchFamily="34" charset="0"/>
              </a:rPr>
              <a:t>Tutoría</a:t>
            </a:r>
            <a:endParaRPr lang="es-ES_tradnl" sz="1200" dirty="0">
              <a:latin typeface="Calibri" pitchFamily="34" charset="0"/>
            </a:endParaRPr>
          </a:p>
        </p:txBody>
      </p:sp>
      <p:cxnSp>
        <p:nvCxnSpPr>
          <p:cNvPr id="31" name="30 Conector recto"/>
          <p:cNvCxnSpPr/>
          <p:nvPr/>
        </p:nvCxnSpPr>
        <p:spPr>
          <a:xfrm>
            <a:off x="6143636" y="3922721"/>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a:off x="6000760" y="4575180"/>
            <a:ext cx="142876"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rot="5400000" flipH="1" flipV="1">
            <a:off x="5496730" y="4575180"/>
            <a:ext cx="1294606" cy="794"/>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6143636" y="5221292"/>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8001024" y="3636969"/>
            <a:ext cx="285752" cy="1588"/>
          </a:xfrm>
          <a:prstGeom prst="line">
            <a:avLst/>
          </a:prstGeom>
          <a:ln>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35 Conector recto"/>
          <p:cNvCxnSpPr/>
          <p:nvPr/>
        </p:nvCxnSpPr>
        <p:spPr>
          <a:xfrm>
            <a:off x="7143768" y="3636967"/>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7000892" y="3926685"/>
            <a:ext cx="142876"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rot="5400000" flipH="1" flipV="1">
            <a:off x="6823090" y="3959233"/>
            <a:ext cx="641356"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a:off x="7143768" y="4286255"/>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7144562" y="4920471"/>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a:off x="7001686" y="5210189"/>
            <a:ext cx="142876"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rot="5400000" flipH="1" flipV="1">
            <a:off x="6823884" y="5242737"/>
            <a:ext cx="641356" cy="1588"/>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7144562" y="5569759"/>
            <a:ext cx="214314" cy="1588"/>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a:off x="8001024" y="4279911"/>
            <a:ext cx="285752" cy="1588"/>
          </a:xfrm>
          <a:prstGeom prst="line">
            <a:avLst/>
          </a:prstGeom>
          <a:ln>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44 Conector recto"/>
          <p:cNvCxnSpPr/>
          <p:nvPr/>
        </p:nvCxnSpPr>
        <p:spPr>
          <a:xfrm>
            <a:off x="8001024" y="4922853"/>
            <a:ext cx="285752" cy="1588"/>
          </a:xfrm>
          <a:prstGeom prst="line">
            <a:avLst/>
          </a:prstGeom>
          <a:ln>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8001024" y="5565795"/>
            <a:ext cx="285752" cy="1588"/>
          </a:xfrm>
          <a:prstGeom prst="line">
            <a:avLst/>
          </a:prstGeom>
          <a:ln>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46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48" name="47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Matriz de evaluación de alternativas …</a:t>
            </a:r>
            <a:endParaRPr lang="es-ES" dirty="0"/>
          </a:p>
        </p:txBody>
      </p:sp>
      <p:sp>
        <p:nvSpPr>
          <p:cNvPr id="6" name="5 Rectángulo"/>
          <p:cNvSpPr/>
          <p:nvPr/>
        </p:nvSpPr>
        <p:spPr>
          <a:xfrm>
            <a:off x="107950" y="1500174"/>
            <a:ext cx="4248150" cy="107157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6463" y="785794"/>
            <a:ext cx="4248150" cy="2000264"/>
            <a:chOff x="4716463" y="785794"/>
            <a:chExt cx="4248150" cy="2000264"/>
          </a:xfrm>
        </p:grpSpPr>
        <p:sp>
          <p:nvSpPr>
            <p:cNvPr id="7" name="6 Rectángulo"/>
            <p:cNvSpPr/>
            <p:nvPr/>
          </p:nvSpPr>
          <p:spPr>
            <a:xfrm>
              <a:off x="4716463" y="1000108"/>
              <a:ext cx="4248150" cy="178595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3000372"/>
            <a:ext cx="4248150" cy="2357454"/>
            <a:chOff x="107950" y="3429000"/>
            <a:chExt cx="4248150" cy="2357454"/>
          </a:xfrm>
        </p:grpSpPr>
        <p:sp>
          <p:nvSpPr>
            <p:cNvPr id="4" name="3 Rectángulo"/>
            <p:cNvSpPr/>
            <p:nvPr/>
          </p:nvSpPr>
          <p:spPr>
            <a:xfrm>
              <a:off x="107950" y="3643314"/>
              <a:ext cx="4248150" cy="214314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4876" y="3000372"/>
            <a:ext cx="4248150" cy="2928958"/>
            <a:chOff x="4716463" y="3429000"/>
            <a:chExt cx="4248150" cy="2928958"/>
          </a:xfrm>
        </p:grpSpPr>
        <p:sp>
          <p:nvSpPr>
            <p:cNvPr id="5" name="4 Rectángulo"/>
            <p:cNvSpPr/>
            <p:nvPr/>
          </p:nvSpPr>
          <p:spPr>
            <a:xfrm>
              <a:off x="4716463" y="3643314"/>
              <a:ext cx="4248150" cy="271464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16" name="15 CuadroTexto"/>
          <p:cNvSpPr txBox="1"/>
          <p:nvPr/>
        </p:nvSpPr>
        <p:spPr>
          <a:xfrm>
            <a:off x="396875" y="1285860"/>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15" name="14 CuadroTexto"/>
          <p:cNvSpPr txBox="1"/>
          <p:nvPr/>
        </p:nvSpPr>
        <p:spPr>
          <a:xfrm>
            <a:off x="107950" y="1785926"/>
            <a:ext cx="4249736" cy="707886"/>
          </a:xfrm>
          <a:prstGeom prst="rect">
            <a:avLst/>
          </a:prstGeom>
          <a:noFill/>
        </p:spPr>
        <p:txBody>
          <a:bodyPr wrap="square" rtlCol="0" anchor="ctr">
            <a:spAutoFit/>
          </a:bodyPr>
          <a:lstStyle/>
          <a:p>
            <a:pPr algn="ctr"/>
            <a:r>
              <a:rPr lang="es-ES" sz="2000" dirty="0" smtClean="0"/>
              <a:t>Tabla para evaluar alternativas en base criterios previamente elegidos</a:t>
            </a:r>
          </a:p>
        </p:txBody>
      </p:sp>
      <p:sp>
        <p:nvSpPr>
          <p:cNvPr id="17" name="16 CuadroTexto"/>
          <p:cNvSpPr txBox="1"/>
          <p:nvPr/>
        </p:nvSpPr>
        <p:spPr>
          <a:xfrm>
            <a:off x="4714876" y="1285860"/>
            <a:ext cx="4286280" cy="1323439"/>
          </a:xfrm>
          <a:prstGeom prst="rect">
            <a:avLst/>
          </a:prstGeom>
          <a:noFill/>
        </p:spPr>
        <p:txBody>
          <a:bodyPr wrap="square" rtlCol="0" anchor="ctr">
            <a:spAutoFit/>
          </a:bodyPr>
          <a:lstStyle/>
          <a:p>
            <a:pPr algn="ctr"/>
            <a:r>
              <a:rPr lang="es-ES" sz="2000" dirty="0" smtClean="0"/>
              <a:t>Evaluar alternativas elegidas de una manera sistemática, evitando discusiones de grupo estériles y viendo el impacto de cada una de ellas</a:t>
            </a:r>
          </a:p>
        </p:txBody>
      </p:sp>
      <p:sp>
        <p:nvSpPr>
          <p:cNvPr id="22" name="21 Rectángulo"/>
          <p:cNvSpPr/>
          <p:nvPr/>
        </p:nvSpPr>
        <p:spPr>
          <a:xfrm>
            <a:off x="4929190" y="3786190"/>
            <a:ext cx="3857652" cy="185738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aphicFrame>
        <p:nvGraphicFramePr>
          <p:cNvPr id="23" name="22 Tabla"/>
          <p:cNvGraphicFramePr>
            <a:graphicFrameLocks noGrp="1"/>
          </p:cNvGraphicFramePr>
          <p:nvPr/>
        </p:nvGraphicFramePr>
        <p:xfrm>
          <a:off x="5003800" y="4000504"/>
          <a:ext cx="3714775" cy="1483360"/>
        </p:xfrm>
        <a:graphic>
          <a:graphicData uri="http://schemas.openxmlformats.org/drawingml/2006/table">
            <a:tbl>
              <a:tblPr firstRow="1" bandRow="1">
                <a:tableStyleId>{5C22544A-7EE6-4342-B048-85BDC9FD1C3A}</a:tableStyleId>
              </a:tblPr>
              <a:tblGrid>
                <a:gridCol w="742955"/>
                <a:gridCol w="742955"/>
                <a:gridCol w="742955"/>
                <a:gridCol w="742955"/>
                <a:gridCol w="742955"/>
              </a:tblGrid>
              <a:tr h="370840">
                <a:tc>
                  <a:txBody>
                    <a:bodyPr/>
                    <a:lstStyle/>
                    <a:p>
                      <a:endParaRPr lang="es-E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solidFill>
                            <a:schemeClr val="bg1"/>
                          </a:solidFill>
                        </a:rPr>
                        <a:t>C1</a:t>
                      </a:r>
                      <a:endParaRPr lang="es-E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r>
                        <a:rPr lang="es-ES" dirty="0" smtClean="0">
                          <a:solidFill>
                            <a:schemeClr val="bg1"/>
                          </a:solidFill>
                        </a:rPr>
                        <a:t>C2</a:t>
                      </a:r>
                      <a:endParaRPr lang="es-E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r>
                        <a:rPr lang="es-ES" dirty="0" smtClean="0">
                          <a:solidFill>
                            <a:schemeClr val="bg1"/>
                          </a:solidFill>
                        </a:rPr>
                        <a:t>C…</a:t>
                      </a:r>
                      <a:endParaRPr lang="es-E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r>
                        <a:rPr lang="es-ES" dirty="0" err="1" smtClean="0">
                          <a:solidFill>
                            <a:schemeClr val="bg1"/>
                          </a:solidFill>
                        </a:rPr>
                        <a:t>Punt</a:t>
                      </a:r>
                      <a:r>
                        <a:rPr lang="es-ES" dirty="0" smtClean="0">
                          <a:solidFill>
                            <a:schemeClr val="bg1"/>
                          </a:solidFill>
                        </a:rPr>
                        <a:t>.</a:t>
                      </a:r>
                      <a:endParaRPr lang="es-E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370840">
                <a:tc>
                  <a:txBody>
                    <a:bodyPr/>
                    <a:lstStyle/>
                    <a:p>
                      <a:pPr algn="ctr"/>
                      <a:r>
                        <a:rPr lang="es-ES" b="1" dirty="0" smtClean="0">
                          <a:solidFill>
                            <a:schemeClr val="bg1"/>
                          </a:solidFill>
                        </a:rPr>
                        <a:t>A1</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dirty="0" smtClean="0">
                          <a:solidFill>
                            <a:schemeClr val="bg1"/>
                          </a:solidFill>
                        </a:rPr>
                        <a:t>A2</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dirty="0" smtClean="0">
                          <a:solidFill>
                            <a:schemeClr val="bg1"/>
                          </a:solidFill>
                        </a:rPr>
                        <a:t>A…</a:t>
                      </a:r>
                      <a:endParaRPr lang="es-E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24" name="23 CuadroTexto"/>
          <p:cNvSpPr txBox="1"/>
          <p:nvPr/>
        </p:nvSpPr>
        <p:spPr>
          <a:xfrm>
            <a:off x="285720" y="3571876"/>
            <a:ext cx="3714776" cy="1631216"/>
          </a:xfrm>
          <a:prstGeom prst="rect">
            <a:avLst/>
          </a:prstGeom>
          <a:noFill/>
        </p:spPr>
        <p:txBody>
          <a:bodyPr wrap="square" rtlCol="0" anchor="ctr">
            <a:spAutoFit/>
          </a:bodyPr>
          <a:lstStyle/>
          <a:p>
            <a:pPr marL="457200" indent="-457200">
              <a:buAutoNum type="arabicPeriod"/>
            </a:pPr>
            <a:r>
              <a:rPr lang="es-ES" sz="2000" u="sng" dirty="0" smtClean="0"/>
              <a:t>Generar alternativas</a:t>
            </a:r>
          </a:p>
          <a:p>
            <a:pPr marL="457200" indent="-457200">
              <a:buAutoNum type="arabicPeriod"/>
            </a:pPr>
            <a:r>
              <a:rPr lang="es-ES" sz="2000" dirty="0" smtClean="0"/>
              <a:t>Elegir </a:t>
            </a:r>
            <a:r>
              <a:rPr lang="es-ES" sz="2000" u="sng" dirty="0" smtClean="0"/>
              <a:t>criterios</a:t>
            </a:r>
          </a:p>
          <a:p>
            <a:pPr marL="457200" indent="-457200">
              <a:buAutoNum type="arabicPeriod"/>
            </a:pPr>
            <a:r>
              <a:rPr lang="es-ES" sz="2000" dirty="0" smtClean="0"/>
              <a:t>Dar </a:t>
            </a:r>
            <a:r>
              <a:rPr lang="es-ES" sz="2000" u="sng" dirty="0" smtClean="0"/>
              <a:t>valor a los criterios</a:t>
            </a:r>
          </a:p>
          <a:p>
            <a:pPr marL="457200" indent="-457200">
              <a:buAutoNum type="arabicPeriod"/>
            </a:pPr>
            <a:r>
              <a:rPr lang="es-ES" sz="2000" u="sng" dirty="0" smtClean="0"/>
              <a:t>Sumar</a:t>
            </a:r>
            <a:r>
              <a:rPr lang="es-ES" sz="2000" dirty="0" smtClean="0"/>
              <a:t> (o multiplicar)</a:t>
            </a:r>
          </a:p>
          <a:p>
            <a:pPr marL="457200" indent="-457200">
              <a:buAutoNum type="arabicPeriod"/>
            </a:pPr>
            <a:r>
              <a:rPr lang="es-ES" sz="2000" u="sng" dirty="0" smtClean="0"/>
              <a:t>Clasificar las alternativas</a:t>
            </a:r>
          </a:p>
        </p:txBody>
      </p:sp>
      <p:sp>
        <p:nvSpPr>
          <p:cNvPr id="20" name="19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1" name="20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Análisis de frenos y motores …</a:t>
            </a:r>
            <a:endParaRPr lang="es-ES" dirty="0"/>
          </a:p>
        </p:txBody>
      </p:sp>
      <p:sp>
        <p:nvSpPr>
          <p:cNvPr id="6" name="5 Rectángulo"/>
          <p:cNvSpPr/>
          <p:nvPr/>
        </p:nvSpPr>
        <p:spPr>
          <a:xfrm>
            <a:off x="107950" y="1285860"/>
            <a:ext cx="4248150" cy="1357322"/>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4716463" y="692150"/>
            <a:ext cx="4248150" cy="1571636"/>
            <a:chOff x="4716463" y="785794"/>
            <a:chExt cx="4248150" cy="1571636"/>
          </a:xfrm>
        </p:grpSpPr>
        <p:sp>
          <p:nvSpPr>
            <p:cNvPr id="7" name="6 Rectángulo"/>
            <p:cNvSpPr/>
            <p:nvPr/>
          </p:nvSpPr>
          <p:spPr>
            <a:xfrm>
              <a:off x="4716463" y="1000108"/>
              <a:ext cx="4248150" cy="1357322"/>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200970" cy="461665"/>
            </a:xfrm>
            <a:prstGeom prst="rect">
              <a:avLst/>
            </a:prstGeom>
            <a:solidFill>
              <a:schemeClr val="bg1"/>
            </a:solidFill>
          </p:spPr>
          <p:txBody>
            <a:bodyPr wrap="none" rtlCol="0" anchor="ctr">
              <a:spAutoFit/>
            </a:bodyPr>
            <a:lstStyle/>
            <a:p>
              <a:r>
                <a:rPr lang="es-ES" sz="2400" b="1" dirty="0" smtClean="0">
                  <a:solidFill>
                    <a:schemeClr val="accent3">
                      <a:lumMod val="75000"/>
                    </a:schemeClr>
                  </a:solidFill>
                </a:rPr>
                <a:t>Utilidad</a:t>
              </a:r>
            </a:p>
          </p:txBody>
        </p:sp>
      </p:grpSp>
      <p:grpSp>
        <p:nvGrpSpPr>
          <p:cNvPr id="12" name="12 Grupo"/>
          <p:cNvGrpSpPr/>
          <p:nvPr/>
        </p:nvGrpSpPr>
        <p:grpSpPr>
          <a:xfrm>
            <a:off x="107950" y="3000372"/>
            <a:ext cx="4248150" cy="2786082"/>
            <a:chOff x="107950" y="3429000"/>
            <a:chExt cx="4248150" cy="2786082"/>
          </a:xfrm>
        </p:grpSpPr>
        <p:sp>
          <p:nvSpPr>
            <p:cNvPr id="4" name="3 Rectángulo"/>
            <p:cNvSpPr/>
            <p:nvPr/>
          </p:nvSpPr>
          <p:spPr>
            <a:xfrm>
              <a:off x="107950" y="3643314"/>
              <a:ext cx="4248150" cy="2571768"/>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906402" cy="461665"/>
            </a:xfrm>
            <a:prstGeom prst="rect">
              <a:avLst/>
            </a:prstGeom>
            <a:solidFill>
              <a:schemeClr val="bg1"/>
            </a:solidFill>
          </p:spPr>
          <p:txBody>
            <a:bodyPr wrap="none" rtlCol="0" anchor="ctr">
              <a:spAutoFit/>
            </a:bodyPr>
            <a:lstStyle/>
            <a:p>
              <a:r>
                <a:rPr lang="es-ES" sz="2400" b="1" dirty="0" smtClean="0">
                  <a:solidFill>
                    <a:schemeClr val="accent5">
                      <a:lumMod val="75000"/>
                    </a:schemeClr>
                  </a:solidFill>
                </a:rPr>
                <a:t>Pasos</a:t>
              </a:r>
            </a:p>
          </p:txBody>
        </p:sp>
      </p:grpSp>
      <p:grpSp>
        <p:nvGrpSpPr>
          <p:cNvPr id="13" name="13 Grupo"/>
          <p:cNvGrpSpPr/>
          <p:nvPr/>
        </p:nvGrpSpPr>
        <p:grpSpPr>
          <a:xfrm>
            <a:off x="4716463" y="2357430"/>
            <a:ext cx="4248150" cy="4000528"/>
            <a:chOff x="4716463" y="3429000"/>
            <a:chExt cx="4248150" cy="4000528"/>
          </a:xfrm>
        </p:grpSpPr>
        <p:sp>
          <p:nvSpPr>
            <p:cNvPr id="5" name="4 Rectángulo"/>
            <p:cNvSpPr/>
            <p:nvPr/>
          </p:nvSpPr>
          <p:spPr>
            <a:xfrm>
              <a:off x="4716463" y="3643314"/>
              <a:ext cx="4248150" cy="3786214"/>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16" name="15 CuadroTexto"/>
          <p:cNvSpPr txBox="1"/>
          <p:nvPr/>
        </p:nvSpPr>
        <p:spPr>
          <a:xfrm>
            <a:off x="396875" y="1071546"/>
            <a:ext cx="2505494" cy="461665"/>
          </a:xfrm>
          <a:prstGeom prst="rect">
            <a:avLst/>
          </a:prstGeom>
          <a:solidFill>
            <a:schemeClr val="bg1"/>
          </a:solidFill>
        </p:spPr>
        <p:txBody>
          <a:bodyPr wrap="none" rtlCol="0" anchor="ctr">
            <a:spAutoFit/>
          </a:bodyPr>
          <a:lstStyle/>
          <a:p>
            <a:r>
              <a:rPr lang="es-ES" sz="2400" b="1" dirty="0" smtClean="0">
                <a:solidFill>
                  <a:schemeClr val="accent6">
                    <a:lumMod val="75000"/>
                  </a:schemeClr>
                </a:solidFill>
              </a:rPr>
              <a:t>Conceptualización</a:t>
            </a:r>
          </a:p>
        </p:txBody>
      </p:sp>
      <p:sp>
        <p:nvSpPr>
          <p:cNvPr id="15" name="14 CuadroTexto"/>
          <p:cNvSpPr txBox="1"/>
          <p:nvPr/>
        </p:nvSpPr>
        <p:spPr>
          <a:xfrm>
            <a:off x="142844" y="1571612"/>
            <a:ext cx="4143404" cy="1015663"/>
          </a:xfrm>
          <a:prstGeom prst="rect">
            <a:avLst/>
          </a:prstGeom>
          <a:noFill/>
        </p:spPr>
        <p:txBody>
          <a:bodyPr wrap="square" rtlCol="0" anchor="ctr">
            <a:spAutoFit/>
          </a:bodyPr>
          <a:lstStyle/>
          <a:p>
            <a:pPr algn="ctr"/>
            <a:r>
              <a:rPr lang="es-ES" sz="2000" dirty="0" smtClean="0"/>
              <a:t>Tablas para definir y evaluar aspectos que facilitan una decisión (motores) y lo que la pueden frenar (frenos)</a:t>
            </a:r>
          </a:p>
        </p:txBody>
      </p:sp>
      <p:sp>
        <p:nvSpPr>
          <p:cNvPr id="17" name="16 CuadroTexto"/>
          <p:cNvSpPr txBox="1"/>
          <p:nvPr/>
        </p:nvSpPr>
        <p:spPr>
          <a:xfrm>
            <a:off x="4786314" y="1192216"/>
            <a:ext cx="4143404" cy="1015663"/>
          </a:xfrm>
          <a:prstGeom prst="rect">
            <a:avLst/>
          </a:prstGeom>
          <a:noFill/>
        </p:spPr>
        <p:txBody>
          <a:bodyPr wrap="square" rtlCol="0" anchor="ctr">
            <a:spAutoFit/>
          </a:bodyPr>
          <a:lstStyle/>
          <a:p>
            <a:pPr algn="ctr"/>
            <a:r>
              <a:rPr lang="es-ES" sz="2000" dirty="0" smtClean="0"/>
              <a:t>Definir con claridad una decisión, evaluando facilitadores y dificultades a fin de priorizar acciones</a:t>
            </a:r>
          </a:p>
        </p:txBody>
      </p:sp>
      <p:sp>
        <p:nvSpPr>
          <p:cNvPr id="18" name="17 CuadroTexto"/>
          <p:cNvSpPr txBox="1"/>
          <p:nvPr/>
        </p:nvSpPr>
        <p:spPr>
          <a:xfrm>
            <a:off x="285720" y="3500438"/>
            <a:ext cx="3714776" cy="2246769"/>
          </a:xfrm>
          <a:prstGeom prst="rect">
            <a:avLst/>
          </a:prstGeom>
          <a:noFill/>
        </p:spPr>
        <p:txBody>
          <a:bodyPr wrap="square" rtlCol="0" anchor="ctr">
            <a:spAutoFit/>
          </a:bodyPr>
          <a:lstStyle/>
          <a:p>
            <a:pPr marL="457200" indent="-457200">
              <a:buAutoNum type="arabicPeriod"/>
            </a:pPr>
            <a:r>
              <a:rPr lang="es-ES" sz="2000" u="sng" dirty="0" smtClean="0"/>
              <a:t>Definir problema</a:t>
            </a:r>
          </a:p>
          <a:p>
            <a:pPr marL="457200" indent="-457200">
              <a:buAutoNum type="arabicPeriod"/>
            </a:pPr>
            <a:r>
              <a:rPr lang="es-ES" sz="2000" dirty="0" smtClean="0"/>
              <a:t>Pensar en </a:t>
            </a:r>
            <a:r>
              <a:rPr lang="es-ES" sz="2000" u="sng" dirty="0" smtClean="0"/>
              <a:t>frenos y motores</a:t>
            </a:r>
          </a:p>
          <a:p>
            <a:pPr marL="457200" indent="-457200">
              <a:buAutoNum type="arabicPeriod"/>
            </a:pPr>
            <a:r>
              <a:rPr lang="es-ES" sz="2000" u="sng" dirty="0" smtClean="0"/>
              <a:t>Evaluarlos </a:t>
            </a:r>
            <a:r>
              <a:rPr lang="es-ES" sz="2000" dirty="0" smtClean="0"/>
              <a:t>(dos criterios: importancia y aplicación)</a:t>
            </a:r>
          </a:p>
          <a:p>
            <a:pPr marL="457200" indent="-457200">
              <a:buAutoNum type="arabicPeriod"/>
            </a:pPr>
            <a:r>
              <a:rPr lang="es-ES" sz="2000" u="sng" dirty="0" smtClean="0"/>
              <a:t>Ordenar</a:t>
            </a:r>
            <a:r>
              <a:rPr lang="es-ES" sz="2000" dirty="0" smtClean="0"/>
              <a:t> frenos y motores</a:t>
            </a:r>
          </a:p>
          <a:p>
            <a:pPr marL="457200" indent="-457200">
              <a:buAutoNum type="arabicPeriod"/>
            </a:pPr>
            <a:r>
              <a:rPr lang="es-ES" sz="2000" u="sng" dirty="0" smtClean="0"/>
              <a:t>Conclusiones</a:t>
            </a:r>
          </a:p>
          <a:p>
            <a:pPr marL="457200" indent="-457200">
              <a:buAutoNum type="arabicPeriod"/>
            </a:pPr>
            <a:r>
              <a:rPr lang="es-ES" sz="2000" u="sng" dirty="0" smtClean="0"/>
              <a:t>Plan de acción</a:t>
            </a:r>
          </a:p>
        </p:txBody>
      </p:sp>
      <p:graphicFrame>
        <p:nvGraphicFramePr>
          <p:cNvPr id="19" name="18 Tabla"/>
          <p:cNvGraphicFramePr>
            <a:graphicFrameLocks noGrp="1"/>
          </p:cNvGraphicFramePr>
          <p:nvPr/>
        </p:nvGraphicFramePr>
        <p:xfrm>
          <a:off x="4929190" y="2928934"/>
          <a:ext cx="3857651" cy="1483360"/>
        </p:xfrm>
        <a:graphic>
          <a:graphicData uri="http://schemas.openxmlformats.org/drawingml/2006/table">
            <a:tbl>
              <a:tblPr firstRow="1" bandRow="1">
                <a:tableStyleId>{5C22544A-7EE6-4342-B048-85BDC9FD1C3A}</a:tableStyleId>
              </a:tblPr>
              <a:tblGrid>
                <a:gridCol w="771530"/>
                <a:gridCol w="771530"/>
                <a:gridCol w="771530"/>
                <a:gridCol w="595568"/>
                <a:gridCol w="947493"/>
              </a:tblGrid>
              <a:tr h="370840">
                <a:tc>
                  <a:txBody>
                    <a:bodyPr/>
                    <a:lstStyle/>
                    <a:p>
                      <a:r>
                        <a:rPr lang="es-ES" sz="1800" dirty="0" smtClean="0">
                          <a:solidFill>
                            <a:schemeClr val="accent3">
                              <a:lumMod val="75000"/>
                            </a:schemeClr>
                          </a:solidFill>
                        </a:rPr>
                        <a:t>MOT</a:t>
                      </a:r>
                      <a:endParaRPr lang="es-ES" sz="1800" dirty="0">
                        <a:solidFill>
                          <a:schemeClr val="accent3">
                            <a:lumMod val="75000"/>
                          </a:schemeClr>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err="1" smtClean="0">
                          <a:solidFill>
                            <a:schemeClr val="bg1"/>
                          </a:solidFill>
                        </a:rPr>
                        <a:t>Imp</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err="1" smtClean="0">
                          <a:solidFill>
                            <a:schemeClr val="bg1"/>
                          </a:solidFill>
                        </a:rPr>
                        <a:t>Aplic</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smtClean="0">
                          <a:solidFill>
                            <a:schemeClr val="bg1"/>
                          </a:solidFill>
                        </a:rPr>
                        <a:t>I x A</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smtClean="0">
                          <a:solidFill>
                            <a:schemeClr val="bg1"/>
                          </a:solidFill>
                        </a:rPr>
                        <a:t>Orden</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370840">
                <a:tc>
                  <a:txBody>
                    <a:bodyPr/>
                    <a:lstStyle/>
                    <a:p>
                      <a:pPr algn="ctr"/>
                      <a:r>
                        <a:rPr lang="es-ES" b="1" dirty="0" smtClean="0">
                          <a:solidFill>
                            <a:schemeClr val="bg1"/>
                          </a:solidFill>
                        </a:rPr>
                        <a:t>Mo.</a:t>
                      </a:r>
                      <a:r>
                        <a:rPr lang="es-ES" b="1" baseline="0" dirty="0" smtClean="0">
                          <a:solidFill>
                            <a:schemeClr val="bg1"/>
                          </a:solidFill>
                        </a:rPr>
                        <a:t> </a:t>
                      </a:r>
                      <a:r>
                        <a:rPr lang="es-ES" b="1" dirty="0" smtClean="0">
                          <a:solidFill>
                            <a:schemeClr val="bg1"/>
                          </a:solidFill>
                        </a:rPr>
                        <a:t>1</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dirty="0" smtClean="0">
                          <a:solidFill>
                            <a:schemeClr val="bg1"/>
                          </a:solidFill>
                        </a:rPr>
                        <a:t>Mo.</a:t>
                      </a:r>
                      <a:r>
                        <a:rPr lang="es-ES" b="1" baseline="0" dirty="0" smtClean="0">
                          <a:solidFill>
                            <a:schemeClr val="bg1"/>
                          </a:solidFill>
                        </a:rPr>
                        <a:t> </a:t>
                      </a:r>
                      <a:r>
                        <a:rPr lang="es-ES" b="1" dirty="0" smtClean="0">
                          <a:solidFill>
                            <a:schemeClr val="bg1"/>
                          </a:solidFill>
                        </a:rPr>
                        <a:t>2</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baseline="0" dirty="0" smtClean="0">
                          <a:solidFill>
                            <a:schemeClr val="bg1"/>
                          </a:solidFill>
                        </a:rPr>
                        <a:t>Mo …</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20" name="19 Tabla"/>
          <p:cNvGraphicFramePr>
            <a:graphicFrameLocks noGrp="1"/>
          </p:cNvGraphicFramePr>
          <p:nvPr/>
        </p:nvGraphicFramePr>
        <p:xfrm>
          <a:off x="4932363" y="4643446"/>
          <a:ext cx="3857651" cy="1483360"/>
        </p:xfrm>
        <a:graphic>
          <a:graphicData uri="http://schemas.openxmlformats.org/drawingml/2006/table">
            <a:tbl>
              <a:tblPr firstRow="1" bandRow="1">
                <a:tableStyleId>{5C22544A-7EE6-4342-B048-85BDC9FD1C3A}</a:tableStyleId>
              </a:tblPr>
              <a:tblGrid>
                <a:gridCol w="771530"/>
                <a:gridCol w="771530"/>
                <a:gridCol w="771530"/>
                <a:gridCol w="595568"/>
                <a:gridCol w="947493"/>
              </a:tblGrid>
              <a:tr h="370840">
                <a:tc>
                  <a:txBody>
                    <a:bodyPr/>
                    <a:lstStyle/>
                    <a:p>
                      <a:r>
                        <a:rPr lang="es-ES" sz="1800" dirty="0" smtClean="0">
                          <a:solidFill>
                            <a:schemeClr val="accent6">
                              <a:lumMod val="75000"/>
                            </a:schemeClr>
                          </a:solidFill>
                        </a:rPr>
                        <a:t>FREN.</a:t>
                      </a:r>
                      <a:endParaRPr lang="es-ES" sz="18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err="1" smtClean="0">
                          <a:solidFill>
                            <a:schemeClr val="bg1"/>
                          </a:solidFill>
                        </a:rPr>
                        <a:t>Imp</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err="1" smtClean="0">
                          <a:solidFill>
                            <a:schemeClr val="bg1"/>
                          </a:solidFill>
                        </a:rPr>
                        <a:t>Aplic</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smtClean="0">
                          <a:solidFill>
                            <a:schemeClr val="bg1"/>
                          </a:solidFill>
                        </a:rPr>
                        <a:t>I x A</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es-ES" dirty="0" smtClean="0">
                          <a:solidFill>
                            <a:schemeClr val="bg1"/>
                          </a:solidFill>
                        </a:rPr>
                        <a:t>Orden</a:t>
                      </a:r>
                      <a:endParaRPr lang="es-E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370840">
                <a:tc>
                  <a:txBody>
                    <a:bodyPr/>
                    <a:lstStyle/>
                    <a:p>
                      <a:pPr algn="ctr"/>
                      <a:r>
                        <a:rPr lang="es-ES" b="1" dirty="0" smtClean="0">
                          <a:solidFill>
                            <a:schemeClr val="bg1"/>
                          </a:solidFill>
                        </a:rPr>
                        <a:t>Fr.</a:t>
                      </a:r>
                      <a:r>
                        <a:rPr lang="es-ES" b="1" baseline="0" dirty="0" smtClean="0">
                          <a:solidFill>
                            <a:schemeClr val="bg1"/>
                          </a:solidFill>
                        </a:rPr>
                        <a:t> </a:t>
                      </a:r>
                      <a:r>
                        <a:rPr lang="es-ES" b="1" dirty="0" smtClean="0">
                          <a:solidFill>
                            <a:schemeClr val="bg1"/>
                          </a:solidFill>
                        </a:rPr>
                        <a:t>1</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dirty="0" smtClean="0">
                          <a:solidFill>
                            <a:schemeClr val="bg1"/>
                          </a:solidFill>
                        </a:rPr>
                        <a:t>Fr.</a:t>
                      </a:r>
                      <a:r>
                        <a:rPr lang="es-ES" b="1" baseline="0" dirty="0" smtClean="0">
                          <a:solidFill>
                            <a:schemeClr val="bg1"/>
                          </a:solidFill>
                        </a:rPr>
                        <a:t> </a:t>
                      </a:r>
                      <a:r>
                        <a:rPr lang="es-ES" b="1" dirty="0" smtClean="0">
                          <a:solidFill>
                            <a:schemeClr val="bg1"/>
                          </a:solidFill>
                        </a:rPr>
                        <a:t>2</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a:txBody>
                    <a:bodyPr/>
                    <a:lstStyle/>
                    <a:p>
                      <a:pPr algn="ctr"/>
                      <a:r>
                        <a:rPr lang="es-ES" b="1" dirty="0" smtClean="0">
                          <a:solidFill>
                            <a:schemeClr val="bg1"/>
                          </a:solidFill>
                        </a:rPr>
                        <a:t>Fr</a:t>
                      </a:r>
                      <a:r>
                        <a:rPr lang="es-ES" b="1" baseline="0" dirty="0" smtClean="0">
                          <a:solidFill>
                            <a:schemeClr val="bg1"/>
                          </a:solidFill>
                        </a:rPr>
                        <a:t> …</a:t>
                      </a:r>
                      <a:endParaRPr lang="es-ES"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lang="es-E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21" name="20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22" name="21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Diagrama de flujo …</a:t>
            </a:r>
            <a:endParaRPr lang="es-ES" dirty="0"/>
          </a:p>
        </p:txBody>
      </p:sp>
      <p:sp>
        <p:nvSpPr>
          <p:cNvPr id="6" name="5 Rectángulo"/>
          <p:cNvSpPr/>
          <p:nvPr/>
        </p:nvSpPr>
        <p:spPr>
          <a:xfrm>
            <a:off x="107950" y="928670"/>
            <a:ext cx="4248150" cy="1643074"/>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8" name="14 Grupo"/>
          <p:cNvGrpSpPr/>
          <p:nvPr/>
        </p:nvGrpSpPr>
        <p:grpSpPr>
          <a:xfrm>
            <a:off x="107950" y="2714620"/>
            <a:ext cx="4248150" cy="1571636"/>
            <a:chOff x="4716463" y="785794"/>
            <a:chExt cx="4248150" cy="1571636"/>
          </a:xfrm>
        </p:grpSpPr>
        <p:sp>
          <p:nvSpPr>
            <p:cNvPr id="7" name="6 Rectángulo"/>
            <p:cNvSpPr/>
            <p:nvPr/>
          </p:nvSpPr>
          <p:spPr>
            <a:xfrm>
              <a:off x="4716463" y="1000108"/>
              <a:ext cx="4248150" cy="1357322"/>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9" name="8 CuadroTexto"/>
            <p:cNvSpPr txBox="1"/>
            <p:nvPr/>
          </p:nvSpPr>
          <p:spPr>
            <a:xfrm>
              <a:off x="5005388" y="785794"/>
              <a:ext cx="1029449" cy="400110"/>
            </a:xfrm>
            <a:prstGeom prst="rect">
              <a:avLst/>
            </a:prstGeom>
            <a:solidFill>
              <a:schemeClr val="bg1"/>
            </a:solidFill>
          </p:spPr>
          <p:txBody>
            <a:bodyPr wrap="none" rtlCol="0" anchor="ctr">
              <a:spAutoFit/>
            </a:bodyPr>
            <a:lstStyle/>
            <a:p>
              <a:r>
                <a:rPr lang="es-ES" sz="2000" b="1" dirty="0" smtClean="0">
                  <a:solidFill>
                    <a:schemeClr val="accent3">
                      <a:lumMod val="75000"/>
                    </a:schemeClr>
                  </a:solidFill>
                </a:rPr>
                <a:t>Utilidad</a:t>
              </a:r>
            </a:p>
          </p:txBody>
        </p:sp>
      </p:grpSp>
      <p:grpSp>
        <p:nvGrpSpPr>
          <p:cNvPr id="12" name="12 Grupo"/>
          <p:cNvGrpSpPr/>
          <p:nvPr/>
        </p:nvGrpSpPr>
        <p:grpSpPr>
          <a:xfrm>
            <a:off x="107950" y="4429132"/>
            <a:ext cx="4248150" cy="1928826"/>
            <a:chOff x="107950" y="3429000"/>
            <a:chExt cx="4248150" cy="1928826"/>
          </a:xfrm>
        </p:grpSpPr>
        <p:sp>
          <p:nvSpPr>
            <p:cNvPr id="4" name="3 Rectángulo"/>
            <p:cNvSpPr/>
            <p:nvPr/>
          </p:nvSpPr>
          <p:spPr>
            <a:xfrm>
              <a:off x="107950" y="3643314"/>
              <a:ext cx="4248150" cy="171451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0" name="9 CuadroTexto"/>
            <p:cNvSpPr txBox="1"/>
            <p:nvPr/>
          </p:nvSpPr>
          <p:spPr>
            <a:xfrm>
              <a:off x="396875" y="3429000"/>
              <a:ext cx="785600" cy="400110"/>
            </a:xfrm>
            <a:prstGeom prst="rect">
              <a:avLst/>
            </a:prstGeom>
            <a:solidFill>
              <a:schemeClr val="bg1"/>
            </a:solidFill>
          </p:spPr>
          <p:txBody>
            <a:bodyPr wrap="none" rtlCol="0" anchor="ctr">
              <a:spAutoFit/>
            </a:bodyPr>
            <a:lstStyle/>
            <a:p>
              <a:r>
                <a:rPr lang="es-ES" sz="2000" b="1" dirty="0" smtClean="0">
                  <a:solidFill>
                    <a:schemeClr val="accent5">
                      <a:lumMod val="75000"/>
                    </a:schemeClr>
                  </a:solidFill>
                </a:rPr>
                <a:t>Pasos</a:t>
              </a:r>
            </a:p>
          </p:txBody>
        </p:sp>
      </p:grpSp>
      <p:grpSp>
        <p:nvGrpSpPr>
          <p:cNvPr id="13" name="13 Grupo"/>
          <p:cNvGrpSpPr/>
          <p:nvPr/>
        </p:nvGrpSpPr>
        <p:grpSpPr>
          <a:xfrm>
            <a:off x="4716463" y="795311"/>
            <a:ext cx="4248150" cy="5562646"/>
            <a:chOff x="4716463" y="3429000"/>
            <a:chExt cx="4248150" cy="5562646"/>
          </a:xfrm>
        </p:grpSpPr>
        <p:sp>
          <p:nvSpPr>
            <p:cNvPr id="5" name="4 Rectángulo"/>
            <p:cNvSpPr/>
            <p:nvPr/>
          </p:nvSpPr>
          <p:spPr>
            <a:xfrm>
              <a:off x="4716463" y="3643313"/>
              <a:ext cx="4248150" cy="5348333"/>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1" name="10 CuadroTexto"/>
            <p:cNvSpPr txBox="1"/>
            <p:nvPr/>
          </p:nvSpPr>
          <p:spPr>
            <a:xfrm>
              <a:off x="5005388" y="3429000"/>
              <a:ext cx="1346844" cy="461665"/>
            </a:xfrm>
            <a:prstGeom prst="rect">
              <a:avLst/>
            </a:prstGeom>
            <a:solidFill>
              <a:schemeClr val="bg1"/>
            </a:solidFill>
          </p:spPr>
          <p:txBody>
            <a:bodyPr wrap="none" rtlCol="0" anchor="ctr">
              <a:spAutoFit/>
            </a:bodyPr>
            <a:lstStyle/>
            <a:p>
              <a:r>
                <a:rPr lang="es-ES" sz="2400" b="1" dirty="0" smtClean="0">
                  <a:solidFill>
                    <a:schemeClr val="bg1">
                      <a:lumMod val="50000"/>
                    </a:schemeClr>
                  </a:solidFill>
                </a:rPr>
                <a:t>Esquema</a:t>
              </a:r>
            </a:p>
          </p:txBody>
        </p:sp>
      </p:grpSp>
      <p:sp>
        <p:nvSpPr>
          <p:cNvPr id="20" name="Oval 96"/>
          <p:cNvSpPr>
            <a:spLocks noChangeArrowheads="1"/>
          </p:cNvSpPr>
          <p:nvPr/>
        </p:nvSpPr>
        <p:spPr bwMode="auto">
          <a:xfrm>
            <a:off x="571472" y="1928802"/>
            <a:ext cx="214314" cy="214314"/>
          </a:xfrm>
          <a:prstGeom prst="ellipse">
            <a:avLst/>
          </a:prstGeom>
          <a:solidFill>
            <a:srgbClr val="EAEAEA"/>
          </a:solidFill>
          <a:ln w="12700">
            <a:solidFill>
              <a:schemeClr val="tx1"/>
            </a:solidFill>
            <a:round/>
            <a:headEnd/>
            <a:tailEnd/>
          </a:ln>
        </p:spPr>
        <p:txBody>
          <a:bodyPr wrap="none" anchor="ctr"/>
          <a:lstStyle/>
          <a:p>
            <a:endParaRPr lang="es-ES" sz="1200">
              <a:latin typeface="Calibri" pitchFamily="34" charset="0"/>
            </a:endParaRPr>
          </a:p>
        </p:txBody>
      </p:sp>
      <p:sp>
        <p:nvSpPr>
          <p:cNvPr id="21" name="Line 97"/>
          <p:cNvSpPr>
            <a:spLocks noChangeShapeType="1"/>
          </p:cNvSpPr>
          <p:nvPr/>
        </p:nvSpPr>
        <p:spPr bwMode="auto">
          <a:xfrm>
            <a:off x="3571868" y="1857364"/>
            <a:ext cx="304800" cy="0"/>
          </a:xfrm>
          <a:prstGeom prst="line">
            <a:avLst/>
          </a:prstGeom>
          <a:noFill/>
          <a:ln w="12700">
            <a:solidFill>
              <a:schemeClr val="tx1"/>
            </a:solidFill>
            <a:round/>
            <a:headEnd/>
            <a:tailEnd type="triangle" w="med" len="med"/>
          </a:ln>
        </p:spPr>
        <p:txBody>
          <a:bodyPr wrap="none" anchor="ctr"/>
          <a:lstStyle/>
          <a:p>
            <a:endParaRPr lang="es-ES" sz="1200"/>
          </a:p>
        </p:txBody>
      </p:sp>
      <p:sp>
        <p:nvSpPr>
          <p:cNvPr id="22" name="Rectangle 98"/>
          <p:cNvSpPr>
            <a:spLocks noChangeArrowheads="1"/>
          </p:cNvSpPr>
          <p:nvPr/>
        </p:nvSpPr>
        <p:spPr bwMode="auto">
          <a:xfrm>
            <a:off x="1000100" y="1928802"/>
            <a:ext cx="322294" cy="214314"/>
          </a:xfrm>
          <a:prstGeom prst="rect">
            <a:avLst/>
          </a:prstGeom>
          <a:solidFill>
            <a:srgbClr val="EAEAEA"/>
          </a:solidFill>
          <a:ln w="12700">
            <a:solidFill>
              <a:schemeClr val="tx1"/>
            </a:solidFill>
            <a:miter lim="800000"/>
            <a:headEnd/>
            <a:tailEnd/>
          </a:ln>
        </p:spPr>
        <p:txBody>
          <a:bodyPr wrap="none" anchor="ctr"/>
          <a:lstStyle/>
          <a:p>
            <a:endParaRPr lang="es-ES" sz="1200">
              <a:latin typeface="Calibri" pitchFamily="34" charset="0"/>
            </a:endParaRPr>
          </a:p>
        </p:txBody>
      </p:sp>
      <p:sp>
        <p:nvSpPr>
          <p:cNvPr id="23" name="AutoShape 100"/>
          <p:cNvSpPr>
            <a:spLocks noChangeArrowheads="1"/>
          </p:cNvSpPr>
          <p:nvPr/>
        </p:nvSpPr>
        <p:spPr bwMode="auto">
          <a:xfrm>
            <a:off x="1857356" y="1928802"/>
            <a:ext cx="250856" cy="214314"/>
          </a:xfrm>
          <a:prstGeom prst="diamond">
            <a:avLst/>
          </a:prstGeom>
          <a:solidFill>
            <a:srgbClr val="EAEAEA"/>
          </a:solidFill>
          <a:ln w="12700">
            <a:solidFill>
              <a:schemeClr val="tx1"/>
            </a:solidFill>
            <a:miter lim="800000"/>
            <a:headEnd/>
            <a:tailEnd/>
          </a:ln>
        </p:spPr>
        <p:txBody>
          <a:bodyPr wrap="none" anchor="ctr"/>
          <a:lstStyle/>
          <a:p>
            <a:endParaRPr lang="es-ES" sz="1200">
              <a:latin typeface="Calibri" pitchFamily="34" charset="0"/>
            </a:endParaRPr>
          </a:p>
        </p:txBody>
      </p:sp>
      <p:sp>
        <p:nvSpPr>
          <p:cNvPr id="24" name="Oval 101"/>
          <p:cNvSpPr>
            <a:spLocks noChangeArrowheads="1"/>
          </p:cNvSpPr>
          <p:nvPr/>
        </p:nvSpPr>
        <p:spPr bwMode="auto">
          <a:xfrm>
            <a:off x="2500298" y="1928802"/>
            <a:ext cx="461962" cy="214314"/>
          </a:xfrm>
          <a:prstGeom prst="ellipse">
            <a:avLst/>
          </a:prstGeom>
          <a:solidFill>
            <a:srgbClr val="EAEAEA"/>
          </a:solidFill>
          <a:ln w="12700">
            <a:solidFill>
              <a:schemeClr val="tx1"/>
            </a:solidFill>
            <a:round/>
            <a:headEnd/>
            <a:tailEnd/>
          </a:ln>
        </p:spPr>
        <p:txBody>
          <a:bodyPr wrap="none" anchor="ctr"/>
          <a:lstStyle/>
          <a:p>
            <a:endParaRPr lang="es-ES" sz="1200">
              <a:latin typeface="Calibri" pitchFamily="34" charset="0"/>
            </a:endParaRPr>
          </a:p>
        </p:txBody>
      </p:sp>
      <p:sp>
        <p:nvSpPr>
          <p:cNvPr id="25" name="24 CuadroTexto"/>
          <p:cNvSpPr txBox="1"/>
          <p:nvPr/>
        </p:nvSpPr>
        <p:spPr>
          <a:xfrm>
            <a:off x="357158" y="1142984"/>
            <a:ext cx="3700372" cy="369332"/>
          </a:xfrm>
          <a:prstGeom prst="rect">
            <a:avLst/>
          </a:prstGeom>
          <a:noFill/>
        </p:spPr>
        <p:txBody>
          <a:bodyPr wrap="none" rtlCol="0" anchor="ctr">
            <a:spAutoFit/>
          </a:bodyPr>
          <a:lstStyle/>
          <a:p>
            <a:r>
              <a:rPr lang="es-ES" dirty="0" smtClean="0"/>
              <a:t>Representación gráfica de un proceso</a:t>
            </a:r>
          </a:p>
        </p:txBody>
      </p:sp>
      <p:sp>
        <p:nvSpPr>
          <p:cNvPr id="26" name="25 CuadroTexto"/>
          <p:cNvSpPr txBox="1"/>
          <p:nvPr/>
        </p:nvSpPr>
        <p:spPr>
          <a:xfrm>
            <a:off x="285720" y="1571612"/>
            <a:ext cx="811441" cy="276999"/>
          </a:xfrm>
          <a:prstGeom prst="rect">
            <a:avLst/>
          </a:prstGeom>
          <a:noFill/>
        </p:spPr>
        <p:txBody>
          <a:bodyPr wrap="none" rtlCol="0" anchor="ctr">
            <a:spAutoFit/>
          </a:bodyPr>
          <a:lstStyle/>
          <a:p>
            <a:r>
              <a:rPr lang="es-ES" sz="1200" b="1" dirty="0" smtClean="0"/>
              <a:t>Símbolos:</a:t>
            </a:r>
          </a:p>
        </p:txBody>
      </p:sp>
      <p:sp>
        <p:nvSpPr>
          <p:cNvPr id="27" name="26 CuadroTexto"/>
          <p:cNvSpPr txBox="1"/>
          <p:nvPr/>
        </p:nvSpPr>
        <p:spPr>
          <a:xfrm>
            <a:off x="1714480" y="2143116"/>
            <a:ext cx="715260" cy="276999"/>
          </a:xfrm>
          <a:prstGeom prst="rect">
            <a:avLst/>
          </a:prstGeom>
          <a:noFill/>
        </p:spPr>
        <p:txBody>
          <a:bodyPr wrap="none" rtlCol="0" anchor="ctr">
            <a:spAutoFit/>
          </a:bodyPr>
          <a:lstStyle/>
          <a:p>
            <a:r>
              <a:rPr lang="es-ES" sz="1200" dirty="0" smtClean="0"/>
              <a:t>Decisión</a:t>
            </a:r>
          </a:p>
        </p:txBody>
      </p:sp>
      <p:sp>
        <p:nvSpPr>
          <p:cNvPr id="28" name="27 CuadroTexto"/>
          <p:cNvSpPr txBox="1"/>
          <p:nvPr/>
        </p:nvSpPr>
        <p:spPr>
          <a:xfrm>
            <a:off x="857224" y="2143116"/>
            <a:ext cx="764953" cy="276999"/>
          </a:xfrm>
          <a:prstGeom prst="rect">
            <a:avLst/>
          </a:prstGeom>
          <a:noFill/>
        </p:spPr>
        <p:txBody>
          <a:bodyPr wrap="none" rtlCol="0" anchor="ctr">
            <a:spAutoFit/>
          </a:bodyPr>
          <a:lstStyle/>
          <a:p>
            <a:r>
              <a:rPr lang="es-ES" sz="1200" dirty="0" smtClean="0"/>
              <a:t>Actividad</a:t>
            </a:r>
          </a:p>
        </p:txBody>
      </p:sp>
      <p:sp>
        <p:nvSpPr>
          <p:cNvPr id="29" name="28 CuadroTexto"/>
          <p:cNvSpPr txBox="1"/>
          <p:nvPr/>
        </p:nvSpPr>
        <p:spPr>
          <a:xfrm>
            <a:off x="2500298" y="2143116"/>
            <a:ext cx="553357" cy="276999"/>
          </a:xfrm>
          <a:prstGeom prst="rect">
            <a:avLst/>
          </a:prstGeom>
          <a:noFill/>
        </p:spPr>
        <p:txBody>
          <a:bodyPr wrap="none" rtlCol="0" anchor="ctr">
            <a:spAutoFit/>
          </a:bodyPr>
          <a:lstStyle/>
          <a:p>
            <a:r>
              <a:rPr lang="es-ES" sz="1200" dirty="0" smtClean="0"/>
              <a:t>Salida</a:t>
            </a:r>
          </a:p>
        </p:txBody>
      </p:sp>
      <p:sp>
        <p:nvSpPr>
          <p:cNvPr id="30" name="29 CuadroTexto"/>
          <p:cNvSpPr txBox="1"/>
          <p:nvPr/>
        </p:nvSpPr>
        <p:spPr>
          <a:xfrm>
            <a:off x="3214678" y="2000240"/>
            <a:ext cx="891270" cy="276999"/>
          </a:xfrm>
          <a:prstGeom prst="rect">
            <a:avLst/>
          </a:prstGeom>
          <a:noFill/>
        </p:spPr>
        <p:txBody>
          <a:bodyPr wrap="none" rtlCol="0" anchor="ctr">
            <a:spAutoFit/>
          </a:bodyPr>
          <a:lstStyle/>
          <a:p>
            <a:r>
              <a:rPr lang="es-ES" sz="1200" dirty="0" smtClean="0"/>
              <a:t>Conectores</a:t>
            </a:r>
          </a:p>
        </p:txBody>
      </p:sp>
      <p:sp>
        <p:nvSpPr>
          <p:cNvPr id="31" name="30 CuadroTexto"/>
          <p:cNvSpPr txBox="1"/>
          <p:nvPr/>
        </p:nvSpPr>
        <p:spPr>
          <a:xfrm>
            <a:off x="357158" y="2143116"/>
            <a:ext cx="521297" cy="276999"/>
          </a:xfrm>
          <a:prstGeom prst="rect">
            <a:avLst/>
          </a:prstGeom>
          <a:noFill/>
        </p:spPr>
        <p:txBody>
          <a:bodyPr wrap="none" rtlCol="0" anchor="ctr">
            <a:spAutoFit/>
          </a:bodyPr>
          <a:lstStyle/>
          <a:p>
            <a:r>
              <a:rPr lang="es-ES" sz="1200" dirty="0" smtClean="0"/>
              <a:t>Inicio</a:t>
            </a:r>
          </a:p>
        </p:txBody>
      </p:sp>
      <p:sp>
        <p:nvSpPr>
          <p:cNvPr id="32" name="31 Rectángulo"/>
          <p:cNvSpPr/>
          <p:nvPr/>
        </p:nvSpPr>
        <p:spPr>
          <a:xfrm>
            <a:off x="285720" y="1500174"/>
            <a:ext cx="3963985" cy="928694"/>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dirty="0">
              <a:solidFill>
                <a:schemeClr val="tx1"/>
              </a:solidFill>
            </a:endParaRPr>
          </a:p>
        </p:txBody>
      </p:sp>
      <p:sp>
        <p:nvSpPr>
          <p:cNvPr id="33" name="32 CuadroTexto"/>
          <p:cNvSpPr txBox="1"/>
          <p:nvPr/>
        </p:nvSpPr>
        <p:spPr>
          <a:xfrm>
            <a:off x="642910" y="4857760"/>
            <a:ext cx="2467342" cy="1477328"/>
          </a:xfrm>
          <a:prstGeom prst="rect">
            <a:avLst/>
          </a:prstGeom>
          <a:noFill/>
        </p:spPr>
        <p:txBody>
          <a:bodyPr wrap="none" rtlCol="0" anchor="ctr">
            <a:spAutoFit/>
          </a:bodyPr>
          <a:lstStyle/>
          <a:p>
            <a:pPr marL="457200" indent="-457200">
              <a:buAutoNum type="arabicPeriod"/>
            </a:pPr>
            <a:r>
              <a:rPr lang="es-ES" u="sng" dirty="0" smtClean="0"/>
              <a:t>Identificar </a:t>
            </a:r>
            <a:r>
              <a:rPr lang="es-ES" dirty="0" smtClean="0"/>
              <a:t>proceso</a:t>
            </a:r>
          </a:p>
          <a:p>
            <a:pPr marL="457200" indent="-457200">
              <a:buAutoNum type="arabicPeriod"/>
            </a:pPr>
            <a:r>
              <a:rPr lang="es-ES" dirty="0" smtClean="0"/>
              <a:t>Definir </a:t>
            </a:r>
            <a:r>
              <a:rPr lang="es-ES" u="sng" dirty="0" smtClean="0"/>
              <a:t>inicio</a:t>
            </a:r>
            <a:r>
              <a:rPr lang="es-ES" dirty="0" smtClean="0"/>
              <a:t> y </a:t>
            </a:r>
            <a:r>
              <a:rPr lang="es-ES" u="sng" dirty="0" smtClean="0"/>
              <a:t>final</a:t>
            </a:r>
          </a:p>
          <a:p>
            <a:pPr marL="457200" indent="-457200">
              <a:buAutoNum type="arabicPeriod"/>
            </a:pPr>
            <a:r>
              <a:rPr lang="es-ES" u="sng" dirty="0" smtClean="0"/>
              <a:t>Actividades</a:t>
            </a:r>
            <a:r>
              <a:rPr lang="es-ES" dirty="0" smtClean="0"/>
              <a:t> y </a:t>
            </a:r>
            <a:r>
              <a:rPr lang="es-ES" u="sng" dirty="0" smtClean="0"/>
              <a:t>pasos</a:t>
            </a:r>
          </a:p>
          <a:p>
            <a:pPr marL="457200" indent="-457200">
              <a:buAutoNum type="arabicPeriod"/>
            </a:pPr>
            <a:r>
              <a:rPr lang="es-ES" u="sng" dirty="0" smtClean="0"/>
              <a:t>Secuenciar</a:t>
            </a:r>
          </a:p>
          <a:p>
            <a:pPr marL="457200" indent="-457200">
              <a:buAutoNum type="arabicPeriod"/>
            </a:pPr>
            <a:r>
              <a:rPr lang="es-ES" u="sng" dirty="0" smtClean="0"/>
              <a:t>Mejoras</a:t>
            </a:r>
            <a:r>
              <a:rPr lang="es-ES" dirty="0" smtClean="0"/>
              <a:t> posibles</a:t>
            </a:r>
          </a:p>
        </p:txBody>
      </p:sp>
      <p:sp>
        <p:nvSpPr>
          <p:cNvPr id="34" name="33 CuadroTexto"/>
          <p:cNvSpPr txBox="1"/>
          <p:nvPr/>
        </p:nvSpPr>
        <p:spPr>
          <a:xfrm>
            <a:off x="249239" y="3197239"/>
            <a:ext cx="4000560" cy="923330"/>
          </a:xfrm>
          <a:prstGeom prst="rect">
            <a:avLst/>
          </a:prstGeom>
          <a:noFill/>
        </p:spPr>
        <p:txBody>
          <a:bodyPr wrap="square" rtlCol="0" anchor="ctr">
            <a:spAutoFit/>
          </a:bodyPr>
          <a:lstStyle/>
          <a:p>
            <a:pPr algn="ctr"/>
            <a:r>
              <a:rPr lang="es-ES" dirty="0" smtClean="0"/>
              <a:t>Entender procesos (estructurándolos) e identificar posibles dificultades y mejoras</a:t>
            </a:r>
          </a:p>
        </p:txBody>
      </p:sp>
      <p:sp>
        <p:nvSpPr>
          <p:cNvPr id="37" name="36 CuadroTexto"/>
          <p:cNvSpPr txBox="1"/>
          <p:nvPr/>
        </p:nvSpPr>
        <p:spPr>
          <a:xfrm>
            <a:off x="6500826" y="1081063"/>
            <a:ext cx="2147832" cy="369332"/>
          </a:xfrm>
          <a:prstGeom prst="rect">
            <a:avLst/>
          </a:prstGeom>
          <a:noFill/>
        </p:spPr>
        <p:txBody>
          <a:bodyPr wrap="none" rtlCol="0" anchor="ctr">
            <a:spAutoFit/>
          </a:bodyPr>
          <a:lstStyle/>
          <a:p>
            <a:r>
              <a:rPr lang="es-ES" dirty="0" smtClean="0">
                <a:solidFill>
                  <a:srgbClr val="C00000"/>
                </a:solidFill>
              </a:rPr>
              <a:t>Nuevos programas …</a:t>
            </a:r>
          </a:p>
        </p:txBody>
      </p:sp>
      <p:grpSp>
        <p:nvGrpSpPr>
          <p:cNvPr id="14" name="38 Grupo"/>
          <p:cNvGrpSpPr/>
          <p:nvPr/>
        </p:nvGrpSpPr>
        <p:grpSpPr>
          <a:xfrm>
            <a:off x="4859338" y="1500174"/>
            <a:ext cx="3998942" cy="4714908"/>
            <a:chOff x="4859338" y="1500174"/>
            <a:chExt cx="3998942" cy="4714908"/>
          </a:xfrm>
        </p:grpSpPr>
        <p:sp>
          <p:nvSpPr>
            <p:cNvPr id="40" name="39 Rectángulo"/>
            <p:cNvSpPr/>
            <p:nvPr/>
          </p:nvSpPr>
          <p:spPr>
            <a:xfrm>
              <a:off x="4859338" y="1500174"/>
              <a:ext cx="3998942" cy="471490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pSp>
          <p:nvGrpSpPr>
            <p:cNvPr id="15" name="66 Grupo"/>
            <p:cNvGrpSpPr/>
            <p:nvPr/>
          </p:nvGrpSpPr>
          <p:grpSpPr>
            <a:xfrm>
              <a:off x="6091232" y="1643050"/>
              <a:ext cx="1571636" cy="285752"/>
              <a:chOff x="2714612" y="3143248"/>
              <a:chExt cx="1571636" cy="285752"/>
            </a:xfrm>
          </p:grpSpPr>
          <p:sp>
            <p:nvSpPr>
              <p:cNvPr id="81" name="80 Rectángulo"/>
              <p:cNvSpPr/>
              <p:nvPr/>
            </p:nvSpPr>
            <p:spPr>
              <a:xfrm>
                <a:off x="2786050" y="3143248"/>
                <a:ext cx="1500198" cy="285752"/>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2" name="81 CuadroTexto"/>
              <p:cNvSpPr txBox="1"/>
              <p:nvPr/>
            </p:nvSpPr>
            <p:spPr>
              <a:xfrm>
                <a:off x="2714612" y="3143248"/>
                <a:ext cx="1571636" cy="261610"/>
              </a:xfrm>
              <a:prstGeom prst="rect">
                <a:avLst/>
              </a:prstGeom>
              <a:noFill/>
            </p:spPr>
            <p:txBody>
              <a:bodyPr wrap="square" rtlCol="0" anchor="ctr">
                <a:spAutoFit/>
              </a:bodyPr>
              <a:lstStyle/>
              <a:p>
                <a:pPr algn="ctr"/>
                <a:r>
                  <a:rPr lang="es-ES" sz="1100" dirty="0" smtClean="0"/>
                  <a:t>NUEVOS PROGRAMAS</a:t>
                </a:r>
              </a:p>
            </p:txBody>
          </p:sp>
        </p:grpSp>
        <p:grpSp>
          <p:nvGrpSpPr>
            <p:cNvPr id="16" name="63 Grupo"/>
            <p:cNvGrpSpPr/>
            <p:nvPr/>
          </p:nvGrpSpPr>
          <p:grpSpPr>
            <a:xfrm>
              <a:off x="5805480" y="2428868"/>
              <a:ext cx="2143140" cy="285752"/>
              <a:chOff x="785786" y="1785926"/>
              <a:chExt cx="2143140" cy="285752"/>
            </a:xfrm>
          </p:grpSpPr>
          <p:sp>
            <p:nvSpPr>
              <p:cNvPr id="79" name="78 Rectángulo"/>
              <p:cNvSpPr/>
              <p:nvPr/>
            </p:nvSpPr>
            <p:spPr>
              <a:xfrm>
                <a:off x="857224" y="1785926"/>
                <a:ext cx="1928826" cy="285752"/>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80" name="79 CuadroTexto"/>
              <p:cNvSpPr txBox="1"/>
              <p:nvPr/>
            </p:nvSpPr>
            <p:spPr>
              <a:xfrm>
                <a:off x="785786" y="1785926"/>
                <a:ext cx="2143140" cy="261610"/>
              </a:xfrm>
              <a:prstGeom prst="rect">
                <a:avLst/>
              </a:prstGeom>
              <a:noFill/>
            </p:spPr>
            <p:txBody>
              <a:bodyPr wrap="square" rtlCol="0" anchor="ctr">
                <a:spAutoFit/>
              </a:bodyPr>
              <a:lstStyle/>
              <a:p>
                <a:pPr algn="ctr"/>
                <a:r>
                  <a:rPr lang="es-ES" sz="1100" dirty="0" smtClean="0"/>
                  <a:t>Revisar antiguos y normativa</a:t>
                </a:r>
              </a:p>
            </p:txBody>
          </p:sp>
        </p:grpSp>
        <p:grpSp>
          <p:nvGrpSpPr>
            <p:cNvPr id="17" name="64 Grupo"/>
            <p:cNvGrpSpPr/>
            <p:nvPr/>
          </p:nvGrpSpPr>
          <p:grpSpPr>
            <a:xfrm>
              <a:off x="7956550" y="3933825"/>
              <a:ext cx="857256" cy="500066"/>
              <a:chOff x="1071538" y="2714620"/>
              <a:chExt cx="857256" cy="500066"/>
            </a:xfrm>
          </p:grpSpPr>
          <p:sp>
            <p:nvSpPr>
              <p:cNvPr id="77" name="76 Rectángulo"/>
              <p:cNvSpPr/>
              <p:nvPr/>
            </p:nvSpPr>
            <p:spPr>
              <a:xfrm>
                <a:off x="1071538" y="2714620"/>
                <a:ext cx="857256" cy="500066"/>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8" name="77 CuadroTexto"/>
              <p:cNvSpPr txBox="1"/>
              <p:nvPr/>
            </p:nvSpPr>
            <p:spPr>
              <a:xfrm>
                <a:off x="1071538" y="2714620"/>
                <a:ext cx="857256" cy="430887"/>
              </a:xfrm>
              <a:prstGeom prst="rect">
                <a:avLst/>
              </a:prstGeom>
              <a:noFill/>
            </p:spPr>
            <p:txBody>
              <a:bodyPr wrap="square" rtlCol="0" anchor="ctr">
                <a:spAutoFit/>
              </a:bodyPr>
              <a:lstStyle/>
              <a:p>
                <a:pPr algn="ctr"/>
                <a:r>
                  <a:rPr lang="es-ES" sz="1100" dirty="0" smtClean="0"/>
                  <a:t>Nuevo programa</a:t>
                </a:r>
              </a:p>
            </p:txBody>
          </p:sp>
        </p:grpSp>
        <p:grpSp>
          <p:nvGrpSpPr>
            <p:cNvPr id="18" name="65 Grupo"/>
            <p:cNvGrpSpPr/>
            <p:nvPr/>
          </p:nvGrpSpPr>
          <p:grpSpPr>
            <a:xfrm>
              <a:off x="5003800" y="3929066"/>
              <a:ext cx="857256" cy="500066"/>
              <a:chOff x="1071538" y="3357562"/>
              <a:chExt cx="857256" cy="500066"/>
            </a:xfrm>
          </p:grpSpPr>
          <p:sp>
            <p:nvSpPr>
              <p:cNvPr id="75" name="74 Rectángulo"/>
              <p:cNvSpPr/>
              <p:nvPr/>
            </p:nvSpPr>
            <p:spPr>
              <a:xfrm>
                <a:off x="1071538" y="3357562"/>
                <a:ext cx="857256" cy="500066"/>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6" name="75 CuadroTexto"/>
              <p:cNvSpPr txBox="1"/>
              <p:nvPr/>
            </p:nvSpPr>
            <p:spPr>
              <a:xfrm>
                <a:off x="1071538" y="3357562"/>
                <a:ext cx="857256" cy="430887"/>
              </a:xfrm>
              <a:prstGeom prst="rect">
                <a:avLst/>
              </a:prstGeom>
              <a:noFill/>
            </p:spPr>
            <p:txBody>
              <a:bodyPr wrap="square" rtlCol="0" anchor="ctr">
                <a:spAutoFit/>
              </a:bodyPr>
              <a:lstStyle/>
              <a:p>
                <a:pPr algn="ctr"/>
                <a:r>
                  <a:rPr lang="es-ES" sz="1100" dirty="0" smtClean="0"/>
                  <a:t>Reformular programa</a:t>
                </a:r>
              </a:p>
            </p:txBody>
          </p:sp>
        </p:grpSp>
        <p:grpSp>
          <p:nvGrpSpPr>
            <p:cNvPr id="19" name="67 Grupo"/>
            <p:cNvGrpSpPr/>
            <p:nvPr/>
          </p:nvGrpSpPr>
          <p:grpSpPr>
            <a:xfrm>
              <a:off x="6000760" y="4786322"/>
              <a:ext cx="1714512" cy="285752"/>
              <a:chOff x="1214414" y="2857496"/>
              <a:chExt cx="1714512" cy="285752"/>
            </a:xfrm>
          </p:grpSpPr>
          <p:sp>
            <p:nvSpPr>
              <p:cNvPr id="73" name="72 Rectángulo"/>
              <p:cNvSpPr/>
              <p:nvPr/>
            </p:nvSpPr>
            <p:spPr>
              <a:xfrm>
                <a:off x="1214414" y="2857496"/>
                <a:ext cx="1643074" cy="285752"/>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4" name="73 CuadroTexto"/>
              <p:cNvSpPr txBox="1"/>
              <p:nvPr/>
            </p:nvSpPr>
            <p:spPr>
              <a:xfrm>
                <a:off x="1214414" y="2857496"/>
                <a:ext cx="1714512" cy="261610"/>
              </a:xfrm>
              <a:prstGeom prst="rect">
                <a:avLst/>
              </a:prstGeom>
              <a:noFill/>
            </p:spPr>
            <p:txBody>
              <a:bodyPr wrap="square" rtlCol="0" anchor="ctr">
                <a:spAutoFit/>
              </a:bodyPr>
              <a:lstStyle/>
              <a:p>
                <a:pPr algn="ctr"/>
                <a:r>
                  <a:rPr lang="es-ES" sz="1100" dirty="0" smtClean="0"/>
                  <a:t>Revisión por responsable</a:t>
                </a:r>
              </a:p>
            </p:txBody>
          </p:sp>
        </p:grpSp>
        <p:grpSp>
          <p:nvGrpSpPr>
            <p:cNvPr id="35" name="62 Grupo"/>
            <p:cNvGrpSpPr/>
            <p:nvPr/>
          </p:nvGrpSpPr>
          <p:grpSpPr>
            <a:xfrm>
              <a:off x="6484934" y="3143248"/>
              <a:ext cx="784232" cy="490549"/>
              <a:chOff x="4857751" y="2000240"/>
              <a:chExt cx="784232" cy="571504"/>
            </a:xfrm>
          </p:grpSpPr>
          <p:sp>
            <p:nvSpPr>
              <p:cNvPr id="71" name="70 Rombo"/>
              <p:cNvSpPr/>
              <p:nvPr/>
            </p:nvSpPr>
            <p:spPr>
              <a:xfrm>
                <a:off x="4857751" y="2000240"/>
                <a:ext cx="773111" cy="571504"/>
              </a:xfrm>
              <a:prstGeom prst="diamond">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2" name="71 CuadroTexto"/>
              <p:cNvSpPr txBox="1"/>
              <p:nvPr/>
            </p:nvSpPr>
            <p:spPr>
              <a:xfrm>
                <a:off x="4857752" y="2071678"/>
                <a:ext cx="784231" cy="430887"/>
              </a:xfrm>
              <a:prstGeom prst="rect">
                <a:avLst/>
              </a:prstGeom>
              <a:noFill/>
            </p:spPr>
            <p:txBody>
              <a:bodyPr wrap="square" rtlCol="0" anchor="ctr">
                <a:spAutoFit/>
              </a:bodyPr>
              <a:lstStyle/>
              <a:p>
                <a:pPr algn="ctr"/>
                <a:r>
                  <a:rPr lang="es-ES" sz="1100" dirty="0" smtClean="0"/>
                  <a:t>¿vale antiguo?</a:t>
                </a:r>
                <a:endParaRPr lang="es-ES" sz="1100" dirty="0" err="1" smtClean="0"/>
              </a:p>
            </p:txBody>
          </p:sp>
        </p:grpSp>
        <p:grpSp>
          <p:nvGrpSpPr>
            <p:cNvPr id="36" name="61 Grupo"/>
            <p:cNvGrpSpPr/>
            <p:nvPr/>
          </p:nvGrpSpPr>
          <p:grpSpPr>
            <a:xfrm>
              <a:off x="6555579" y="5500702"/>
              <a:ext cx="642942" cy="500066"/>
              <a:chOff x="5786446" y="1571612"/>
              <a:chExt cx="773111" cy="571504"/>
            </a:xfrm>
          </p:grpSpPr>
          <p:sp>
            <p:nvSpPr>
              <p:cNvPr id="69" name="68 Rombo"/>
              <p:cNvSpPr/>
              <p:nvPr/>
            </p:nvSpPr>
            <p:spPr>
              <a:xfrm>
                <a:off x="5786446" y="1571612"/>
                <a:ext cx="773111" cy="571504"/>
              </a:xfrm>
              <a:prstGeom prst="diamond">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70" name="69 CuadroTexto"/>
              <p:cNvSpPr txBox="1"/>
              <p:nvPr/>
            </p:nvSpPr>
            <p:spPr>
              <a:xfrm>
                <a:off x="5929322" y="1714488"/>
                <a:ext cx="550151" cy="261610"/>
              </a:xfrm>
              <a:prstGeom prst="rect">
                <a:avLst/>
              </a:prstGeom>
              <a:noFill/>
            </p:spPr>
            <p:txBody>
              <a:bodyPr wrap="none" rtlCol="0" anchor="ctr">
                <a:spAutoFit/>
              </a:bodyPr>
              <a:lstStyle/>
              <a:p>
                <a:pPr algn="ctr"/>
                <a:r>
                  <a:rPr lang="es-ES" sz="1100" dirty="0" smtClean="0"/>
                  <a:t>¿vale?</a:t>
                </a:r>
                <a:endParaRPr lang="es-ES" sz="1100" dirty="0" err="1" smtClean="0"/>
              </a:p>
            </p:txBody>
          </p:sp>
        </p:grpSp>
        <p:grpSp>
          <p:nvGrpSpPr>
            <p:cNvPr id="38" name="58 Grupo"/>
            <p:cNvGrpSpPr/>
            <p:nvPr/>
          </p:nvGrpSpPr>
          <p:grpSpPr>
            <a:xfrm>
              <a:off x="7786710" y="5572140"/>
              <a:ext cx="879673" cy="428628"/>
              <a:chOff x="5929322" y="2643182"/>
              <a:chExt cx="879673" cy="428628"/>
            </a:xfrm>
          </p:grpSpPr>
          <p:sp>
            <p:nvSpPr>
              <p:cNvPr id="67" name="66 Elipse"/>
              <p:cNvSpPr/>
              <p:nvPr/>
            </p:nvSpPr>
            <p:spPr>
              <a:xfrm>
                <a:off x="5929322" y="2643182"/>
                <a:ext cx="857256" cy="428628"/>
              </a:xfrm>
              <a:prstGeom prst="ellipse">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68" name="67 CuadroTexto"/>
              <p:cNvSpPr txBox="1"/>
              <p:nvPr/>
            </p:nvSpPr>
            <p:spPr>
              <a:xfrm>
                <a:off x="6000760" y="2714620"/>
                <a:ext cx="808235" cy="261610"/>
              </a:xfrm>
              <a:prstGeom prst="rect">
                <a:avLst/>
              </a:prstGeom>
              <a:noFill/>
            </p:spPr>
            <p:txBody>
              <a:bodyPr wrap="none" rtlCol="0" anchor="ctr">
                <a:spAutoFit/>
              </a:bodyPr>
              <a:lstStyle/>
              <a:p>
                <a:pPr algn="ctr"/>
                <a:r>
                  <a:rPr lang="es-ES" sz="1100" dirty="0" smtClean="0"/>
                  <a:t>ENTREGAR</a:t>
                </a:r>
              </a:p>
            </p:txBody>
          </p:sp>
        </p:grpSp>
        <p:sp>
          <p:nvSpPr>
            <p:cNvPr id="49" name="48 CuadroTexto"/>
            <p:cNvSpPr txBox="1"/>
            <p:nvPr/>
          </p:nvSpPr>
          <p:spPr>
            <a:xfrm>
              <a:off x="7358082" y="5500702"/>
              <a:ext cx="284052" cy="261610"/>
            </a:xfrm>
            <a:prstGeom prst="rect">
              <a:avLst/>
            </a:prstGeom>
            <a:noFill/>
          </p:spPr>
          <p:txBody>
            <a:bodyPr wrap="none" rtlCol="0" anchor="ctr">
              <a:spAutoFit/>
            </a:bodyPr>
            <a:lstStyle/>
            <a:p>
              <a:r>
                <a:rPr lang="es-ES" sz="1100" dirty="0" smtClean="0"/>
                <a:t>SI</a:t>
              </a:r>
            </a:p>
          </p:txBody>
        </p:sp>
        <p:sp>
          <p:nvSpPr>
            <p:cNvPr id="50" name="49 CuadroTexto"/>
            <p:cNvSpPr txBox="1"/>
            <p:nvPr/>
          </p:nvSpPr>
          <p:spPr>
            <a:xfrm>
              <a:off x="7643834" y="3167390"/>
              <a:ext cx="369012" cy="261610"/>
            </a:xfrm>
            <a:prstGeom prst="rect">
              <a:avLst/>
            </a:prstGeom>
            <a:noFill/>
          </p:spPr>
          <p:txBody>
            <a:bodyPr wrap="none" rtlCol="0" anchor="ctr">
              <a:spAutoFit/>
            </a:bodyPr>
            <a:lstStyle/>
            <a:p>
              <a:r>
                <a:rPr lang="es-ES" sz="1100" dirty="0" smtClean="0"/>
                <a:t>NO</a:t>
              </a:r>
            </a:p>
          </p:txBody>
        </p:sp>
        <p:sp>
          <p:nvSpPr>
            <p:cNvPr id="51" name="50 CuadroTexto"/>
            <p:cNvSpPr txBox="1"/>
            <p:nvPr/>
          </p:nvSpPr>
          <p:spPr>
            <a:xfrm>
              <a:off x="5786446" y="3167390"/>
              <a:ext cx="284052" cy="261610"/>
            </a:xfrm>
            <a:prstGeom prst="rect">
              <a:avLst/>
            </a:prstGeom>
            <a:noFill/>
          </p:spPr>
          <p:txBody>
            <a:bodyPr wrap="none" rtlCol="0" anchor="ctr">
              <a:spAutoFit/>
            </a:bodyPr>
            <a:lstStyle/>
            <a:p>
              <a:r>
                <a:rPr lang="es-ES" sz="1100" dirty="0" smtClean="0"/>
                <a:t>SI</a:t>
              </a:r>
            </a:p>
          </p:txBody>
        </p:sp>
        <p:sp>
          <p:nvSpPr>
            <p:cNvPr id="52" name="51 CuadroTexto"/>
            <p:cNvSpPr txBox="1"/>
            <p:nvPr/>
          </p:nvSpPr>
          <p:spPr>
            <a:xfrm>
              <a:off x="5857884" y="5500702"/>
              <a:ext cx="369012" cy="261610"/>
            </a:xfrm>
            <a:prstGeom prst="rect">
              <a:avLst/>
            </a:prstGeom>
            <a:noFill/>
          </p:spPr>
          <p:txBody>
            <a:bodyPr wrap="none" rtlCol="0" anchor="ctr">
              <a:spAutoFit/>
            </a:bodyPr>
            <a:lstStyle/>
            <a:p>
              <a:r>
                <a:rPr lang="es-ES" sz="1100" dirty="0" smtClean="0"/>
                <a:t>NO</a:t>
              </a:r>
            </a:p>
          </p:txBody>
        </p:sp>
        <p:cxnSp>
          <p:nvCxnSpPr>
            <p:cNvPr id="53" name="52 Conector recto de flecha"/>
            <p:cNvCxnSpPr>
              <a:endCxn id="76" idx="0"/>
            </p:cNvCxnSpPr>
            <p:nvPr/>
          </p:nvCxnSpPr>
          <p:spPr>
            <a:xfrm rot="16200000" flipH="1">
              <a:off x="5181603" y="3678241"/>
              <a:ext cx="500066" cy="1584"/>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53 Conector recto de flecha"/>
            <p:cNvCxnSpPr>
              <a:endCxn id="80" idx="0"/>
            </p:cNvCxnSpPr>
            <p:nvPr/>
          </p:nvCxnSpPr>
          <p:spPr>
            <a:xfrm rot="5400000">
              <a:off x="6627017" y="2178835"/>
              <a:ext cx="500066"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54 Conector recto de flecha"/>
            <p:cNvCxnSpPr/>
            <p:nvPr/>
          </p:nvCxnSpPr>
          <p:spPr>
            <a:xfrm rot="5400000">
              <a:off x="6662736" y="2928934"/>
              <a:ext cx="428628"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p:nvPr/>
          </p:nvCxnSpPr>
          <p:spPr>
            <a:xfrm rot="5400000" flipH="1" flipV="1">
              <a:off x="4610891" y="5104621"/>
              <a:ext cx="1357322" cy="6345"/>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56 Conector recto de flecha"/>
            <p:cNvCxnSpPr/>
            <p:nvPr/>
          </p:nvCxnSpPr>
          <p:spPr>
            <a:xfrm>
              <a:off x="7215206" y="5786454"/>
              <a:ext cx="571504"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57 Conector recto de flecha"/>
            <p:cNvCxnSpPr/>
            <p:nvPr/>
          </p:nvCxnSpPr>
          <p:spPr>
            <a:xfrm>
              <a:off x="5286380" y="5786454"/>
              <a:ext cx="1285884"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p:nvPr/>
          </p:nvCxnSpPr>
          <p:spPr>
            <a:xfrm>
              <a:off x="5429256" y="3429000"/>
              <a:ext cx="107157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59 Conector recto de flecha"/>
            <p:cNvCxnSpPr/>
            <p:nvPr/>
          </p:nvCxnSpPr>
          <p:spPr>
            <a:xfrm rot="5400000">
              <a:off x="5161355" y="4697033"/>
              <a:ext cx="547702" cy="1190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60 Conector recto de flecha"/>
            <p:cNvCxnSpPr/>
            <p:nvPr/>
          </p:nvCxnSpPr>
          <p:spPr>
            <a:xfrm>
              <a:off x="7215206" y="3429000"/>
              <a:ext cx="1071570" cy="158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p:nvPr/>
          </p:nvCxnSpPr>
          <p:spPr>
            <a:xfrm rot="16200000" flipH="1">
              <a:off x="8037535" y="3678241"/>
              <a:ext cx="500066" cy="1584"/>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62 Conector recto de flecha"/>
            <p:cNvCxnSpPr/>
            <p:nvPr/>
          </p:nvCxnSpPr>
          <p:spPr>
            <a:xfrm rot="5400000">
              <a:off x="6663530" y="5285594"/>
              <a:ext cx="428628"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p:nvPr/>
          </p:nvCxnSpPr>
          <p:spPr>
            <a:xfrm flipV="1">
              <a:off x="5429256" y="5000636"/>
              <a:ext cx="571504"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64 Conector recto de flecha"/>
            <p:cNvCxnSpPr/>
            <p:nvPr/>
          </p:nvCxnSpPr>
          <p:spPr>
            <a:xfrm rot="5400000">
              <a:off x="8018875" y="4697033"/>
              <a:ext cx="547702" cy="1190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65 Conector recto de flecha"/>
            <p:cNvCxnSpPr/>
            <p:nvPr/>
          </p:nvCxnSpPr>
          <p:spPr>
            <a:xfrm rot="10800000">
              <a:off x="7643834" y="5000636"/>
              <a:ext cx="642942"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84" name="83 CuadroTexto"/>
          <p:cNvSpPr txBox="1"/>
          <p:nvPr/>
        </p:nvSpPr>
        <p:spPr>
          <a:xfrm>
            <a:off x="428596" y="714356"/>
            <a:ext cx="2120004" cy="400110"/>
          </a:xfrm>
          <a:prstGeom prst="rect">
            <a:avLst/>
          </a:prstGeom>
          <a:solidFill>
            <a:schemeClr val="bg1"/>
          </a:solidFill>
        </p:spPr>
        <p:txBody>
          <a:bodyPr wrap="none" rtlCol="0" anchor="ctr">
            <a:spAutoFit/>
          </a:bodyPr>
          <a:lstStyle/>
          <a:p>
            <a:r>
              <a:rPr lang="es-ES" sz="2000" b="1" dirty="0" smtClean="0">
                <a:solidFill>
                  <a:schemeClr val="accent6">
                    <a:lumMod val="75000"/>
                  </a:schemeClr>
                </a:solidFill>
              </a:rPr>
              <a:t>Conceptualización</a:t>
            </a:r>
          </a:p>
        </p:txBody>
      </p:sp>
      <p:sp>
        <p:nvSpPr>
          <p:cNvPr id="83" name="82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85" name="84 CuadroTexto"/>
          <p:cNvSpPr txBox="1"/>
          <p:nvPr/>
        </p:nvSpPr>
        <p:spPr>
          <a:xfrm>
            <a:off x="6955545" y="6524625"/>
            <a:ext cx="1648721" cy="307777"/>
          </a:xfrm>
          <a:prstGeom prst="rect">
            <a:avLst/>
          </a:prstGeom>
          <a:noFill/>
        </p:spPr>
        <p:txBody>
          <a:bodyPr wrap="none" rtlCol="0" anchor="ctr">
            <a:spAutoFit/>
          </a:bodyPr>
          <a:lstStyle/>
          <a:p>
            <a:pPr algn="r"/>
            <a:r>
              <a:rPr lang="es-ES" sz="1400" b="1" dirty="0" smtClean="0">
                <a:solidFill>
                  <a:schemeClr val="bg1">
                    <a:lumMod val="50000"/>
                  </a:schemeClr>
                </a:solidFill>
              </a:rPr>
              <a:t>Toma de Decisiones</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428992" y="857232"/>
            <a:ext cx="5091131" cy="1470025"/>
          </a:xfrm>
        </p:spPr>
        <p:txBody>
          <a:bodyPr/>
          <a:lstStyle/>
          <a:p>
            <a:r>
              <a:rPr lang="es-ES" dirty="0" smtClean="0"/>
              <a:t>Bibliografía </a:t>
            </a:r>
            <a:endParaRPr lang="es-ES" dirty="0"/>
          </a:p>
        </p:txBody>
      </p:sp>
      <p:sp>
        <p:nvSpPr>
          <p:cNvPr id="5" name="4 Rectángulo"/>
          <p:cNvSpPr/>
          <p:nvPr/>
        </p:nvSpPr>
        <p:spPr>
          <a:xfrm>
            <a:off x="3143240" y="1928802"/>
            <a:ext cx="5643602" cy="3785652"/>
          </a:xfrm>
          <a:prstGeom prst="rect">
            <a:avLst/>
          </a:prstGeom>
          <a:solidFill>
            <a:schemeClr val="bg1">
              <a:lumMod val="85000"/>
            </a:schemeClr>
          </a:solidFill>
        </p:spPr>
        <p:txBody>
          <a:bodyPr wrap="square">
            <a:spAutoFit/>
          </a:bodyPr>
          <a:lstStyle/>
          <a:p>
            <a:pPr>
              <a:buFont typeface="Wingdings" pitchFamily="2" charset="2"/>
              <a:buChar char="§"/>
            </a:pPr>
            <a:r>
              <a:rPr lang="es-ES" sz="2000" dirty="0" smtClean="0"/>
              <a:t> BRANDSFORD,J. y STEIN,B. (1987). </a:t>
            </a:r>
            <a:r>
              <a:rPr lang="es-ES" sz="2000" i="1" dirty="0" smtClean="0"/>
              <a:t>Solución de problemas. </a:t>
            </a:r>
            <a:r>
              <a:rPr lang="es-ES" sz="2000" dirty="0" smtClean="0"/>
              <a:t>Barcelona: Labor </a:t>
            </a:r>
          </a:p>
          <a:p>
            <a:pPr>
              <a:buFont typeface="Wingdings" pitchFamily="2" charset="2"/>
              <a:buChar char="§"/>
            </a:pPr>
            <a:endParaRPr lang="es-ES" sz="2000" dirty="0" smtClean="0"/>
          </a:p>
          <a:p>
            <a:pPr>
              <a:buFont typeface="Wingdings" pitchFamily="2" charset="2"/>
              <a:buChar char="§"/>
            </a:pPr>
            <a:r>
              <a:rPr lang="es-ES" sz="2000" dirty="0" smtClean="0"/>
              <a:t>  COSTA, E.; LOPEZ, M. (1996). </a:t>
            </a:r>
            <a:r>
              <a:rPr lang="es-ES" sz="2000" i="1" dirty="0" smtClean="0"/>
              <a:t>Los secretos de la dirección: manual  práctico para dirigir organizaciones y equipos.</a:t>
            </a:r>
            <a:r>
              <a:rPr lang="es-ES" sz="2000" dirty="0" smtClean="0"/>
              <a:t> Madrid. Pirámide. </a:t>
            </a:r>
          </a:p>
          <a:p>
            <a:pPr>
              <a:buFont typeface="Wingdings" pitchFamily="2" charset="2"/>
              <a:buChar char="§"/>
            </a:pPr>
            <a:endParaRPr lang="es-ES" sz="2000" dirty="0" smtClean="0"/>
          </a:p>
          <a:p>
            <a:pPr>
              <a:buFont typeface="Wingdings" pitchFamily="2" charset="2"/>
              <a:buChar char="§"/>
            </a:pPr>
            <a:r>
              <a:rPr lang="es-ES" sz="2000" dirty="0" smtClean="0"/>
              <a:t>LEON, O. (1996). </a:t>
            </a:r>
            <a:r>
              <a:rPr lang="es-ES" sz="2000" i="1" dirty="0" smtClean="0"/>
              <a:t>Análisis de decisiones.</a:t>
            </a:r>
            <a:r>
              <a:rPr lang="es-ES" sz="2000" dirty="0" smtClean="0"/>
              <a:t> </a:t>
            </a:r>
            <a:r>
              <a:rPr lang="en-US" sz="2000" dirty="0" smtClean="0"/>
              <a:t>Madrid: McGraw-Hill.</a:t>
            </a:r>
          </a:p>
          <a:p>
            <a:pPr>
              <a:buFont typeface="Wingdings" pitchFamily="2" charset="2"/>
              <a:buChar char="§"/>
            </a:pPr>
            <a:endParaRPr lang="es-ES" sz="2000" dirty="0" smtClean="0"/>
          </a:p>
          <a:p>
            <a:pPr>
              <a:buFont typeface="Wingdings" pitchFamily="2" charset="2"/>
              <a:buChar char="§"/>
            </a:pPr>
            <a:r>
              <a:rPr lang="es-ES" sz="2000" dirty="0" smtClean="0"/>
              <a:t>SENLLE, A.(1998). </a:t>
            </a:r>
            <a:r>
              <a:rPr lang="es-ES" sz="2000" i="1" dirty="0" smtClean="0"/>
              <a:t>Cómo tomar decisiones y solucionar problemas.</a:t>
            </a:r>
            <a:r>
              <a:rPr lang="es-ES" sz="2000" dirty="0" smtClean="0"/>
              <a:t> Barcelona: Gestión 2000.</a:t>
            </a:r>
            <a:endParaRPr lang="es-ES" sz="20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ctrTitle"/>
          </p:nvPr>
        </p:nvSpPr>
        <p:spPr bwMode="auto">
          <a:xfrm>
            <a:off x="1928813" y="2143125"/>
            <a:ext cx="6215062" cy="14700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mtClean="0"/>
              <a:t>Liderazgo</a:t>
            </a:r>
          </a:p>
        </p:txBody>
      </p:sp>
      <p:sp>
        <p:nvSpPr>
          <p:cNvPr id="3" name="2 Subtítulo"/>
          <p:cNvSpPr>
            <a:spLocks noGrp="1"/>
          </p:cNvSpPr>
          <p:nvPr>
            <p:ph type="subTitle" idx="1"/>
          </p:nvPr>
        </p:nvSpPr>
        <p:spPr>
          <a:xfrm>
            <a:off x="2643188" y="4429125"/>
            <a:ext cx="5772150" cy="1114425"/>
          </a:xfrm>
        </p:spPr>
        <p:txBody>
          <a:bodyPr rtlCol="0">
            <a:normAutofit/>
          </a:bodyPr>
          <a:lstStyle/>
          <a:p>
            <a:pPr eaLnBrk="1" fontAlgn="auto" hangingPunct="1">
              <a:spcAft>
                <a:spcPts val="0"/>
              </a:spcAft>
              <a:buFont typeface="Arial" pitchFamily="34" charset="0"/>
              <a:buNone/>
              <a:defRPr/>
            </a:pPr>
            <a:r>
              <a:rPr lang="es-ES" dirty="0" smtClean="0"/>
              <a:t>Elena </a:t>
            </a:r>
            <a:r>
              <a:rPr lang="es-ES" dirty="0" err="1" smtClean="0"/>
              <a:t>Auzmendi</a:t>
            </a:r>
            <a:r>
              <a:rPr lang="es-ES" dirty="0" smtClean="0"/>
              <a:t> Escribano</a:t>
            </a:r>
            <a:endParaRPr lang="es-ES" dirty="0"/>
          </a:p>
        </p:txBody>
      </p:sp>
      <p:sp>
        <p:nvSpPr>
          <p:cNvPr id="4" name="3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5" name="4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ctrTitle"/>
          </p:nvPr>
        </p:nvSpPr>
        <p:spPr bwMode="auto">
          <a:xfrm>
            <a:off x="3429000" y="1857375"/>
            <a:ext cx="5091113" cy="14700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mtClean="0"/>
              <a:t>Conceptualización de Liderazgo</a:t>
            </a:r>
          </a:p>
        </p:txBody>
      </p:sp>
      <p:sp>
        <p:nvSpPr>
          <p:cNvPr id="4" name="3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5" name="4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¿Qué es liderazgo?</a:t>
            </a:r>
          </a:p>
        </p:txBody>
      </p:sp>
      <p:sp>
        <p:nvSpPr>
          <p:cNvPr id="4" name="Rectangle 10"/>
          <p:cNvSpPr>
            <a:spLocks noChangeArrowheads="1"/>
          </p:cNvSpPr>
          <p:nvPr/>
        </p:nvSpPr>
        <p:spPr bwMode="auto">
          <a:xfrm>
            <a:off x="914400" y="785813"/>
            <a:ext cx="7315200" cy="5607050"/>
          </a:xfrm>
          <a:prstGeom prst="rect">
            <a:avLst/>
          </a:prstGeom>
          <a:solidFill>
            <a:schemeClr val="bg1">
              <a:lumMod val="85000"/>
            </a:schemeClr>
          </a:solidFill>
          <a:ln w="9525">
            <a:noFill/>
            <a:miter lim="800000"/>
            <a:headEnd/>
            <a:tailEnd/>
          </a:ln>
          <a:effectLst/>
        </p:spPr>
        <p:txBody>
          <a:bodyPr>
            <a:spAutoFit/>
          </a:bodyPr>
          <a:lstStyle/>
          <a:p>
            <a:pPr algn="ctr" eaLnBrk="0" fontAlgn="auto" hangingPunct="0">
              <a:lnSpc>
                <a:spcPct val="120000"/>
              </a:lnSpc>
              <a:spcBef>
                <a:spcPct val="50000"/>
              </a:spcBef>
              <a:spcAft>
                <a:spcPts val="0"/>
              </a:spcAft>
              <a:defRPr/>
            </a:pPr>
            <a:endParaRPr lang="es-ES_tradnl" sz="2800" dirty="0">
              <a:latin typeface="+mn-lt"/>
            </a:endParaRPr>
          </a:p>
          <a:p>
            <a:pPr algn="ctr" eaLnBrk="0" fontAlgn="auto" hangingPunct="0">
              <a:lnSpc>
                <a:spcPct val="120000"/>
              </a:lnSpc>
              <a:spcBef>
                <a:spcPct val="50000"/>
              </a:spcBef>
              <a:spcAft>
                <a:spcPts val="0"/>
              </a:spcAft>
              <a:defRPr/>
            </a:pPr>
            <a:r>
              <a:rPr lang="es-ES_tradnl" sz="2800" dirty="0">
                <a:latin typeface="+mn-lt"/>
              </a:rPr>
              <a:t>“Los estudios académicos han facilitado más de 300 definiciones de liderazgo.</a:t>
            </a:r>
          </a:p>
          <a:p>
            <a:pPr algn="ctr" eaLnBrk="0" fontAlgn="auto" hangingPunct="0">
              <a:lnSpc>
                <a:spcPct val="120000"/>
              </a:lnSpc>
              <a:spcBef>
                <a:spcPct val="50000"/>
              </a:spcBef>
              <a:spcAft>
                <a:spcPts val="0"/>
              </a:spcAft>
              <a:defRPr/>
            </a:pPr>
            <a:r>
              <a:rPr lang="es-ES_tradnl" sz="2800" dirty="0">
                <a:latin typeface="+mn-lt"/>
              </a:rPr>
              <a:t>Miles de investigaciones, durante más de 75 años, no han llegado a alcanzar un claro entendimiento que distinga los líderes eficaces de los que no lo son”</a:t>
            </a:r>
          </a:p>
          <a:p>
            <a:pPr algn="ctr" eaLnBrk="0" fontAlgn="auto" hangingPunct="0">
              <a:lnSpc>
                <a:spcPct val="120000"/>
              </a:lnSpc>
              <a:spcBef>
                <a:spcPct val="50000"/>
              </a:spcBef>
              <a:spcAft>
                <a:spcPts val="0"/>
              </a:spcAft>
              <a:defRPr/>
            </a:pPr>
            <a:r>
              <a:rPr lang="es-ES_tradnl" sz="2800" dirty="0">
                <a:latin typeface="+mn-lt"/>
              </a:rPr>
              <a:t>(W. </a:t>
            </a:r>
            <a:r>
              <a:rPr lang="es-ES_tradnl" sz="2800" dirty="0" err="1">
                <a:latin typeface="+mn-lt"/>
              </a:rPr>
              <a:t>Bennis</a:t>
            </a:r>
            <a:r>
              <a:rPr lang="es-ES_tradnl" sz="2800" dirty="0">
                <a:latin typeface="+mn-lt"/>
              </a:rPr>
              <a:t>)</a:t>
            </a:r>
          </a:p>
          <a:p>
            <a:pPr algn="ctr" eaLnBrk="0" fontAlgn="auto" hangingPunct="0">
              <a:lnSpc>
                <a:spcPct val="120000"/>
              </a:lnSpc>
              <a:spcBef>
                <a:spcPct val="50000"/>
              </a:spcBef>
              <a:spcAft>
                <a:spcPts val="0"/>
              </a:spcAft>
              <a:defRPr/>
            </a:pPr>
            <a:endParaRPr lang="es-ES" sz="2800" dirty="0">
              <a:latin typeface="+mn-lt"/>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Definición de liderazgo</a:t>
            </a:r>
          </a:p>
        </p:txBody>
      </p:sp>
      <p:sp>
        <p:nvSpPr>
          <p:cNvPr id="4" name="Text Box 11"/>
          <p:cNvSpPr txBox="1">
            <a:spLocks noChangeArrowheads="1"/>
          </p:cNvSpPr>
          <p:nvPr/>
        </p:nvSpPr>
        <p:spPr bwMode="auto">
          <a:xfrm>
            <a:off x="495300" y="928688"/>
            <a:ext cx="8153400" cy="1031875"/>
          </a:xfrm>
          <a:prstGeom prst="rect">
            <a:avLst/>
          </a:prstGeom>
          <a:solidFill>
            <a:schemeClr val="accent3">
              <a:lumMod val="40000"/>
              <a:lumOff val="60000"/>
            </a:schemeClr>
          </a:solidFill>
          <a:ln w="9525">
            <a:noFill/>
            <a:miter lim="800000"/>
            <a:headEnd/>
            <a:tailEnd/>
          </a:ln>
          <a:effectLst/>
        </p:spPr>
        <p:txBody>
          <a:bodyPr>
            <a:spAutoFit/>
          </a:bodyPr>
          <a:lstStyle/>
          <a:p>
            <a:pPr algn="ctr" fontAlgn="auto">
              <a:lnSpc>
                <a:spcPct val="110000"/>
              </a:lnSpc>
              <a:spcAft>
                <a:spcPts val="0"/>
              </a:spcAft>
              <a:defRPr/>
            </a:pPr>
            <a:r>
              <a:rPr lang="es-ES_tradnl" sz="2800" dirty="0">
                <a:latin typeface="+mn-lt"/>
              </a:rPr>
              <a:t>Influencia</a:t>
            </a:r>
          </a:p>
          <a:p>
            <a:pPr algn="ctr" fontAlgn="auto">
              <a:lnSpc>
                <a:spcPct val="110000"/>
              </a:lnSpc>
              <a:spcAft>
                <a:spcPts val="0"/>
              </a:spcAft>
              <a:defRPr/>
            </a:pPr>
            <a:r>
              <a:rPr lang="es-ES_tradnl" sz="2800" dirty="0">
                <a:latin typeface="+mn-lt"/>
              </a:rPr>
              <a:t>Poder – Autoridad - Liderazgo</a:t>
            </a:r>
            <a:endParaRPr lang="es-ES" sz="2800" dirty="0">
              <a:latin typeface="+mn-lt"/>
            </a:endParaRPr>
          </a:p>
        </p:txBody>
      </p:sp>
      <p:sp>
        <p:nvSpPr>
          <p:cNvPr id="13317" name="Text Box 12"/>
          <p:cNvSpPr txBox="1">
            <a:spLocks noChangeArrowheads="1"/>
          </p:cNvSpPr>
          <p:nvPr/>
        </p:nvSpPr>
        <p:spPr bwMode="auto">
          <a:xfrm>
            <a:off x="527050" y="2143125"/>
            <a:ext cx="8089900" cy="1052513"/>
          </a:xfrm>
          <a:prstGeom prst="rect">
            <a:avLst/>
          </a:prstGeom>
          <a:noFill/>
          <a:ln w="9525">
            <a:noFill/>
            <a:miter lim="800000"/>
            <a:headEnd/>
            <a:tailEnd/>
          </a:ln>
        </p:spPr>
        <p:txBody>
          <a:bodyPr>
            <a:spAutoFit/>
          </a:bodyPr>
          <a:lstStyle/>
          <a:p>
            <a:pPr eaLnBrk="0" hangingPunct="0">
              <a:lnSpc>
                <a:spcPct val="130000"/>
              </a:lnSpc>
            </a:pPr>
            <a:r>
              <a:rPr lang="es-ES_tradnl" sz="2800" b="1">
                <a:solidFill>
                  <a:srgbClr val="C00000"/>
                </a:solidFill>
                <a:latin typeface="Calibri" pitchFamily="34" charset="0"/>
              </a:rPr>
              <a:t>PODER</a:t>
            </a:r>
            <a:r>
              <a:rPr lang="es-ES_tradnl" sz="2000" b="1">
                <a:solidFill>
                  <a:srgbClr val="C00000"/>
                </a:solidFill>
                <a:latin typeface="Calibri" pitchFamily="34" charset="0"/>
              </a:rPr>
              <a:t>: </a:t>
            </a:r>
            <a:r>
              <a:rPr lang="es-ES" sz="2800">
                <a:latin typeface="Calibri" pitchFamily="34" charset="0"/>
                <a:cs typeface="Arial" charset="0"/>
              </a:rPr>
              <a:t>influencia </a:t>
            </a:r>
            <a:r>
              <a:rPr lang="es-ES_tradnl" sz="2000">
                <a:latin typeface="Calibri" pitchFamily="34" charset="0"/>
                <a:cs typeface="Arial" charset="0"/>
              </a:rPr>
              <a:t>ejercida</a:t>
            </a:r>
            <a:r>
              <a:rPr lang="es-ES" sz="2000">
                <a:latin typeface="Calibri" pitchFamily="34" charset="0"/>
                <a:cs typeface="Arial" charset="0"/>
              </a:rPr>
              <a:t> a través de la </a:t>
            </a:r>
            <a:r>
              <a:rPr lang="es-ES" sz="2800">
                <a:latin typeface="Calibri" pitchFamily="34" charset="0"/>
                <a:cs typeface="Arial" charset="0"/>
              </a:rPr>
              <a:t>estructura política</a:t>
            </a:r>
            <a:r>
              <a:rPr lang="es-ES" sz="2000">
                <a:latin typeface="Calibri" pitchFamily="34" charset="0"/>
                <a:cs typeface="Arial" charset="0"/>
              </a:rPr>
              <a:t> de la sociedad</a:t>
            </a:r>
            <a:endParaRPr lang="es-ES" sz="2000">
              <a:latin typeface="Calibri" pitchFamily="34" charset="0"/>
              <a:ea typeface="Arial Unicode MS" pitchFamily="34" charset="-128"/>
              <a:cs typeface="Arial Unicode MS" pitchFamily="34" charset="-128"/>
            </a:endParaRPr>
          </a:p>
        </p:txBody>
      </p:sp>
      <p:sp>
        <p:nvSpPr>
          <p:cNvPr id="13318" name="Text Box 13"/>
          <p:cNvSpPr txBox="1">
            <a:spLocks noChangeArrowheads="1"/>
          </p:cNvSpPr>
          <p:nvPr/>
        </p:nvSpPr>
        <p:spPr bwMode="auto">
          <a:xfrm>
            <a:off x="527050" y="3429000"/>
            <a:ext cx="8089900" cy="1212850"/>
          </a:xfrm>
          <a:prstGeom prst="rect">
            <a:avLst/>
          </a:prstGeom>
          <a:noFill/>
          <a:ln w="9525">
            <a:noFill/>
            <a:miter lim="800000"/>
            <a:headEnd/>
            <a:tailEnd/>
          </a:ln>
        </p:spPr>
        <p:txBody>
          <a:bodyPr>
            <a:spAutoFit/>
          </a:bodyPr>
          <a:lstStyle/>
          <a:p>
            <a:pPr eaLnBrk="0" hangingPunct="0">
              <a:lnSpc>
                <a:spcPct val="130000"/>
              </a:lnSpc>
            </a:pPr>
            <a:r>
              <a:rPr lang="es-ES_tradnl" sz="2800" b="1">
                <a:solidFill>
                  <a:srgbClr val="C00000"/>
                </a:solidFill>
                <a:latin typeface="Calibri" pitchFamily="34" charset="0"/>
              </a:rPr>
              <a:t>AUTORIDAD</a:t>
            </a:r>
            <a:r>
              <a:rPr lang="es-ES_tradnl" sz="2000" b="1">
                <a:solidFill>
                  <a:srgbClr val="C00000"/>
                </a:solidFill>
                <a:latin typeface="Calibri" pitchFamily="34" charset="0"/>
              </a:rPr>
              <a:t>: </a:t>
            </a:r>
            <a:r>
              <a:rPr lang="es-ES" sz="2800">
                <a:latin typeface="Calibri" pitchFamily="34" charset="0"/>
                <a:cs typeface="Arial" charset="0"/>
              </a:rPr>
              <a:t>influencia </a:t>
            </a:r>
            <a:r>
              <a:rPr lang="es-ES" sz="2000">
                <a:latin typeface="Calibri" pitchFamily="34" charset="0"/>
                <a:cs typeface="Times New Roman" pitchFamily="18" charset="0"/>
              </a:rPr>
              <a:t>que se ejerce desde una posición de </a:t>
            </a:r>
            <a:r>
              <a:rPr lang="es-ES" sz="2800">
                <a:latin typeface="Calibri" pitchFamily="34" charset="0"/>
                <a:cs typeface="Times New Roman" pitchFamily="18" charset="0"/>
              </a:rPr>
              <a:t>profesionalidad</a:t>
            </a:r>
            <a:r>
              <a:rPr lang="es-ES" sz="2000">
                <a:latin typeface="Calibri" pitchFamily="34" charset="0"/>
                <a:cs typeface="Times New Roman" pitchFamily="18" charset="0"/>
              </a:rPr>
              <a:t> ganada a pulso</a:t>
            </a:r>
            <a:endParaRPr lang="es-ES" sz="2000">
              <a:latin typeface="Calibri" pitchFamily="34" charset="0"/>
              <a:ea typeface="Arial Unicode MS" pitchFamily="34" charset="-128"/>
              <a:cs typeface="Arial Unicode MS" pitchFamily="34" charset="-128"/>
            </a:endParaRPr>
          </a:p>
        </p:txBody>
      </p:sp>
      <p:sp>
        <p:nvSpPr>
          <p:cNvPr id="13319" name="Text Box 14"/>
          <p:cNvSpPr txBox="1">
            <a:spLocks noChangeArrowheads="1"/>
          </p:cNvSpPr>
          <p:nvPr/>
        </p:nvSpPr>
        <p:spPr bwMode="auto">
          <a:xfrm>
            <a:off x="527050" y="5214938"/>
            <a:ext cx="8089900" cy="1052512"/>
          </a:xfrm>
          <a:prstGeom prst="rect">
            <a:avLst/>
          </a:prstGeom>
          <a:noFill/>
          <a:ln w="9525">
            <a:noFill/>
            <a:miter lim="800000"/>
            <a:headEnd/>
            <a:tailEnd/>
          </a:ln>
        </p:spPr>
        <p:txBody>
          <a:bodyPr>
            <a:spAutoFit/>
          </a:bodyPr>
          <a:lstStyle/>
          <a:p>
            <a:pPr eaLnBrk="0" hangingPunct="0">
              <a:lnSpc>
                <a:spcPct val="130000"/>
              </a:lnSpc>
            </a:pPr>
            <a:r>
              <a:rPr lang="es-ES_tradnl" sz="2800" b="1">
                <a:solidFill>
                  <a:srgbClr val="C00000"/>
                </a:solidFill>
                <a:latin typeface="Calibri" pitchFamily="34" charset="0"/>
              </a:rPr>
              <a:t>LIDERAZGO</a:t>
            </a:r>
            <a:r>
              <a:rPr lang="es-ES_tradnl" sz="2000" b="1">
                <a:solidFill>
                  <a:srgbClr val="C00000"/>
                </a:solidFill>
                <a:latin typeface="Calibri" pitchFamily="34" charset="0"/>
              </a:rPr>
              <a:t>: </a:t>
            </a:r>
            <a:r>
              <a:rPr lang="es-ES" sz="2800">
                <a:latin typeface="Calibri" pitchFamily="34" charset="0"/>
                <a:cs typeface="Arial" charset="0"/>
              </a:rPr>
              <a:t>influencia </a:t>
            </a:r>
            <a:r>
              <a:rPr lang="es-ES" sz="2000">
                <a:latin typeface="Calibri" pitchFamily="34" charset="0"/>
                <a:cs typeface="Arial" charset="0"/>
              </a:rPr>
              <a:t>que emana de la </a:t>
            </a:r>
            <a:r>
              <a:rPr lang="es-ES" sz="2800">
                <a:latin typeface="Calibri" pitchFamily="34" charset="0"/>
                <a:cs typeface="Arial" charset="0"/>
              </a:rPr>
              <a:t>personalidad</a:t>
            </a:r>
            <a:r>
              <a:rPr lang="es-ES" sz="2000">
                <a:latin typeface="Calibri" pitchFamily="34" charset="0"/>
                <a:cs typeface="Arial" charset="0"/>
              </a:rPr>
              <a:t> de un individuo</a:t>
            </a:r>
            <a:endParaRPr lang="es-ES" sz="2000">
              <a:latin typeface="Calibri" pitchFamily="34" charset="0"/>
              <a:ea typeface="Arial Unicode MS" pitchFamily="34" charset="-128"/>
              <a:cs typeface="Arial Unicode MS" pitchFamily="34" charset="-128"/>
            </a:endParaRP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Dirección y liderazgo …</a:t>
            </a:r>
          </a:p>
        </p:txBody>
      </p:sp>
      <p:sp>
        <p:nvSpPr>
          <p:cNvPr id="5" name="4 Rectángulo"/>
          <p:cNvSpPr/>
          <p:nvPr/>
        </p:nvSpPr>
        <p:spPr>
          <a:xfrm>
            <a:off x="285750" y="908050"/>
            <a:ext cx="4000500" cy="264318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6" name="5 Rectángulo"/>
          <p:cNvSpPr/>
          <p:nvPr/>
        </p:nvSpPr>
        <p:spPr>
          <a:xfrm>
            <a:off x="4786313" y="908050"/>
            <a:ext cx="4000500" cy="2643188"/>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8" name="7 CuadroTexto"/>
          <p:cNvSpPr txBox="1"/>
          <p:nvPr/>
        </p:nvSpPr>
        <p:spPr>
          <a:xfrm>
            <a:off x="1350963" y="1050925"/>
            <a:ext cx="1598612"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DIRECCION</a:t>
            </a:r>
          </a:p>
        </p:txBody>
      </p:sp>
      <p:sp>
        <p:nvSpPr>
          <p:cNvPr id="9" name="8 CuadroTexto"/>
          <p:cNvSpPr txBox="1"/>
          <p:nvPr/>
        </p:nvSpPr>
        <p:spPr>
          <a:xfrm>
            <a:off x="5857875" y="1039813"/>
            <a:ext cx="1647825"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LIDERAZGO</a:t>
            </a:r>
          </a:p>
        </p:txBody>
      </p:sp>
      <p:sp>
        <p:nvSpPr>
          <p:cNvPr id="14344" name="Rectangle 11"/>
          <p:cNvSpPr>
            <a:spLocks noChangeArrowheads="1"/>
          </p:cNvSpPr>
          <p:nvPr/>
        </p:nvSpPr>
        <p:spPr bwMode="auto">
          <a:xfrm>
            <a:off x="357188" y="1550988"/>
            <a:ext cx="3786187" cy="1720850"/>
          </a:xfrm>
          <a:prstGeom prst="rect">
            <a:avLst/>
          </a:prstGeom>
          <a:noFill/>
          <a:ln w="12700">
            <a:noFill/>
            <a:miter lim="800000"/>
            <a:headEnd/>
            <a:tailEnd/>
          </a:ln>
        </p:spPr>
        <p:txBody>
          <a:bodyPr lIns="90488" tIns="44450" rIns="90488" bIns="44450">
            <a:spAutoFit/>
          </a:bodyPr>
          <a:lstStyle/>
          <a:p>
            <a:pPr eaLnBrk="0" hangingPunct="0">
              <a:spcBef>
                <a:spcPct val="10000"/>
              </a:spcBef>
              <a:buClr>
                <a:srgbClr val="008000"/>
              </a:buClr>
              <a:buFont typeface="Wingdings" pitchFamily="2" charset="2"/>
              <a:buChar char="ü"/>
            </a:pPr>
            <a:r>
              <a:rPr lang="es-ES_tradnl" sz="2000">
                <a:solidFill>
                  <a:srgbClr val="000000"/>
                </a:solidFill>
                <a:latin typeface="Calibri" pitchFamily="34" charset="0"/>
                <a:cs typeface="Times New Roman" pitchFamily="18" charset="0"/>
              </a:rPr>
              <a:t> </a:t>
            </a:r>
            <a:r>
              <a:rPr lang="es-ES" sz="2000">
                <a:latin typeface="Calibri" pitchFamily="34" charset="0"/>
                <a:cs typeface="Times New Roman" pitchFamily="18" charset="0"/>
              </a:rPr>
              <a:t>depende de la posición forma</a:t>
            </a:r>
            <a:r>
              <a:rPr lang="es-ES_tradnl" sz="2000">
                <a:latin typeface="Calibri" pitchFamily="34" charset="0"/>
                <a:cs typeface="Times New Roman" pitchFamily="18" charset="0"/>
              </a:rPr>
              <a:t>l </a:t>
            </a:r>
          </a:p>
          <a:p>
            <a:pPr eaLnBrk="0" hangingPunct="0">
              <a:spcBef>
                <a:spcPct val="10000"/>
              </a:spcBef>
              <a:buClr>
                <a:srgbClr val="008000"/>
              </a:buClr>
              <a:buFont typeface="Wingdings" pitchFamily="2" charset="2"/>
              <a:buChar char="ü"/>
            </a:pPr>
            <a:r>
              <a:rPr lang="es-ES_tradnl" sz="2000">
                <a:latin typeface="Calibri" pitchFamily="34" charset="0"/>
                <a:cs typeface="Times New Roman" pitchFamily="18" charset="0"/>
              </a:rPr>
              <a:t> </a:t>
            </a:r>
            <a:r>
              <a:rPr lang="es-ES" sz="2000">
                <a:latin typeface="Calibri" pitchFamily="34" charset="0"/>
                <a:cs typeface="Times New Roman" pitchFamily="18" charset="0"/>
              </a:rPr>
              <a:t>posee autoridad institucional</a:t>
            </a:r>
            <a:endParaRPr lang="es-ES_tradnl" sz="2000">
              <a:latin typeface="Calibri" pitchFamily="34" charset="0"/>
            </a:endParaRPr>
          </a:p>
          <a:p>
            <a:pPr eaLnBrk="0" hangingPunct="0">
              <a:spcBef>
                <a:spcPct val="10000"/>
              </a:spcBef>
              <a:buClr>
                <a:srgbClr val="008000"/>
              </a:buClr>
              <a:buFont typeface="Wingdings" pitchFamily="2" charset="2"/>
              <a:buChar char="ü"/>
            </a:pPr>
            <a:r>
              <a:rPr lang="es-ES_tradnl" sz="2000">
                <a:latin typeface="Calibri" pitchFamily="34" charset="0"/>
              </a:rPr>
              <a:t> se dirige mediante el ejercicio de la autoridad formal</a:t>
            </a:r>
          </a:p>
          <a:p>
            <a:pPr eaLnBrk="0" hangingPunct="0">
              <a:spcBef>
                <a:spcPct val="10000"/>
              </a:spcBef>
              <a:buClr>
                <a:srgbClr val="008000"/>
              </a:buClr>
              <a:buFont typeface="Wingdings" pitchFamily="2" charset="2"/>
              <a:buChar char="ü"/>
            </a:pPr>
            <a:r>
              <a:rPr lang="es-ES_tradnl" sz="2000">
                <a:latin typeface="Calibri" pitchFamily="34" charset="0"/>
              </a:rPr>
              <a:t> “perfil” del director</a:t>
            </a:r>
          </a:p>
        </p:txBody>
      </p:sp>
      <p:sp>
        <p:nvSpPr>
          <p:cNvPr id="14345" name="Rectangle 14"/>
          <p:cNvSpPr>
            <a:spLocks noChangeArrowheads="1"/>
          </p:cNvSpPr>
          <p:nvPr/>
        </p:nvSpPr>
        <p:spPr bwMode="auto">
          <a:xfrm>
            <a:off x="4879975" y="1550988"/>
            <a:ext cx="3848100" cy="1690687"/>
          </a:xfrm>
          <a:prstGeom prst="rect">
            <a:avLst/>
          </a:prstGeom>
          <a:noFill/>
          <a:ln w="12700">
            <a:noFill/>
            <a:miter lim="800000"/>
            <a:headEnd/>
            <a:tailEnd/>
          </a:ln>
        </p:spPr>
        <p:txBody>
          <a:bodyPr lIns="90488" tIns="44450" rIns="90488" bIns="44450">
            <a:spAutoFit/>
          </a:bodyPr>
          <a:lstStyle/>
          <a:p>
            <a:pPr marL="198438" indent="-198438" eaLnBrk="0" hangingPunct="0">
              <a:spcBef>
                <a:spcPct val="10000"/>
              </a:spcBef>
              <a:buClr>
                <a:srgbClr val="008000"/>
              </a:buClr>
              <a:buSzPct val="115000"/>
              <a:buFont typeface="Wingdings" pitchFamily="2" charset="2"/>
              <a:buChar char="v"/>
            </a:pPr>
            <a:r>
              <a:rPr lang="es-ES_tradnl" sz="2000">
                <a:solidFill>
                  <a:srgbClr val="000000"/>
                </a:solidFill>
                <a:latin typeface="Calibri" pitchFamily="34" charset="0"/>
                <a:cs typeface="Times New Roman" pitchFamily="18" charset="0"/>
              </a:rPr>
              <a:t> </a:t>
            </a:r>
            <a:r>
              <a:rPr lang="es-ES" sz="2000">
                <a:solidFill>
                  <a:srgbClr val="000000"/>
                </a:solidFill>
                <a:latin typeface="Calibri" pitchFamily="34" charset="0"/>
                <a:cs typeface="Times New Roman" pitchFamily="18" charset="0"/>
              </a:rPr>
              <a:t>capacidad de ejercer influencia sobre los demás</a:t>
            </a:r>
            <a:r>
              <a:rPr lang="es-ES" sz="2000">
                <a:solidFill>
                  <a:srgbClr val="333333"/>
                </a:solidFill>
                <a:latin typeface="Calibri" pitchFamily="34" charset="0"/>
              </a:rPr>
              <a:t> </a:t>
            </a:r>
            <a:endParaRPr lang="es-ES_tradnl" sz="2000">
              <a:solidFill>
                <a:srgbClr val="333333"/>
              </a:solidFill>
              <a:latin typeface="Calibri" pitchFamily="34" charset="0"/>
            </a:endParaRPr>
          </a:p>
          <a:p>
            <a:pPr marL="198438" indent="-198438" eaLnBrk="0" hangingPunct="0">
              <a:spcBef>
                <a:spcPct val="10000"/>
              </a:spcBef>
              <a:buClr>
                <a:srgbClr val="008000"/>
              </a:buClr>
              <a:buSzPct val="115000"/>
              <a:buFont typeface="Wingdings" pitchFamily="2" charset="2"/>
              <a:buChar char="v"/>
            </a:pPr>
            <a:r>
              <a:rPr lang="es-ES_tradnl" sz="2000">
                <a:solidFill>
                  <a:srgbClr val="000000"/>
                </a:solidFill>
                <a:latin typeface="Calibri" pitchFamily="34" charset="0"/>
                <a:cs typeface="Times New Roman" pitchFamily="18" charset="0"/>
              </a:rPr>
              <a:t> </a:t>
            </a:r>
            <a:r>
              <a:rPr lang="es-ES" sz="2000">
                <a:solidFill>
                  <a:srgbClr val="000000"/>
                </a:solidFill>
                <a:latin typeface="Calibri" pitchFamily="34" charset="0"/>
                <a:cs typeface="Times New Roman" pitchFamily="18" charset="0"/>
              </a:rPr>
              <a:t>es extensible a otros miembros y grupos de la organización </a:t>
            </a:r>
            <a:endParaRPr lang="es-ES_tradnl" sz="2000">
              <a:solidFill>
                <a:srgbClr val="000000"/>
              </a:solidFill>
              <a:latin typeface="Calibri" pitchFamily="34" charset="0"/>
              <a:cs typeface="Times New Roman" pitchFamily="18" charset="0"/>
            </a:endParaRPr>
          </a:p>
          <a:p>
            <a:pPr marL="198438" indent="-198438" eaLnBrk="0" hangingPunct="0">
              <a:spcBef>
                <a:spcPct val="10000"/>
              </a:spcBef>
              <a:buClr>
                <a:srgbClr val="008000"/>
              </a:buClr>
              <a:buSzPct val="115000"/>
              <a:buFont typeface="Wingdings" pitchFamily="2" charset="2"/>
              <a:buChar char="v"/>
            </a:pPr>
            <a:r>
              <a:rPr lang="es-ES_tradnl" sz="2000">
                <a:solidFill>
                  <a:srgbClr val="000000"/>
                </a:solidFill>
                <a:latin typeface="Calibri" pitchFamily="34" charset="0"/>
                <a:cs typeface="Times New Roman" pitchFamily="18" charset="0"/>
              </a:rPr>
              <a:t> “estilos” de liderazgo</a:t>
            </a:r>
          </a:p>
        </p:txBody>
      </p:sp>
      <p:sp>
        <p:nvSpPr>
          <p:cNvPr id="12" name="Rectangle 16"/>
          <p:cNvSpPr>
            <a:spLocks noChangeArrowheads="1"/>
          </p:cNvSpPr>
          <p:nvPr/>
        </p:nvSpPr>
        <p:spPr bwMode="auto">
          <a:xfrm>
            <a:off x="2236788" y="4000500"/>
            <a:ext cx="4670425" cy="427038"/>
          </a:xfrm>
          <a:prstGeom prst="rect">
            <a:avLst/>
          </a:prstGeom>
          <a:solidFill>
            <a:schemeClr val="accent2">
              <a:lumMod val="75000"/>
            </a:schemeClr>
          </a:solidFill>
          <a:ln w="12700">
            <a:noFill/>
            <a:miter lim="800000"/>
            <a:headEnd/>
            <a:tailEnd/>
          </a:ln>
          <a:effectLst/>
        </p:spPr>
        <p:txBody>
          <a:bodyPr>
            <a:spAutoFit/>
          </a:bodyPr>
          <a:lstStyle/>
          <a:p>
            <a:pPr algn="ctr" defTabSz="762000" eaLnBrk="0" fontAlgn="auto" hangingPunct="0">
              <a:spcAft>
                <a:spcPts val="0"/>
              </a:spcAft>
              <a:defRPr/>
            </a:pPr>
            <a:r>
              <a:rPr lang="es-ES_tradnl" sz="2200" b="1" dirty="0">
                <a:solidFill>
                  <a:schemeClr val="bg1"/>
                </a:solidFill>
                <a:latin typeface="+mn-lt"/>
              </a:rPr>
              <a:t>ASPECTOS COMPLEMENTARIOS</a:t>
            </a:r>
          </a:p>
        </p:txBody>
      </p:sp>
      <p:sp>
        <p:nvSpPr>
          <p:cNvPr id="13" name="Rectangle 17"/>
          <p:cNvSpPr>
            <a:spLocks noChangeArrowheads="1"/>
          </p:cNvSpPr>
          <p:nvPr/>
        </p:nvSpPr>
        <p:spPr bwMode="auto">
          <a:xfrm>
            <a:off x="285750" y="4714875"/>
            <a:ext cx="8572500" cy="1631950"/>
          </a:xfrm>
          <a:prstGeom prst="rect">
            <a:avLst/>
          </a:prstGeom>
          <a:solidFill>
            <a:schemeClr val="accent2">
              <a:lumMod val="40000"/>
              <a:lumOff val="60000"/>
            </a:schemeClr>
          </a:solidFill>
          <a:ln w="9525">
            <a:noFill/>
            <a:miter lim="800000"/>
            <a:headEnd/>
            <a:tailEnd/>
          </a:ln>
          <a:effectLst/>
        </p:spPr>
        <p:txBody>
          <a:bodyPr>
            <a:spAutoFit/>
          </a:bodyPr>
          <a:lstStyle/>
          <a:p>
            <a:pPr eaLnBrk="0" fontAlgn="auto" hangingPunct="0">
              <a:spcAft>
                <a:spcPts val="0"/>
              </a:spcAft>
              <a:buClr>
                <a:srgbClr val="FFFFFF"/>
              </a:buClr>
              <a:buFont typeface="Wingdings" pitchFamily="2" charset="2"/>
              <a:buChar char="Ø"/>
              <a:defRPr/>
            </a:pPr>
            <a:r>
              <a:rPr lang="es-ES_tradnl" sz="2000" dirty="0">
                <a:latin typeface="+mn-lt"/>
                <a:cs typeface="Arial" charset="0"/>
              </a:rPr>
              <a:t>  El ejercicio de un fuerte liderazgo por parte de la dirección aparece claramente asociado con el buen funcionamiento de la organización</a:t>
            </a:r>
          </a:p>
          <a:p>
            <a:pPr eaLnBrk="0" fontAlgn="auto" hangingPunct="0">
              <a:spcAft>
                <a:spcPts val="0"/>
              </a:spcAft>
              <a:buClr>
                <a:srgbClr val="FFFFFF"/>
              </a:buClr>
              <a:buFont typeface="Wingdings" pitchFamily="2" charset="2"/>
              <a:buChar char="Ø"/>
              <a:defRPr/>
            </a:pPr>
            <a:r>
              <a:rPr lang="es-ES_tradnl" sz="2000" dirty="0">
                <a:latin typeface="+mn-lt"/>
                <a:cs typeface="Arial" charset="0"/>
              </a:rPr>
              <a:t>  El liderazgo entendido como un Liderazgo Compartido.</a:t>
            </a:r>
          </a:p>
          <a:p>
            <a:pPr algn="ctr" eaLnBrk="0" fontAlgn="auto" hangingPunct="0">
              <a:spcAft>
                <a:spcPts val="0"/>
              </a:spcAft>
              <a:buClr>
                <a:srgbClr val="FFFFFF"/>
              </a:buClr>
              <a:defRPr/>
            </a:pPr>
            <a:r>
              <a:rPr lang="es-ES" sz="2000" dirty="0">
                <a:latin typeface="+mn-lt"/>
                <a:cs typeface="Arial" charset="0"/>
              </a:rPr>
              <a:t>“</a:t>
            </a:r>
            <a:r>
              <a:rPr lang="es-ES_tradnl" sz="2000" i="1" dirty="0">
                <a:latin typeface="+mn-lt"/>
                <a:cs typeface="Arial" charset="0"/>
              </a:rPr>
              <a:t>A</a:t>
            </a:r>
            <a:r>
              <a:rPr lang="es-ES" sz="2000" i="1" dirty="0" err="1">
                <a:latin typeface="+mn-lt"/>
                <a:cs typeface="Arial" charset="0"/>
              </a:rPr>
              <a:t>quello</a:t>
            </a:r>
            <a:r>
              <a:rPr lang="es-ES" sz="2000" i="1" dirty="0">
                <a:latin typeface="+mn-lt"/>
                <a:cs typeface="Arial" charset="0"/>
              </a:rPr>
              <a:t> que estimula a </a:t>
            </a:r>
            <a:r>
              <a:rPr lang="es-ES_tradnl" sz="2000" i="1" dirty="0">
                <a:latin typeface="+mn-lt"/>
                <a:cs typeface="Arial" charset="0"/>
              </a:rPr>
              <a:t>los </a:t>
            </a:r>
            <a:r>
              <a:rPr lang="es-ES" sz="2000" i="1" dirty="0">
                <a:latin typeface="+mn-lt"/>
                <a:cs typeface="Arial" charset="0"/>
              </a:rPr>
              <a:t>individuos y al equipo a dar lo mejor de ellos mismos para lograr un objetivo común previamente establecido" </a:t>
            </a:r>
            <a:r>
              <a:rPr lang="es-ES" sz="2000" dirty="0">
                <a:latin typeface="+mn-lt"/>
                <a:cs typeface="Arial" charset="0"/>
              </a:rPr>
              <a:t>(Villa y </a:t>
            </a:r>
            <a:r>
              <a:rPr lang="es-ES" sz="2000" dirty="0" err="1">
                <a:latin typeface="+mn-lt"/>
                <a:cs typeface="Arial" charset="0"/>
              </a:rPr>
              <a:t>Poblete</a:t>
            </a:r>
            <a:r>
              <a:rPr lang="es-ES" sz="2000" dirty="0">
                <a:latin typeface="+mn-lt"/>
                <a:cs typeface="Arial" charset="0"/>
              </a:rPr>
              <a:t>, 2000)</a:t>
            </a:r>
            <a:endParaRPr lang="es-ES" sz="2000" dirty="0">
              <a:latin typeface="Arial Unicode MS" pitchFamily="34" charset="-128"/>
              <a:ea typeface="Arial Unicode MS" pitchFamily="34" charset="-128"/>
              <a:cs typeface="Arial Unicode MS" pitchFamily="34" charset="-128"/>
            </a:endParaRPr>
          </a:p>
        </p:txBody>
      </p:sp>
      <p:sp>
        <p:nvSpPr>
          <p:cNvPr id="14" name="13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5" name="14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Comunicación</a:t>
            </a:r>
            <a:endParaRPr lang="es-ES" dirty="0"/>
          </a:p>
        </p:txBody>
      </p:sp>
      <p:sp>
        <p:nvSpPr>
          <p:cNvPr id="3" name="2 Subtítulo"/>
          <p:cNvSpPr>
            <a:spLocks noGrp="1"/>
          </p:cNvSpPr>
          <p:nvPr>
            <p:ph type="subTitle" idx="1"/>
          </p:nvPr>
        </p:nvSpPr>
        <p:spPr/>
        <p:txBody>
          <a:bodyPr/>
          <a:lstStyle/>
          <a:p>
            <a:r>
              <a:rPr lang="es-ES" dirty="0" smtClean="0"/>
              <a:t>Luis Tomás </a:t>
            </a:r>
            <a:r>
              <a:rPr lang="es-ES" dirty="0" err="1" smtClean="0"/>
              <a:t>Fañanás</a:t>
            </a:r>
            <a:r>
              <a:rPr lang="es-ES" dirty="0" smtClean="0"/>
              <a:t> Torralba</a:t>
            </a:r>
            <a:endParaRPr lang="es-ES" dirty="0"/>
          </a:p>
        </p:txBody>
      </p:sp>
      <p:sp>
        <p:nvSpPr>
          <p:cNvPr id="4" name="3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5" name="4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z="2400" smtClean="0"/>
              <a:t>EVOLUCION DE LOS ESTUDIOS SOBRE LIDERAZGO</a:t>
            </a:r>
          </a:p>
        </p:txBody>
      </p:sp>
      <p:sp>
        <p:nvSpPr>
          <p:cNvPr id="4" name="Text Box 12"/>
          <p:cNvSpPr txBox="1">
            <a:spLocks noChangeArrowheads="1"/>
          </p:cNvSpPr>
          <p:nvPr/>
        </p:nvSpPr>
        <p:spPr bwMode="auto">
          <a:xfrm>
            <a:off x="428625" y="1643063"/>
            <a:ext cx="8458200" cy="3638550"/>
          </a:xfrm>
          <a:prstGeom prst="rect">
            <a:avLst/>
          </a:prstGeom>
          <a:solidFill>
            <a:schemeClr val="bg1">
              <a:lumMod val="85000"/>
            </a:schemeClr>
          </a:solidFill>
          <a:ln w="9525">
            <a:noFill/>
            <a:miter lim="800000"/>
            <a:headEnd/>
            <a:tailEnd/>
          </a:ln>
          <a:effectLst/>
        </p:spPr>
        <p:txBody>
          <a:bodyPr>
            <a:spAutoFit/>
          </a:bodyPr>
          <a:lstStyle/>
          <a:p>
            <a:pPr eaLnBrk="0" fontAlgn="auto" hangingPunct="0">
              <a:lnSpc>
                <a:spcPct val="120000"/>
              </a:lnSpc>
              <a:spcAft>
                <a:spcPts val="0"/>
              </a:spcAft>
              <a:buFontTx/>
              <a:buChar char="o"/>
              <a:defRPr/>
            </a:pPr>
            <a:r>
              <a:rPr lang="es-ES_tradnl" sz="2400" dirty="0">
                <a:latin typeface="+mn-lt"/>
                <a:cs typeface="Arial" charset="0"/>
              </a:rPr>
              <a:t> </a:t>
            </a:r>
            <a:r>
              <a:rPr lang="es-ES" sz="2400" b="1" i="1" dirty="0">
                <a:latin typeface="+mn-lt"/>
                <a:cs typeface="Arial" charset="0"/>
              </a:rPr>
              <a:t>Enfoques centrados en la personalidad</a:t>
            </a:r>
            <a:r>
              <a:rPr lang="es-ES" sz="2400" dirty="0">
                <a:latin typeface="+mn-lt"/>
                <a:cs typeface="Arial" charset="0"/>
              </a:rPr>
              <a:t>, tratando de hallar los rasgos de personalidad que identifican a los líderes</a:t>
            </a:r>
          </a:p>
          <a:p>
            <a:pPr eaLnBrk="0" fontAlgn="auto" hangingPunct="0">
              <a:lnSpc>
                <a:spcPct val="20000"/>
              </a:lnSpc>
              <a:spcAft>
                <a:spcPts val="0"/>
              </a:spcAft>
              <a:buFontTx/>
              <a:buChar char="o"/>
              <a:defRPr/>
            </a:pPr>
            <a:endParaRPr lang="es-ES_tradnl" sz="2400" dirty="0">
              <a:latin typeface="+mn-lt"/>
              <a:cs typeface="Arial" charset="0"/>
            </a:endParaRPr>
          </a:p>
          <a:p>
            <a:pPr eaLnBrk="0" fontAlgn="auto" hangingPunct="0">
              <a:lnSpc>
                <a:spcPct val="120000"/>
              </a:lnSpc>
              <a:spcBef>
                <a:spcPct val="50000"/>
              </a:spcBef>
              <a:spcAft>
                <a:spcPts val="0"/>
              </a:spcAft>
              <a:buFontTx/>
              <a:buChar char="o"/>
              <a:defRPr/>
            </a:pPr>
            <a:r>
              <a:rPr lang="es-ES_tradnl" sz="2400" dirty="0">
                <a:latin typeface="+mn-lt"/>
                <a:cs typeface="Arial" charset="0"/>
              </a:rPr>
              <a:t> </a:t>
            </a:r>
            <a:r>
              <a:rPr lang="es-ES" sz="2400" b="1" i="1" dirty="0">
                <a:latin typeface="+mn-lt"/>
                <a:cs typeface="Arial" charset="0"/>
              </a:rPr>
              <a:t>Enfoques centrados en la conducta</a:t>
            </a:r>
            <a:r>
              <a:rPr lang="es-ES" sz="2400" dirty="0">
                <a:latin typeface="+mn-lt"/>
                <a:cs typeface="Arial" charset="0"/>
              </a:rPr>
              <a:t>, tratando de identificar las conductas de los líderes y establecer tipologías de estilos de liderazgo</a:t>
            </a:r>
          </a:p>
          <a:p>
            <a:pPr eaLnBrk="0" fontAlgn="auto" hangingPunct="0">
              <a:lnSpc>
                <a:spcPct val="120000"/>
              </a:lnSpc>
              <a:spcBef>
                <a:spcPct val="50000"/>
              </a:spcBef>
              <a:spcAft>
                <a:spcPts val="0"/>
              </a:spcAft>
              <a:buFontTx/>
              <a:buChar char="o"/>
              <a:defRPr/>
            </a:pPr>
            <a:r>
              <a:rPr lang="es-ES_tradnl" sz="2400" b="1" dirty="0">
                <a:latin typeface="+mn-lt"/>
                <a:cs typeface="Arial" charset="0"/>
              </a:rPr>
              <a:t> </a:t>
            </a:r>
            <a:r>
              <a:rPr lang="es-ES" sz="2400" b="1" i="1" dirty="0">
                <a:latin typeface="+mn-lt"/>
                <a:cs typeface="Arial" charset="0"/>
              </a:rPr>
              <a:t>Enfoques situacionales</a:t>
            </a:r>
            <a:r>
              <a:rPr lang="es-ES" sz="2400" dirty="0">
                <a:latin typeface="+mn-lt"/>
                <a:cs typeface="Arial" charset="0"/>
              </a:rPr>
              <a:t>, que ponen de relieve la necesidad de la adecuación a los factores de contexto</a:t>
            </a: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Enfoques centrados en la Personalidad</a:t>
            </a:r>
          </a:p>
        </p:txBody>
      </p:sp>
      <p:sp>
        <p:nvSpPr>
          <p:cNvPr id="4" name="Text Box 20"/>
          <p:cNvSpPr txBox="1">
            <a:spLocks noChangeArrowheads="1"/>
          </p:cNvSpPr>
          <p:nvPr/>
        </p:nvSpPr>
        <p:spPr bwMode="auto">
          <a:xfrm>
            <a:off x="642938" y="1143000"/>
            <a:ext cx="8129587" cy="4524375"/>
          </a:xfrm>
          <a:prstGeom prst="rect">
            <a:avLst/>
          </a:prstGeom>
          <a:solidFill>
            <a:schemeClr val="accent5">
              <a:lumMod val="40000"/>
              <a:lumOff val="60000"/>
            </a:schemeClr>
          </a:solidFill>
          <a:ln w="9525">
            <a:noFill/>
            <a:miter lim="800000"/>
            <a:headEnd/>
            <a:tailEnd/>
          </a:ln>
          <a:effectLst/>
        </p:spPr>
        <p:txBody>
          <a:bodyPr>
            <a:spAutoFit/>
          </a:bodyPr>
          <a:lstStyle/>
          <a:p>
            <a:pPr eaLnBrk="0" fontAlgn="auto" hangingPunct="0">
              <a:lnSpc>
                <a:spcPct val="120000"/>
              </a:lnSpc>
              <a:spcBef>
                <a:spcPct val="50000"/>
              </a:spcBef>
              <a:spcAft>
                <a:spcPts val="0"/>
              </a:spcAft>
              <a:buFont typeface="Wingdings" pitchFamily="2" charset="2"/>
              <a:buChar char="Ø"/>
              <a:defRPr/>
            </a:pPr>
            <a:r>
              <a:rPr lang="es-ES" sz="2400" dirty="0">
                <a:latin typeface="+mn-lt"/>
                <a:cs typeface="Arial" charset="0"/>
              </a:rPr>
              <a:t>¿Existe un perfil de personalidad para ser un buen líder?</a:t>
            </a:r>
          </a:p>
          <a:p>
            <a:pPr eaLnBrk="0" fontAlgn="auto" hangingPunct="0">
              <a:lnSpc>
                <a:spcPct val="60000"/>
              </a:lnSpc>
              <a:spcBef>
                <a:spcPct val="50000"/>
              </a:spcBef>
              <a:spcAft>
                <a:spcPts val="0"/>
              </a:spcAft>
              <a:buFont typeface="Wingdings" pitchFamily="2" charset="2"/>
              <a:buChar char="Ø"/>
              <a:defRPr/>
            </a:pPr>
            <a:endParaRPr lang="es-ES_tradnl" sz="2400" dirty="0">
              <a:latin typeface="+mn-lt"/>
              <a:cs typeface="Arial" charset="0"/>
            </a:endParaRPr>
          </a:p>
          <a:p>
            <a:pPr eaLnBrk="0" fontAlgn="auto" hangingPunct="0">
              <a:lnSpc>
                <a:spcPct val="120000"/>
              </a:lnSpc>
              <a:spcBef>
                <a:spcPct val="50000"/>
              </a:spcBef>
              <a:spcAft>
                <a:spcPts val="0"/>
              </a:spcAft>
              <a:buFont typeface="Wingdings" pitchFamily="2" charset="2"/>
              <a:buChar char="Ø"/>
              <a:defRPr/>
            </a:pPr>
            <a:r>
              <a:rPr lang="es-ES" sz="2400" dirty="0">
                <a:latin typeface="+mn-lt"/>
                <a:cs typeface="Arial" charset="0"/>
              </a:rPr>
              <a:t>¿Qué características personales se reconocen en los líderes?</a:t>
            </a:r>
            <a:r>
              <a:rPr lang="es-ES" sz="2400" dirty="0">
                <a:latin typeface="+mn-lt"/>
                <a:cs typeface="Times New Roman" charset="0"/>
              </a:rPr>
              <a:t> </a:t>
            </a:r>
          </a:p>
          <a:p>
            <a:pPr eaLnBrk="0" fontAlgn="auto" hangingPunct="0">
              <a:lnSpc>
                <a:spcPct val="60000"/>
              </a:lnSpc>
              <a:spcBef>
                <a:spcPct val="50000"/>
              </a:spcBef>
              <a:spcAft>
                <a:spcPts val="0"/>
              </a:spcAft>
              <a:buFont typeface="Wingdings" pitchFamily="2" charset="2"/>
              <a:buChar char="Ø"/>
              <a:defRPr/>
            </a:pPr>
            <a:endParaRPr lang="es-ES_tradnl" sz="2400" dirty="0">
              <a:latin typeface="+mn-lt"/>
              <a:cs typeface="Times New Roman" charset="0"/>
            </a:endParaRPr>
          </a:p>
          <a:p>
            <a:pPr eaLnBrk="0" fontAlgn="auto" hangingPunct="0">
              <a:lnSpc>
                <a:spcPct val="120000"/>
              </a:lnSpc>
              <a:spcBef>
                <a:spcPct val="50000"/>
              </a:spcBef>
              <a:spcAft>
                <a:spcPts val="0"/>
              </a:spcAft>
              <a:buFont typeface="Wingdings" pitchFamily="2" charset="2"/>
              <a:buChar char="Ø"/>
              <a:defRPr/>
            </a:pPr>
            <a:r>
              <a:rPr lang="es-ES" sz="2400" dirty="0">
                <a:latin typeface="+mn-lt"/>
                <a:cs typeface="Arial" charset="0"/>
              </a:rPr>
              <a:t>¿Existe un patrón único de características personales universalmente válido para todas las situaciones?</a:t>
            </a:r>
            <a:r>
              <a:rPr lang="es-ES" sz="2400" dirty="0">
                <a:latin typeface="+mn-lt"/>
                <a:cs typeface="Times New Roman" charset="0"/>
              </a:rPr>
              <a:t> </a:t>
            </a:r>
          </a:p>
          <a:p>
            <a:pPr eaLnBrk="0" fontAlgn="auto" hangingPunct="0">
              <a:lnSpc>
                <a:spcPct val="60000"/>
              </a:lnSpc>
              <a:spcBef>
                <a:spcPct val="50000"/>
              </a:spcBef>
              <a:spcAft>
                <a:spcPts val="0"/>
              </a:spcAft>
              <a:buFont typeface="Wingdings" pitchFamily="2" charset="2"/>
              <a:buChar char="Ø"/>
              <a:defRPr/>
            </a:pPr>
            <a:endParaRPr lang="es-ES_tradnl" sz="2400" dirty="0">
              <a:latin typeface="+mn-lt"/>
              <a:cs typeface="Times New Roman" charset="0"/>
            </a:endParaRPr>
          </a:p>
          <a:p>
            <a:pPr eaLnBrk="0" fontAlgn="auto" hangingPunct="0">
              <a:lnSpc>
                <a:spcPct val="120000"/>
              </a:lnSpc>
              <a:spcBef>
                <a:spcPct val="50000"/>
              </a:spcBef>
              <a:spcAft>
                <a:spcPts val="0"/>
              </a:spcAft>
              <a:buFont typeface="Wingdings" pitchFamily="2" charset="2"/>
              <a:buChar char="Ø"/>
              <a:defRPr/>
            </a:pPr>
            <a:r>
              <a:rPr lang="es-ES" sz="2400" dirty="0">
                <a:latin typeface="+mn-lt"/>
                <a:cs typeface="Arial" charset="0"/>
              </a:rPr>
              <a:t>¿Qué hallazgos aporta la investigación en torno a estas cuestiones?</a:t>
            </a: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Teoría de los Grandes Hombres …</a:t>
            </a:r>
          </a:p>
        </p:txBody>
      </p:sp>
      <p:sp>
        <p:nvSpPr>
          <p:cNvPr id="4" name="Text Box 3"/>
          <p:cNvSpPr txBox="1">
            <a:spLocks noChangeArrowheads="1"/>
          </p:cNvSpPr>
          <p:nvPr/>
        </p:nvSpPr>
        <p:spPr bwMode="auto">
          <a:xfrm>
            <a:off x="468313" y="1571625"/>
            <a:ext cx="8207375" cy="3341688"/>
          </a:xfrm>
          <a:prstGeom prst="rect">
            <a:avLst/>
          </a:prstGeom>
          <a:solidFill>
            <a:schemeClr val="accent1">
              <a:lumMod val="40000"/>
              <a:lumOff val="60000"/>
            </a:schemeClr>
          </a:solidFill>
          <a:ln w="9525">
            <a:noFill/>
            <a:miter lim="800000"/>
            <a:headEnd/>
            <a:tailEnd/>
          </a:ln>
          <a:effectLst/>
        </p:spPr>
        <p:txBody>
          <a:bodyPr>
            <a:spAutoFit/>
          </a:bodyPr>
          <a:lstStyle/>
          <a:p>
            <a:pPr eaLnBrk="0" fontAlgn="auto" hangingPunct="0">
              <a:lnSpc>
                <a:spcPct val="110000"/>
              </a:lnSpc>
              <a:spcBef>
                <a:spcPct val="50000"/>
              </a:spcBef>
              <a:spcAft>
                <a:spcPts val="0"/>
              </a:spcAft>
              <a:buFont typeface="Wingdings" pitchFamily="2" charset="2"/>
              <a:buChar char="v"/>
              <a:defRPr/>
            </a:pPr>
            <a:r>
              <a:rPr lang="es-ES_tradnl" sz="2400" dirty="0">
                <a:latin typeface="+mn-lt"/>
                <a:cs typeface="Arial" charset="0"/>
              </a:rPr>
              <a:t> </a:t>
            </a:r>
            <a:r>
              <a:rPr lang="es-ES" sz="2400" dirty="0">
                <a:latin typeface="+mn-lt"/>
                <a:cs typeface="Arial" charset="0"/>
              </a:rPr>
              <a:t>Estudian la personalidad del líder a partir del análisis de personajes históricos</a:t>
            </a:r>
          </a:p>
          <a:p>
            <a:pPr eaLnBrk="0" fontAlgn="auto" hangingPunct="0">
              <a:lnSpc>
                <a:spcPct val="10000"/>
              </a:lnSpc>
              <a:spcBef>
                <a:spcPct val="50000"/>
              </a:spcBef>
              <a:spcAft>
                <a:spcPts val="0"/>
              </a:spcAft>
              <a:buFont typeface="Wingdings" pitchFamily="2" charset="2"/>
              <a:buChar char="v"/>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v"/>
              <a:defRPr/>
            </a:pPr>
            <a:r>
              <a:rPr lang="es-ES_tradnl" sz="2400" dirty="0">
                <a:latin typeface="+mn-lt"/>
                <a:cs typeface="Arial" charset="0"/>
              </a:rPr>
              <a:t> </a:t>
            </a:r>
            <a:r>
              <a:rPr lang="es-ES" sz="2400" dirty="0">
                <a:latin typeface="+mn-lt"/>
                <a:cs typeface="Arial" charset="0"/>
              </a:rPr>
              <a:t>Trataron de descubrir aquellas características que poseerían únicamente ciertas personas y que las </a:t>
            </a:r>
            <a:r>
              <a:rPr lang="es-ES_tradnl" sz="2400" dirty="0">
                <a:latin typeface="+mn-lt"/>
                <a:cs typeface="Arial" charset="0"/>
              </a:rPr>
              <a:t>convertiría </a:t>
            </a:r>
            <a:r>
              <a:rPr lang="es-ES" sz="2400" dirty="0">
                <a:latin typeface="+mn-lt"/>
                <a:cs typeface="Arial" charset="0"/>
              </a:rPr>
              <a:t> en líderes</a:t>
            </a:r>
          </a:p>
          <a:p>
            <a:pPr eaLnBrk="0" fontAlgn="auto" hangingPunct="0">
              <a:lnSpc>
                <a:spcPct val="10000"/>
              </a:lnSpc>
              <a:spcBef>
                <a:spcPct val="50000"/>
              </a:spcBef>
              <a:spcAft>
                <a:spcPts val="0"/>
              </a:spcAft>
              <a:buFont typeface="Wingdings" pitchFamily="2" charset="2"/>
              <a:buChar char="v"/>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v"/>
              <a:defRPr/>
            </a:pPr>
            <a:r>
              <a:rPr lang="es-ES_tradnl" sz="2400" dirty="0">
                <a:latin typeface="+mn-lt"/>
                <a:cs typeface="Arial" charset="0"/>
              </a:rPr>
              <a:t> </a:t>
            </a:r>
            <a:r>
              <a:rPr lang="es-ES" sz="2400" dirty="0">
                <a:latin typeface="+mn-lt"/>
                <a:cs typeface="Arial" charset="0"/>
              </a:rPr>
              <a:t>Subyace a este enfoque la concepción, aún vigente a nivel popular, de que el líder nace más que se hace</a:t>
            </a:r>
            <a:endParaRPr lang="es-ES_tradnl" sz="2400" dirty="0">
              <a:latin typeface="+mn-lt"/>
              <a:cs typeface="Arial" charset="0"/>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Teoría de Rasgos …</a:t>
            </a:r>
          </a:p>
        </p:txBody>
      </p:sp>
      <p:sp>
        <p:nvSpPr>
          <p:cNvPr id="4" name="Rectangle 5"/>
          <p:cNvSpPr>
            <a:spLocks noChangeArrowheads="1"/>
          </p:cNvSpPr>
          <p:nvPr/>
        </p:nvSpPr>
        <p:spPr bwMode="auto">
          <a:xfrm>
            <a:off x="266700" y="908050"/>
            <a:ext cx="8610600" cy="5078413"/>
          </a:xfrm>
          <a:prstGeom prst="rect">
            <a:avLst/>
          </a:prstGeom>
          <a:solidFill>
            <a:schemeClr val="accent1">
              <a:lumMod val="40000"/>
              <a:lumOff val="60000"/>
            </a:schemeClr>
          </a:solidFill>
          <a:ln w="9525">
            <a:noFill/>
            <a:miter lim="800000"/>
            <a:headEnd/>
            <a:tailEnd/>
          </a:ln>
          <a:effectLst/>
        </p:spPr>
        <p:txBody>
          <a:bodyPr>
            <a:spAutoFit/>
          </a:bodyPr>
          <a:lstStyle/>
          <a:p>
            <a:pPr eaLnBrk="0" fontAlgn="auto" hangingPunct="0">
              <a:lnSpc>
                <a:spcPct val="120000"/>
              </a:lnSpc>
              <a:spcBef>
                <a:spcPct val="50000"/>
              </a:spcBef>
              <a:spcAft>
                <a:spcPts val="0"/>
              </a:spcAft>
              <a:buFont typeface="Wingdings" pitchFamily="2" charset="2"/>
              <a:buChar char="Ø"/>
              <a:defRPr/>
            </a:pPr>
            <a:r>
              <a:rPr lang="es-ES_tradnl" sz="2400" dirty="0">
                <a:latin typeface="+mn-lt"/>
                <a:cs typeface="Arial" charset="0"/>
              </a:rPr>
              <a:t>Las cualidades se pueden adquirir con la experiencia y el aprendizaje</a:t>
            </a:r>
          </a:p>
          <a:p>
            <a:pPr eaLnBrk="0" fontAlgn="auto" hangingPunct="0">
              <a:lnSpc>
                <a:spcPct val="120000"/>
              </a:lnSpc>
              <a:spcBef>
                <a:spcPct val="50000"/>
              </a:spcBef>
              <a:spcAft>
                <a:spcPts val="0"/>
              </a:spcAft>
              <a:buFont typeface="Wingdings" pitchFamily="2" charset="2"/>
              <a:buChar char="Ø"/>
              <a:defRPr/>
            </a:pPr>
            <a:r>
              <a:rPr lang="es-ES_tradnl" sz="2400" dirty="0">
                <a:latin typeface="+mn-lt"/>
                <a:cs typeface="Arial" charset="0"/>
              </a:rPr>
              <a:t> </a:t>
            </a:r>
            <a:r>
              <a:rPr lang="es-ES_tradnl" sz="2400" dirty="0">
                <a:latin typeface="+mn-lt"/>
                <a:ea typeface="Arial Unicode MS" pitchFamily="34" charset="-128"/>
                <a:cs typeface="Arial Unicode MS" pitchFamily="34" charset="-128"/>
              </a:rPr>
              <a:t>Desarrollan</a:t>
            </a:r>
            <a:r>
              <a:rPr lang="es-ES" sz="2400" dirty="0">
                <a:latin typeface="+mn-lt"/>
                <a:ea typeface="Arial Unicode MS" pitchFamily="34" charset="-128"/>
                <a:cs typeface="Arial Unicode MS" pitchFamily="34" charset="-128"/>
              </a:rPr>
              <a:t> un análisis sistemático de las diferencias entre líderes y subordinados</a:t>
            </a:r>
          </a:p>
          <a:p>
            <a:pPr eaLnBrk="0" fontAlgn="auto" hangingPunct="0">
              <a:lnSpc>
                <a:spcPct val="120000"/>
              </a:lnSpc>
              <a:spcBef>
                <a:spcPct val="50000"/>
              </a:spcBef>
              <a:spcAft>
                <a:spcPts val="0"/>
              </a:spcAft>
              <a:buFont typeface="Wingdings" pitchFamily="2" charset="2"/>
              <a:buChar char="Ø"/>
              <a:defRPr/>
            </a:pPr>
            <a:r>
              <a:rPr lang="es-ES_tradnl" sz="2400" dirty="0">
                <a:latin typeface="+mn-lt"/>
                <a:cs typeface="Arial" charset="0"/>
              </a:rPr>
              <a:t> Los rasgos son definidos como: aspectos de la personalidad, características físicas o intelectuales, cualidades, atributos, que únicamente tendrán algunas personas</a:t>
            </a:r>
          </a:p>
          <a:p>
            <a:pPr eaLnBrk="0" fontAlgn="auto" hangingPunct="0">
              <a:lnSpc>
                <a:spcPct val="120000"/>
              </a:lnSpc>
              <a:spcBef>
                <a:spcPct val="50000"/>
              </a:spcBef>
              <a:spcAft>
                <a:spcPts val="0"/>
              </a:spcAft>
              <a:buFont typeface="Wingdings" pitchFamily="2" charset="2"/>
              <a:buChar char="Ø"/>
              <a:defRPr/>
            </a:pPr>
            <a:r>
              <a:rPr lang="es-ES_tradnl" sz="2400" dirty="0">
                <a:latin typeface="+mn-lt"/>
                <a:cs typeface="Arial" charset="0"/>
              </a:rPr>
              <a:t> </a:t>
            </a:r>
            <a:r>
              <a:rPr lang="es-ES" sz="2400" dirty="0">
                <a:latin typeface="+mn-lt"/>
                <a:cs typeface="Times New Roman" charset="0"/>
              </a:rPr>
              <a:t>Debilidad de este enfoque ante el extensísimo número de rasgos hallados, la falta de acuerdo sobre los mejores rasgos para todas las situaciones y la falta de evidencia para predecir su </a:t>
            </a:r>
            <a:r>
              <a:rPr lang="es-ES_tradnl" sz="2400" dirty="0">
                <a:latin typeface="+mn-lt"/>
                <a:cs typeface="Times New Roman" charset="0"/>
              </a:rPr>
              <a:t>eficacia</a:t>
            </a:r>
            <a:endParaRPr lang="es-ES" sz="2400" dirty="0">
              <a:latin typeface="+mn-lt"/>
              <a:cs typeface="Times New Roman" charset="0"/>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Fracaso  de este enfoque …</a:t>
            </a:r>
          </a:p>
        </p:txBody>
      </p:sp>
      <p:sp>
        <p:nvSpPr>
          <p:cNvPr id="4" name="Text Box 3"/>
          <p:cNvSpPr txBox="1">
            <a:spLocks noChangeArrowheads="1"/>
          </p:cNvSpPr>
          <p:nvPr/>
        </p:nvSpPr>
        <p:spPr bwMode="auto">
          <a:xfrm>
            <a:off x="228600" y="908050"/>
            <a:ext cx="8686800" cy="5240338"/>
          </a:xfrm>
          <a:prstGeom prst="rect">
            <a:avLst/>
          </a:prstGeom>
          <a:solidFill>
            <a:schemeClr val="accent1">
              <a:lumMod val="40000"/>
              <a:lumOff val="60000"/>
            </a:schemeClr>
          </a:solidFill>
          <a:ln w="9525">
            <a:noFill/>
            <a:miter lim="800000"/>
            <a:headEnd/>
            <a:tailEnd/>
          </a:ln>
          <a:effectLst/>
        </p:spPr>
        <p:txBody>
          <a:bodyPr>
            <a:spAutoFit/>
          </a:bodyPr>
          <a:lstStyle/>
          <a:p>
            <a:pPr eaLnBrk="0" fontAlgn="auto" hangingPunct="0">
              <a:lnSpc>
                <a:spcPct val="110000"/>
              </a:lnSpc>
              <a:spcBef>
                <a:spcPct val="50000"/>
              </a:spcBef>
              <a:spcAft>
                <a:spcPts val="0"/>
              </a:spcAft>
              <a:buFont typeface="Wingdings" pitchFamily="2" charset="2"/>
              <a:buChar char="ü"/>
              <a:defRPr/>
            </a:pPr>
            <a:r>
              <a:rPr lang="es-ES_tradnl" sz="2400" dirty="0">
                <a:latin typeface="+mn-lt"/>
                <a:cs typeface="Arial" charset="0"/>
              </a:rPr>
              <a:t> </a:t>
            </a:r>
            <a:r>
              <a:rPr lang="es-ES" sz="2400" dirty="0">
                <a:latin typeface="+mn-lt"/>
                <a:cs typeface="Arial" charset="0"/>
              </a:rPr>
              <a:t>Falta de pruebas científicas</a:t>
            </a:r>
          </a:p>
          <a:p>
            <a:pPr eaLnBrk="0" fontAlgn="auto" hangingPunct="0">
              <a:lnSpc>
                <a:spcPct val="0"/>
              </a:lnSpc>
              <a:spcBef>
                <a:spcPct val="50000"/>
              </a:spcBef>
              <a:spcAft>
                <a:spcPts val="0"/>
              </a:spcAft>
              <a:buFont typeface="Wingdings" pitchFamily="2" charset="2"/>
              <a:buChar char="ü"/>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ü"/>
              <a:defRPr/>
            </a:pPr>
            <a:r>
              <a:rPr lang="es-ES" sz="2400" dirty="0">
                <a:latin typeface="+mn-lt"/>
                <a:cs typeface="Arial" charset="0"/>
              </a:rPr>
              <a:t> No ha sido posible encontrar un perfil de personalidad del líder ideal</a:t>
            </a:r>
          </a:p>
          <a:p>
            <a:pPr eaLnBrk="0" fontAlgn="auto" hangingPunct="0">
              <a:lnSpc>
                <a:spcPct val="0"/>
              </a:lnSpc>
              <a:spcBef>
                <a:spcPct val="50000"/>
              </a:spcBef>
              <a:spcAft>
                <a:spcPts val="0"/>
              </a:spcAft>
              <a:buFont typeface="Wingdings" pitchFamily="2" charset="2"/>
              <a:buChar char="ü"/>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ü"/>
              <a:defRPr/>
            </a:pPr>
            <a:r>
              <a:rPr lang="es-ES_tradnl" sz="2400" dirty="0">
                <a:latin typeface="+mn-lt"/>
                <a:cs typeface="Arial" charset="0"/>
              </a:rPr>
              <a:t> </a:t>
            </a:r>
            <a:r>
              <a:rPr lang="es-ES" sz="2400" dirty="0">
                <a:latin typeface="+mn-lt"/>
                <a:cs typeface="Arial" charset="0"/>
              </a:rPr>
              <a:t>No se ha podido llegar a determinar la relación entre determinados rasgos y la eficacia o éxito del líder</a:t>
            </a:r>
          </a:p>
          <a:p>
            <a:pPr eaLnBrk="0" fontAlgn="auto" hangingPunct="0">
              <a:lnSpc>
                <a:spcPct val="0"/>
              </a:lnSpc>
              <a:spcBef>
                <a:spcPct val="50000"/>
              </a:spcBef>
              <a:spcAft>
                <a:spcPts val="0"/>
              </a:spcAft>
              <a:buFont typeface="Wingdings" pitchFamily="2" charset="2"/>
              <a:buChar char="ü"/>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ü"/>
              <a:defRPr/>
            </a:pPr>
            <a:r>
              <a:rPr lang="es-ES_tradnl" sz="2400" dirty="0">
                <a:latin typeface="+mn-lt"/>
                <a:cs typeface="Arial" charset="0"/>
              </a:rPr>
              <a:t> </a:t>
            </a:r>
            <a:r>
              <a:rPr lang="es-ES" sz="2400" dirty="0">
                <a:latin typeface="+mn-lt"/>
                <a:cs typeface="Arial" charset="0"/>
              </a:rPr>
              <a:t>No se puede distinguir entre los líderes y los que no lo son en base a esos rasgos</a:t>
            </a:r>
          </a:p>
          <a:p>
            <a:pPr eaLnBrk="0" fontAlgn="auto" hangingPunct="0">
              <a:lnSpc>
                <a:spcPct val="0"/>
              </a:lnSpc>
              <a:spcBef>
                <a:spcPct val="50000"/>
              </a:spcBef>
              <a:spcAft>
                <a:spcPts val="0"/>
              </a:spcAft>
              <a:buFont typeface="Wingdings" pitchFamily="2" charset="2"/>
              <a:buChar char="ü"/>
              <a:defRPr/>
            </a:pPr>
            <a:endParaRPr lang="es-ES" sz="2400" dirty="0">
              <a:latin typeface="+mn-lt"/>
              <a:cs typeface="Arial" charset="0"/>
            </a:endParaRPr>
          </a:p>
          <a:p>
            <a:pPr eaLnBrk="0" fontAlgn="auto" hangingPunct="0">
              <a:lnSpc>
                <a:spcPct val="110000"/>
              </a:lnSpc>
              <a:spcBef>
                <a:spcPct val="50000"/>
              </a:spcBef>
              <a:spcAft>
                <a:spcPts val="0"/>
              </a:spcAft>
              <a:buFont typeface="Wingdings" pitchFamily="2" charset="2"/>
              <a:buChar char="ü"/>
              <a:defRPr/>
            </a:pPr>
            <a:r>
              <a:rPr lang="es-ES" sz="2400" dirty="0">
                <a:latin typeface="+mn-lt"/>
                <a:cs typeface="Arial" charset="0"/>
              </a:rPr>
              <a:t> No se puede hablar de rasgos de personalidad del líder que sean universalmente válidos</a:t>
            </a:r>
            <a:endParaRPr lang="es-ES" sz="2400" dirty="0">
              <a:latin typeface="+mn-lt"/>
              <a:cs typeface="Times New Roman" charset="0"/>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Enfoques centrados en la Conducta</a:t>
            </a:r>
          </a:p>
        </p:txBody>
      </p:sp>
      <p:sp>
        <p:nvSpPr>
          <p:cNvPr id="4" name="Text Box 4"/>
          <p:cNvSpPr txBox="1">
            <a:spLocks noChangeArrowheads="1"/>
          </p:cNvSpPr>
          <p:nvPr/>
        </p:nvSpPr>
        <p:spPr bwMode="auto">
          <a:xfrm>
            <a:off x="373063" y="2286000"/>
            <a:ext cx="8397875" cy="2197100"/>
          </a:xfrm>
          <a:prstGeom prst="rect">
            <a:avLst/>
          </a:prstGeom>
          <a:solidFill>
            <a:schemeClr val="accent6">
              <a:lumMod val="40000"/>
              <a:lumOff val="60000"/>
            </a:schemeClr>
          </a:solidFill>
          <a:ln w="9525">
            <a:noFill/>
            <a:miter lim="800000"/>
            <a:headEnd/>
            <a:tailEnd/>
          </a:ln>
          <a:effectLst/>
        </p:spPr>
        <p:txBody>
          <a:bodyPr>
            <a:spAutoFit/>
          </a:bodyPr>
          <a:lstStyle/>
          <a:p>
            <a:pPr marL="457200" indent="-457200" eaLnBrk="0" fontAlgn="auto" hangingPunct="0">
              <a:lnSpc>
                <a:spcPct val="130000"/>
              </a:lnSpc>
              <a:spcBef>
                <a:spcPct val="50000"/>
              </a:spcBef>
              <a:spcAft>
                <a:spcPts val="0"/>
              </a:spcAft>
              <a:buFont typeface="Wingdings" pitchFamily="2" charset="2"/>
              <a:buChar char="ü"/>
              <a:defRPr/>
            </a:pPr>
            <a:r>
              <a:rPr lang="es-ES_tradnl" sz="2400" dirty="0">
                <a:latin typeface="+mn-lt"/>
                <a:cs typeface="Arial" charset="0"/>
              </a:rPr>
              <a:t>Liderazgo determinado por la conducta del líder en contacto </a:t>
            </a:r>
            <a:r>
              <a:rPr lang="es-ES" sz="2400" dirty="0">
                <a:latin typeface="+mn-lt"/>
                <a:ea typeface="Arial Unicode MS" pitchFamily="34" charset="-128"/>
                <a:cs typeface="Arial Unicode MS" pitchFamily="34" charset="-128"/>
              </a:rPr>
              <a:t>con las personas que forman parte de la organización</a:t>
            </a:r>
          </a:p>
          <a:p>
            <a:pPr marL="457200" indent="-457200" eaLnBrk="0" fontAlgn="auto" hangingPunct="0">
              <a:lnSpc>
                <a:spcPct val="130000"/>
              </a:lnSpc>
              <a:spcBef>
                <a:spcPct val="50000"/>
              </a:spcBef>
              <a:spcAft>
                <a:spcPts val="0"/>
              </a:spcAft>
              <a:buFont typeface="Wingdings" pitchFamily="2" charset="2"/>
              <a:buChar char="ü"/>
              <a:defRPr/>
            </a:pPr>
            <a:r>
              <a:rPr lang="es-ES" sz="2400" dirty="0">
                <a:latin typeface="+mn-lt"/>
                <a:ea typeface="Arial Unicode MS" pitchFamily="34" charset="-128"/>
                <a:cs typeface="Arial Unicode MS" pitchFamily="34" charset="-128"/>
              </a:rPr>
              <a:t>Definición de estilos de liderazgo: modos habituales de conducta del líder, que pueden variar según su efectividad.</a:t>
            </a:r>
          </a:p>
        </p:txBody>
      </p:sp>
      <p:sp>
        <p:nvSpPr>
          <p:cNvPr id="5" name="4 CuadroTexto"/>
          <p:cNvSpPr txBox="1"/>
          <p:nvPr/>
        </p:nvSpPr>
        <p:spPr>
          <a:xfrm>
            <a:off x="3071813" y="1143000"/>
            <a:ext cx="3000375" cy="646113"/>
          </a:xfrm>
          <a:prstGeom prst="rect">
            <a:avLst/>
          </a:prstGeom>
          <a:noFill/>
        </p:spPr>
        <p:txBody>
          <a:bodyPr wrap="none" anchor="ctr">
            <a:spAutoFit/>
          </a:bodyPr>
          <a:lstStyle/>
          <a:p>
            <a:pPr fontAlgn="auto">
              <a:spcBef>
                <a:spcPts val="0"/>
              </a:spcBef>
              <a:spcAft>
                <a:spcPts val="0"/>
              </a:spcAft>
              <a:defRPr/>
            </a:pPr>
            <a:r>
              <a:rPr lang="es-ES" sz="3600" b="1" dirty="0">
                <a:solidFill>
                  <a:schemeClr val="accent6">
                    <a:lumMod val="75000"/>
                  </a:schemeClr>
                </a:solidFill>
                <a:latin typeface="+mn-lt"/>
              </a:rPr>
              <a:t>Planteamiento</a:t>
            </a:r>
          </a:p>
        </p:txBody>
      </p:sp>
      <p:sp>
        <p:nvSpPr>
          <p:cNvPr id="6" name="5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7" name="6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Autocrático …</a:t>
            </a:r>
          </a:p>
        </p:txBody>
      </p:sp>
      <p:sp>
        <p:nvSpPr>
          <p:cNvPr id="4" name="3 Rectángulo"/>
          <p:cNvSpPr/>
          <p:nvPr/>
        </p:nvSpPr>
        <p:spPr>
          <a:xfrm>
            <a:off x="214313" y="928688"/>
            <a:ext cx="7429500" cy="1643062"/>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5" name="4 Rectángulo"/>
          <p:cNvSpPr/>
          <p:nvPr/>
        </p:nvSpPr>
        <p:spPr>
          <a:xfrm>
            <a:off x="1500188" y="2928938"/>
            <a:ext cx="7429500" cy="328612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21510" name="7 CuadroTexto"/>
          <p:cNvSpPr txBox="1">
            <a:spLocks noChangeArrowheads="1"/>
          </p:cNvSpPr>
          <p:nvPr/>
        </p:nvSpPr>
        <p:spPr bwMode="auto">
          <a:xfrm>
            <a:off x="428625" y="1071563"/>
            <a:ext cx="7143750" cy="1354137"/>
          </a:xfrm>
          <a:prstGeom prst="rect">
            <a:avLst/>
          </a:prstGeom>
          <a:noFill/>
          <a:ln w="9525">
            <a:noFill/>
            <a:miter lim="800000"/>
            <a:headEnd/>
            <a:tailEnd/>
          </a:ln>
        </p:spPr>
        <p:txBody>
          <a:bodyPr anchor="ctr">
            <a:spAutoFit/>
          </a:bodyPr>
          <a:lstStyle/>
          <a:p>
            <a:pPr marL="457200" indent="-457200" eaLnBrk="0" hangingPunct="0">
              <a:lnSpc>
                <a:spcPct val="90000"/>
              </a:lnSpc>
              <a:spcBef>
                <a:spcPct val="50000"/>
              </a:spcBef>
              <a:buFontTx/>
              <a:buChar char="o"/>
            </a:pPr>
            <a:r>
              <a:rPr lang="es-ES" sz="2000">
                <a:latin typeface="Calibri" pitchFamily="34" charset="0"/>
                <a:ea typeface="Arial Unicode MS" pitchFamily="34" charset="-128"/>
                <a:cs typeface="Arial Unicode MS" pitchFamily="34" charset="-128"/>
              </a:rPr>
              <a:t>La autoridad y el poder provienen del puesto que se ocupa</a:t>
            </a:r>
          </a:p>
          <a:p>
            <a:pPr marL="457200" indent="-457200" eaLnBrk="0" hangingPunct="0">
              <a:lnSpc>
                <a:spcPct val="90000"/>
              </a:lnSpc>
              <a:spcBef>
                <a:spcPct val="50000"/>
              </a:spcBef>
              <a:buFontTx/>
              <a:buChar char="o"/>
            </a:pPr>
            <a:r>
              <a:rPr lang="es-ES_tradnl" sz="2000">
                <a:latin typeface="Calibri" pitchFamily="34" charset="0"/>
                <a:ea typeface="Arial Unicode MS" pitchFamily="34" charset="-128"/>
                <a:cs typeface="Arial Unicode MS" pitchFamily="34" charset="-128"/>
              </a:rPr>
              <a:t>E</a:t>
            </a:r>
            <a:r>
              <a:rPr lang="es-ES" sz="2000">
                <a:latin typeface="Calibri" pitchFamily="34" charset="0"/>
                <a:ea typeface="Arial Unicode MS" pitchFamily="34" charset="-128"/>
                <a:cs typeface="Arial Unicode MS" pitchFamily="34" charset="-128"/>
              </a:rPr>
              <a:t>l poder se concentra de forma personal en aquellos que ocupan un cargo de dirección y la comunicación se desarrolla de forma unilateral</a:t>
            </a:r>
          </a:p>
        </p:txBody>
      </p:sp>
      <p:sp>
        <p:nvSpPr>
          <p:cNvPr id="21511" name="Text Box 4"/>
          <p:cNvSpPr txBox="1">
            <a:spLocks noChangeArrowheads="1"/>
          </p:cNvSpPr>
          <p:nvPr/>
        </p:nvSpPr>
        <p:spPr bwMode="auto">
          <a:xfrm>
            <a:off x="1714500" y="3071813"/>
            <a:ext cx="7072313" cy="3046412"/>
          </a:xfrm>
          <a:prstGeom prst="rect">
            <a:avLst/>
          </a:prstGeom>
          <a:noFill/>
          <a:ln w="9525">
            <a:noFill/>
            <a:miter lim="800000"/>
            <a:headEnd/>
            <a:tailEnd/>
          </a:ln>
        </p:spPr>
        <p:txBody>
          <a:bodyPr>
            <a:spAutoFit/>
          </a:bodyPr>
          <a:lstStyle/>
          <a:p>
            <a:pPr marL="914400" lvl="1" indent="-457200" algn="just" eaLnBrk="0" hangingPunct="0">
              <a:lnSpc>
                <a:spcPct val="12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Las políticas y planes a seguir vienen determinadas desde arriba por la dirección</a:t>
            </a:r>
          </a:p>
          <a:p>
            <a:pPr marL="914400" lvl="1" indent="-457200" algn="just" eaLnBrk="0" hangingPunct="0">
              <a:lnSpc>
                <a:spcPct val="20000"/>
              </a:lnSpc>
              <a:spcBef>
                <a:spcPct val="50000"/>
              </a:spcBef>
              <a:buFont typeface="Wingdings" pitchFamily="2" charset="2"/>
              <a:buChar char="ü"/>
            </a:pPr>
            <a:endParaRPr lang="es-ES" sz="2000">
              <a:latin typeface="Calibri" pitchFamily="34" charset="0"/>
              <a:ea typeface="Arial Unicode MS" pitchFamily="34" charset="-128"/>
              <a:cs typeface="Arial Unicode MS" pitchFamily="34" charset="-128"/>
            </a:endParaRPr>
          </a:p>
          <a:p>
            <a:pPr marL="914400" lvl="1" indent="-457200" algn="just" eaLnBrk="0" hangingPunct="0">
              <a:lnSpc>
                <a:spcPct val="12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El líder decide también la organización del trabajo, distribuye tareas, dicta las técnicas y actividades de trabajo</a:t>
            </a:r>
          </a:p>
          <a:p>
            <a:pPr marL="914400" lvl="1" indent="-457200" algn="just" eaLnBrk="0" hangingPunct="0">
              <a:lnSpc>
                <a:spcPct val="20000"/>
              </a:lnSpc>
              <a:spcBef>
                <a:spcPct val="50000"/>
              </a:spcBef>
              <a:buFont typeface="Wingdings" pitchFamily="2" charset="2"/>
              <a:buChar char="ü"/>
            </a:pPr>
            <a:endParaRPr lang="es-ES" sz="2000">
              <a:latin typeface="Calibri" pitchFamily="34" charset="0"/>
              <a:ea typeface="Arial Unicode MS" pitchFamily="34" charset="-128"/>
              <a:cs typeface="Arial Unicode MS" pitchFamily="34" charset="-128"/>
            </a:endParaRPr>
          </a:p>
          <a:p>
            <a:pPr marL="914400" lvl="1" indent="-457200" algn="just" eaLnBrk="0" hangingPunct="0">
              <a:lnSpc>
                <a:spcPct val="12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El control y la evaluación son realizados sólo por el líder</a:t>
            </a: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2113" y="763588"/>
            <a:ext cx="8359775" cy="559435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606425" y="549275"/>
            <a:ext cx="4479925" cy="461963"/>
          </a:xfrm>
          <a:prstGeom prst="rect">
            <a:avLst/>
          </a:prstGeom>
          <a:solidFill>
            <a:schemeClr val="bg1"/>
          </a:solidFill>
        </p:spPr>
        <p:txBody>
          <a:bodyPr wrap="none" anchor="ctr">
            <a:spAutoFit/>
          </a:bodyPr>
          <a:lstStyle/>
          <a:p>
            <a:pPr fontAlgn="auto">
              <a:spcBef>
                <a:spcPts val="0"/>
              </a:spcBef>
              <a:spcAft>
                <a:spcPts val="0"/>
              </a:spcAft>
              <a:defRPr/>
            </a:pPr>
            <a:r>
              <a:rPr lang="es-ES" sz="2400" b="1">
                <a:solidFill>
                  <a:schemeClr val="accent3">
                    <a:lumMod val="75000"/>
                  </a:schemeClr>
                </a:solidFill>
                <a:latin typeface="+mn-lt"/>
              </a:rPr>
              <a:t>Características líder  </a:t>
            </a:r>
            <a:r>
              <a:rPr lang="es-ES" sz="2400" b="1" dirty="0">
                <a:solidFill>
                  <a:schemeClr val="accent3">
                    <a:lumMod val="75000"/>
                  </a:schemeClr>
                </a:solidFill>
                <a:latin typeface="+mn-lt"/>
              </a:rPr>
              <a:t>autocrático…</a:t>
            </a:r>
          </a:p>
        </p:txBody>
      </p:sp>
      <p:sp>
        <p:nvSpPr>
          <p:cNvPr id="22533" name="Text Box 4"/>
          <p:cNvSpPr txBox="1">
            <a:spLocks noChangeArrowheads="1"/>
          </p:cNvSpPr>
          <p:nvPr/>
        </p:nvSpPr>
        <p:spPr bwMode="auto">
          <a:xfrm>
            <a:off x="714375" y="1143000"/>
            <a:ext cx="7858125" cy="4708525"/>
          </a:xfrm>
          <a:prstGeom prst="rect">
            <a:avLst/>
          </a:prstGeom>
          <a:noFill/>
          <a:ln w="9525">
            <a:noFill/>
            <a:miter lim="800000"/>
            <a:headEnd/>
            <a:tailEnd/>
          </a:ln>
        </p:spPr>
        <p:txBody>
          <a:bodyPr>
            <a:spAutoFit/>
          </a:bodyPr>
          <a:lstStyle/>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personalidad fuerte y dominante,</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las cosas deben hacerse como él </a:t>
            </a:r>
            <a:r>
              <a:rPr lang="es-ES_tradnl" sz="2000">
                <a:latin typeface="Calibri" pitchFamily="34" charset="0"/>
                <a:cs typeface="Arial" charset="0"/>
              </a:rPr>
              <a:t>o ella </a:t>
            </a:r>
            <a:r>
              <a:rPr lang="es-ES" sz="2000">
                <a:latin typeface="Calibri" pitchFamily="34" charset="0"/>
                <a:cs typeface="Arial" charset="0"/>
              </a:rPr>
              <a:t>quiere o piensa,</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los mejores colaboradores son los que asienten no se cuestionan,</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no está preparado, ni acostumbrado a o</a:t>
            </a:r>
            <a:r>
              <a:rPr lang="es-ES_tradnl" sz="2000">
                <a:latin typeface="Calibri" pitchFamily="34" charset="0"/>
                <a:cs typeface="Arial" charset="0"/>
              </a:rPr>
              <a:t>i</a:t>
            </a:r>
            <a:r>
              <a:rPr lang="es-ES" sz="2000">
                <a:latin typeface="Calibri" pitchFamily="34" charset="0"/>
                <a:cs typeface="Arial" charset="0"/>
              </a:rPr>
              <a:t>r los puntos </a:t>
            </a:r>
            <a:r>
              <a:rPr lang="es-ES_tradnl" sz="2000">
                <a:latin typeface="Calibri" pitchFamily="34" charset="0"/>
                <a:cs typeface="Arial" charset="0"/>
              </a:rPr>
              <a:t>de vista </a:t>
            </a:r>
            <a:r>
              <a:rPr lang="es-ES" sz="2000">
                <a:latin typeface="Calibri" pitchFamily="34" charset="0"/>
                <a:cs typeface="Arial" charset="0"/>
              </a:rPr>
              <a:t>de los demás, sobre todo si son discrepantes</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no promueve la relación en pie de igualdad con sus colaboradores, a quienes trata como subordinados,</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orienta su acción hacia las tareas más que hacia las personas,</a:t>
            </a:r>
            <a:endParaRPr lang="es-ES" sz="2000">
              <a:latin typeface="Calibri" pitchFamily="34" charset="0"/>
              <a:cs typeface="Times New Roman" pitchFamily="18" charset="0"/>
            </a:endParaRPr>
          </a:p>
          <a:p>
            <a:pPr marL="457200" indent="-457200" algn="just" eaLnBrk="0" hangingPunct="0">
              <a:lnSpc>
                <a:spcPct val="120000"/>
              </a:lnSpc>
              <a:spcBef>
                <a:spcPct val="50000"/>
              </a:spcBef>
              <a:buFont typeface="Wingdings" pitchFamily="2" charset="2"/>
              <a:buChar char="v"/>
            </a:pPr>
            <a:r>
              <a:rPr lang="es-ES" sz="2000">
                <a:latin typeface="Calibri" pitchFamily="34" charset="0"/>
                <a:cs typeface="Arial" charset="0"/>
              </a:rPr>
              <a:t>cuando las cosas no funcionan como se espera, fácilmente echan la culpa o responsabilidad a los demás.</a:t>
            </a:r>
            <a:endParaRPr lang="es-ES" sz="2000">
              <a:latin typeface="Calibri" pitchFamily="34" charset="0"/>
              <a:ea typeface="Arial Unicode MS" pitchFamily="34" charset="-128"/>
              <a:cs typeface="Arial Unicode MS" pitchFamily="34" charset="-128"/>
            </a:endParaRPr>
          </a:p>
        </p:txBody>
      </p:sp>
      <p:sp>
        <p:nvSpPr>
          <p:cNvPr id="6" name="5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7" name="6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Participativo …</a:t>
            </a:r>
          </a:p>
        </p:txBody>
      </p:sp>
      <p:sp>
        <p:nvSpPr>
          <p:cNvPr id="4" name="3 Rectángulo"/>
          <p:cNvSpPr/>
          <p:nvPr/>
        </p:nvSpPr>
        <p:spPr>
          <a:xfrm>
            <a:off x="214313" y="928688"/>
            <a:ext cx="8429625" cy="2357437"/>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5" name="4 Rectángulo"/>
          <p:cNvSpPr/>
          <p:nvPr/>
        </p:nvSpPr>
        <p:spPr>
          <a:xfrm>
            <a:off x="392113" y="3571875"/>
            <a:ext cx="8359775" cy="2500313"/>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23558" name="Rectangle 7"/>
          <p:cNvSpPr>
            <a:spLocks noChangeArrowheads="1"/>
          </p:cNvSpPr>
          <p:nvPr/>
        </p:nvSpPr>
        <p:spPr bwMode="auto">
          <a:xfrm>
            <a:off x="285750" y="1000125"/>
            <a:ext cx="8286750" cy="2124075"/>
          </a:xfrm>
          <a:prstGeom prst="rect">
            <a:avLst/>
          </a:prstGeom>
          <a:noFill/>
          <a:ln w="9525">
            <a:noFill/>
            <a:miter lim="800000"/>
            <a:headEnd/>
            <a:tailEnd/>
          </a:ln>
        </p:spPr>
        <p:txBody>
          <a:bodyPr>
            <a:spAutoFit/>
          </a:bodyPr>
          <a:lstStyle/>
          <a:p>
            <a:pPr eaLnBrk="0" hangingPunct="0">
              <a:lnSpc>
                <a:spcPct val="140000"/>
              </a:lnSpc>
              <a:spcBef>
                <a:spcPct val="50000"/>
              </a:spcBef>
              <a:buFontTx/>
              <a:buChar char="o"/>
            </a:pPr>
            <a:r>
              <a:rPr lang="es-ES_tradnl" sz="2000">
                <a:latin typeface="Calibri" pitchFamily="34" charset="0"/>
                <a:cs typeface="Times New Roman" pitchFamily="18" charset="0"/>
              </a:rPr>
              <a:t> S</a:t>
            </a:r>
            <a:r>
              <a:rPr lang="es-ES" sz="2000">
                <a:latin typeface="Calibri" pitchFamily="34" charset="0"/>
                <a:cs typeface="Times New Roman" pitchFamily="18" charset="0"/>
              </a:rPr>
              <a:t>e fomenta la participación y se da gran importancia al grupo</a:t>
            </a:r>
            <a:r>
              <a:rPr lang="es-ES_tradnl" sz="2000">
                <a:latin typeface="Calibri" pitchFamily="34" charset="0"/>
                <a:cs typeface="Times New Roman" pitchFamily="18" charset="0"/>
              </a:rPr>
              <a:t> </a:t>
            </a:r>
            <a:r>
              <a:rPr lang="es-ES" sz="2000">
                <a:latin typeface="Calibri" pitchFamily="34" charset="0"/>
                <a:cs typeface="Times New Roman" pitchFamily="18" charset="0"/>
              </a:rPr>
              <a:t>y a la toma de decisiones en común</a:t>
            </a:r>
            <a:endParaRPr lang="es-ES_tradnl" sz="2000">
              <a:latin typeface="Calibri" pitchFamily="34" charset="0"/>
              <a:cs typeface="Times New Roman" pitchFamily="18" charset="0"/>
            </a:endParaRPr>
          </a:p>
          <a:p>
            <a:pPr eaLnBrk="0" hangingPunct="0">
              <a:lnSpc>
                <a:spcPct val="140000"/>
              </a:lnSpc>
              <a:spcBef>
                <a:spcPct val="50000"/>
              </a:spcBef>
              <a:buFontTx/>
              <a:buChar char="o"/>
            </a:pPr>
            <a:r>
              <a:rPr lang="es-ES_tradnl" sz="2000">
                <a:latin typeface="Calibri" pitchFamily="34" charset="0"/>
                <a:cs typeface="Times New Roman" pitchFamily="18" charset="0"/>
              </a:rPr>
              <a:t> </a:t>
            </a:r>
            <a:r>
              <a:rPr lang="es-ES" sz="2000">
                <a:latin typeface="Calibri" pitchFamily="34" charset="0"/>
                <a:cs typeface="Times New Roman" pitchFamily="18" charset="0"/>
              </a:rPr>
              <a:t>Se tiene más en cuenta a los colaboradores</a:t>
            </a:r>
            <a:endParaRPr lang="es-ES_tradnl" sz="2000">
              <a:latin typeface="Calibri" pitchFamily="34" charset="0"/>
              <a:cs typeface="Times New Roman" pitchFamily="18" charset="0"/>
            </a:endParaRPr>
          </a:p>
          <a:p>
            <a:pPr eaLnBrk="0" hangingPunct="0">
              <a:lnSpc>
                <a:spcPct val="140000"/>
              </a:lnSpc>
              <a:spcBef>
                <a:spcPct val="50000"/>
              </a:spcBef>
              <a:buFontTx/>
              <a:buChar char="o"/>
            </a:pPr>
            <a:r>
              <a:rPr lang="es-ES_tradnl" sz="2000">
                <a:latin typeface="Calibri" pitchFamily="34" charset="0"/>
                <a:cs typeface="Times New Roman" pitchFamily="18" charset="0"/>
              </a:rPr>
              <a:t> </a:t>
            </a:r>
            <a:r>
              <a:rPr lang="es-ES" sz="2000">
                <a:latin typeface="Calibri" pitchFamily="34" charset="0"/>
                <a:cs typeface="Times New Roman" pitchFamily="18" charset="0"/>
              </a:rPr>
              <a:t>Se emplea una comunicación bilateral</a:t>
            </a:r>
          </a:p>
        </p:txBody>
      </p:sp>
      <p:sp>
        <p:nvSpPr>
          <p:cNvPr id="23559" name="Rectangle 7"/>
          <p:cNvSpPr>
            <a:spLocks noChangeArrowheads="1"/>
          </p:cNvSpPr>
          <p:nvPr/>
        </p:nvSpPr>
        <p:spPr bwMode="auto">
          <a:xfrm>
            <a:off x="606425" y="3643313"/>
            <a:ext cx="7931150" cy="2216150"/>
          </a:xfrm>
          <a:prstGeom prst="rect">
            <a:avLst/>
          </a:prstGeom>
          <a:noFill/>
          <a:ln w="9525">
            <a:noFill/>
            <a:miter lim="800000"/>
            <a:headEnd/>
            <a:tailEnd/>
          </a:ln>
        </p:spPr>
        <p:txBody>
          <a:bodyPr>
            <a:spAutoFit/>
          </a:bodyPr>
          <a:lstStyle/>
          <a:p>
            <a:pPr eaLnBrk="0" hangingPunct="0">
              <a:lnSpc>
                <a:spcPct val="9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Todas las políticas son asunto de discusión en grupo</a:t>
            </a:r>
            <a:endParaRPr lang="es-ES_tradnl" sz="2000">
              <a:latin typeface="Calibri" pitchFamily="34" charset="0"/>
              <a:ea typeface="Arial Unicode MS" pitchFamily="34" charset="-128"/>
              <a:cs typeface="Arial Unicode MS" pitchFamily="34" charset="-128"/>
            </a:endParaRPr>
          </a:p>
          <a:p>
            <a:pPr eaLnBrk="0" hangingPunct="0">
              <a:lnSpc>
                <a:spcPct val="9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El líder diseña los pasos generales hacia el objetivo y sugiere posibles alternativas</a:t>
            </a:r>
          </a:p>
          <a:p>
            <a:pPr eaLnBrk="0" hangingPunct="0">
              <a:lnSpc>
                <a:spcPct val="9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Los miembros son libres para trabajar con quien ellos escojan y la división del trabajo se deja a criterio del grupo</a:t>
            </a:r>
          </a:p>
          <a:p>
            <a:pPr eaLnBrk="0" hangingPunct="0">
              <a:lnSpc>
                <a:spcPct val="90000"/>
              </a:lnSpc>
              <a:spcBef>
                <a:spcPct val="50000"/>
              </a:spcBef>
              <a:buFont typeface="Wingdings" pitchFamily="2" charset="2"/>
              <a:buChar char="ü"/>
            </a:pPr>
            <a:r>
              <a:rPr lang="es-ES" sz="2000">
                <a:latin typeface="Calibri" pitchFamily="34" charset="0"/>
                <a:ea typeface="Arial Unicode MS" pitchFamily="34" charset="-128"/>
                <a:cs typeface="Arial Unicode MS" pitchFamily="34" charset="-128"/>
              </a:rPr>
              <a:t>El líder se basa en hechos, tanto en sus alabanzas como en sus críticas</a:t>
            </a:r>
            <a:endParaRPr lang="es-ES" sz="2000">
              <a:latin typeface="Calibri" pitchFamily="34" charset="0"/>
              <a:cs typeface="Times New Roman" pitchFamily="18" charset="0"/>
            </a:endParaRP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2113" y="763588"/>
            <a:ext cx="8359775" cy="5594350"/>
          </a:xfrm>
          <a:prstGeom prst="rect">
            <a:avLst/>
          </a:prstGeom>
          <a:solidFill>
            <a:schemeClr val="accent3">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606425" y="549275"/>
            <a:ext cx="4587875" cy="461963"/>
          </a:xfrm>
          <a:prstGeom prst="rect">
            <a:avLst/>
          </a:prstGeom>
          <a:solidFill>
            <a:schemeClr val="bg1"/>
          </a:solid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Características líder participativo…</a:t>
            </a:r>
          </a:p>
        </p:txBody>
      </p:sp>
      <p:sp>
        <p:nvSpPr>
          <p:cNvPr id="24581" name="Text Box 4"/>
          <p:cNvSpPr txBox="1">
            <a:spLocks noChangeArrowheads="1"/>
          </p:cNvSpPr>
          <p:nvPr/>
        </p:nvSpPr>
        <p:spPr bwMode="auto">
          <a:xfrm>
            <a:off x="606425" y="785813"/>
            <a:ext cx="7931150" cy="5540375"/>
          </a:xfrm>
          <a:prstGeom prst="rect">
            <a:avLst/>
          </a:prstGeom>
          <a:noFill/>
          <a:ln w="9525">
            <a:noFill/>
            <a:miter lim="800000"/>
            <a:headEnd/>
            <a:tailEnd/>
          </a:ln>
        </p:spPr>
        <p:txBody>
          <a:bodyPr>
            <a:spAutoFit/>
          </a:bodyPr>
          <a:lstStyle/>
          <a:p>
            <a:pPr eaLnBrk="0" hangingPunct="0">
              <a:buFont typeface="Wingdings" pitchFamily="2" charset="2"/>
              <a:buChar char="§"/>
            </a:pPr>
            <a:endParaRPr lang="es-ES_tradnl">
              <a:latin typeface="Calibri" pitchFamily="34" charset="0"/>
              <a:cs typeface="Arial"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pone interés en promover la cohesión del grupo y en las tareas que hay que llevar a cabo,</a:t>
            </a:r>
            <a:endParaRPr lang="es-ES_tradnl" sz="2000">
              <a:latin typeface="Calibri" pitchFamily="34" charset="0"/>
              <a:cs typeface="Arial"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anima a los miembros a expresar libremente sus ideas y sentimientos,</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si encuentra resistencias o conflictos, permite que se manifiesten e intenta ayudar a resolverlos,</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incentiva el tomar decisiones e implica a todos,</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no establece metas ni políticas sin explicar razones o discutirlas en el equipo,</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comparte la responsabilidad con el equipo, </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promueve la libertad en el trabajo de sus colaboradores,</a:t>
            </a:r>
            <a:endParaRPr lang="es-ES" sz="2000">
              <a:latin typeface="Calibri" pitchFamily="34" charset="0"/>
              <a:cs typeface="Times New Roman" pitchFamily="18" charset="0"/>
            </a:endParaRPr>
          </a:p>
          <a:p>
            <a:pPr eaLnBrk="0" hangingPunct="0">
              <a:lnSpc>
                <a:spcPct val="140000"/>
              </a:lnSpc>
              <a:buFont typeface="Wingdings" pitchFamily="2" charset="2"/>
              <a:buChar char="v"/>
            </a:pPr>
            <a:r>
              <a:rPr lang="es-ES_tradnl" sz="2000">
                <a:latin typeface="Calibri" pitchFamily="34" charset="0"/>
                <a:cs typeface="Arial" charset="0"/>
              </a:rPr>
              <a:t> </a:t>
            </a:r>
            <a:r>
              <a:rPr lang="es-ES" sz="2000">
                <a:latin typeface="Calibri" pitchFamily="34" charset="0"/>
                <a:cs typeface="Arial" charset="0"/>
              </a:rPr>
              <a:t>confía realmente más en las posibilidades del equipo que en las individualidades o en sus propias ideas.</a:t>
            </a:r>
          </a:p>
        </p:txBody>
      </p:sp>
      <p:sp>
        <p:nvSpPr>
          <p:cNvPr id="6" name="5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7" name="6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
        <p:nvSpPr>
          <p:cNvPr id="8" name="7 CuadroTexto"/>
          <p:cNvSpPr txBox="1"/>
          <p:nvPr/>
        </p:nvSpPr>
        <p:spPr>
          <a:xfrm>
            <a:off x="366682" y="66770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866927" y="66770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err="1" smtClean="0"/>
              <a:t>Indice</a:t>
            </a:r>
            <a:r>
              <a:rPr lang="es-ES" dirty="0" smtClean="0"/>
              <a:t> </a:t>
            </a:r>
            <a:endParaRPr lang="es-ES" dirty="0"/>
          </a:p>
        </p:txBody>
      </p:sp>
      <p:sp>
        <p:nvSpPr>
          <p:cNvPr id="4" name="3 CuadroTexto"/>
          <p:cNvSpPr txBox="1"/>
          <p:nvPr/>
        </p:nvSpPr>
        <p:spPr>
          <a:xfrm>
            <a:off x="500148" y="1571612"/>
            <a:ext cx="8143703" cy="3539430"/>
          </a:xfrm>
          <a:prstGeom prst="rect">
            <a:avLst/>
          </a:prstGeom>
          <a:noFill/>
        </p:spPr>
        <p:txBody>
          <a:bodyPr wrap="none" rtlCol="0" anchor="ctr">
            <a:spAutoFit/>
          </a:bodyPr>
          <a:lstStyle/>
          <a:p>
            <a:pPr algn="ctr">
              <a:buFont typeface="Arial" pitchFamily="34" charset="0"/>
              <a:buChar char="•"/>
            </a:pPr>
            <a:r>
              <a:rPr lang="es-ES" sz="3200" b="1" dirty="0" smtClean="0">
                <a:solidFill>
                  <a:schemeClr val="tx2">
                    <a:lumMod val="50000"/>
                  </a:schemeClr>
                </a:solidFill>
              </a:rPr>
              <a:t> Modelo General de Comunicación (</a:t>
            </a:r>
            <a:r>
              <a:rPr lang="es-ES" sz="3200" b="1" dirty="0" err="1" smtClean="0">
                <a:solidFill>
                  <a:schemeClr val="tx2">
                    <a:lumMod val="50000"/>
                  </a:schemeClr>
                </a:solidFill>
              </a:rPr>
              <a:t>Feedback</a:t>
            </a:r>
            <a:r>
              <a:rPr lang="es-ES" sz="3200" b="1" dirty="0" smtClean="0">
                <a:solidFill>
                  <a:schemeClr val="tx2">
                    <a:lumMod val="50000"/>
                  </a:schemeClr>
                </a:solidFill>
              </a:rPr>
              <a:t>)</a:t>
            </a:r>
          </a:p>
          <a:p>
            <a:pPr algn="ctr">
              <a:buFont typeface="Arial" pitchFamily="34" charset="0"/>
              <a:buChar char="•"/>
            </a:pPr>
            <a:endParaRPr lang="es-ES" sz="3200" b="1" dirty="0" smtClean="0">
              <a:solidFill>
                <a:schemeClr val="tx2">
                  <a:lumMod val="50000"/>
                </a:schemeClr>
              </a:solidFill>
            </a:endParaRPr>
          </a:p>
          <a:p>
            <a:pPr algn="ctr">
              <a:buFont typeface="Arial" pitchFamily="34" charset="0"/>
              <a:buChar char="•"/>
            </a:pPr>
            <a:r>
              <a:rPr lang="es-ES" sz="3200" b="1" dirty="0" smtClean="0">
                <a:solidFill>
                  <a:schemeClr val="tx2">
                    <a:lumMod val="50000"/>
                  </a:schemeClr>
                </a:solidFill>
              </a:rPr>
              <a:t> Expectativas y Atribuciones</a:t>
            </a:r>
          </a:p>
          <a:p>
            <a:pPr algn="ctr">
              <a:buFont typeface="Arial" pitchFamily="34" charset="0"/>
              <a:buChar char="•"/>
            </a:pPr>
            <a:endParaRPr lang="es-ES" sz="3200" b="1" dirty="0" smtClean="0">
              <a:solidFill>
                <a:schemeClr val="tx2">
                  <a:lumMod val="50000"/>
                </a:schemeClr>
              </a:solidFill>
            </a:endParaRPr>
          </a:p>
          <a:p>
            <a:pPr algn="ctr">
              <a:buFont typeface="Arial" pitchFamily="34" charset="0"/>
              <a:buChar char="•"/>
            </a:pPr>
            <a:r>
              <a:rPr lang="es-ES" sz="3200" b="1" dirty="0" smtClean="0">
                <a:solidFill>
                  <a:schemeClr val="tx2">
                    <a:lumMod val="50000"/>
                  </a:schemeClr>
                </a:solidFill>
              </a:rPr>
              <a:t> Análisis Transaccional</a:t>
            </a:r>
          </a:p>
          <a:p>
            <a:pPr algn="ctr">
              <a:buFont typeface="Arial" pitchFamily="34" charset="0"/>
              <a:buChar char="•"/>
            </a:pPr>
            <a:endParaRPr lang="es-ES" sz="3200" b="1" dirty="0" smtClean="0">
              <a:solidFill>
                <a:schemeClr val="tx2">
                  <a:lumMod val="50000"/>
                </a:schemeClr>
              </a:solidFill>
            </a:endParaRPr>
          </a:p>
          <a:p>
            <a:pPr algn="ctr">
              <a:buFont typeface="Arial" pitchFamily="34" charset="0"/>
              <a:buChar char="•"/>
            </a:pPr>
            <a:r>
              <a:rPr lang="es-ES" sz="3200" b="1" dirty="0" smtClean="0">
                <a:solidFill>
                  <a:schemeClr val="tx2">
                    <a:lumMod val="50000"/>
                  </a:schemeClr>
                </a:solidFill>
              </a:rPr>
              <a:t> Bibliografía</a:t>
            </a:r>
          </a:p>
        </p:txBody>
      </p:sp>
      <p:sp>
        <p:nvSpPr>
          <p:cNvPr id="5" name="4 CuadroTexto"/>
          <p:cNvSpPr txBox="1"/>
          <p:nvPr/>
        </p:nvSpPr>
        <p:spPr>
          <a:xfrm>
            <a:off x="214282" y="6524625"/>
            <a:ext cx="1862882" cy="307777"/>
          </a:xfrm>
          <a:prstGeom prst="rect">
            <a:avLst/>
          </a:prstGeom>
          <a:noFill/>
        </p:spPr>
        <p:txBody>
          <a:bodyPr wrap="none" rtlCol="0" anchor="ctr">
            <a:spAutoFit/>
          </a:bodyPr>
          <a:lstStyle/>
          <a:p>
            <a:r>
              <a:rPr lang="es-ES" sz="1400" b="1" dirty="0" smtClean="0">
                <a:solidFill>
                  <a:schemeClr val="bg1">
                    <a:lumMod val="50000"/>
                  </a:schemeClr>
                </a:solidFill>
              </a:rPr>
              <a:t>LUIS TOMAS FAÑANAS</a:t>
            </a:r>
            <a:endParaRPr lang="es-ES" sz="1400" b="1" dirty="0">
              <a:solidFill>
                <a:schemeClr val="bg1">
                  <a:lumMod val="50000"/>
                </a:schemeClr>
              </a:solidFill>
            </a:endParaRPr>
          </a:p>
        </p:txBody>
      </p:sp>
      <p:sp>
        <p:nvSpPr>
          <p:cNvPr id="6" name="5 CuadroTexto"/>
          <p:cNvSpPr txBox="1"/>
          <p:nvPr/>
        </p:nvSpPr>
        <p:spPr>
          <a:xfrm>
            <a:off x="7330568" y="6524625"/>
            <a:ext cx="1273682" cy="307777"/>
          </a:xfrm>
          <a:prstGeom prst="rect">
            <a:avLst/>
          </a:prstGeom>
          <a:noFill/>
        </p:spPr>
        <p:txBody>
          <a:bodyPr wrap="none" rtlCol="0" anchor="ctr">
            <a:spAutoFit/>
          </a:bodyPr>
          <a:lstStyle/>
          <a:p>
            <a:pPr algn="r"/>
            <a:r>
              <a:rPr lang="es-ES" sz="1400" b="1" dirty="0" smtClean="0">
                <a:solidFill>
                  <a:schemeClr val="bg1">
                    <a:lumMod val="50000"/>
                  </a:schemeClr>
                </a:solidFill>
              </a:rPr>
              <a:t>Comunicación</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Laissez Faire …</a:t>
            </a:r>
          </a:p>
        </p:txBody>
      </p:sp>
      <p:sp>
        <p:nvSpPr>
          <p:cNvPr id="4" name="3 Rectángulo"/>
          <p:cNvSpPr/>
          <p:nvPr/>
        </p:nvSpPr>
        <p:spPr>
          <a:xfrm>
            <a:off x="214313" y="1143000"/>
            <a:ext cx="7429500" cy="1643063"/>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5" name="4 Rectángulo"/>
          <p:cNvSpPr/>
          <p:nvPr/>
        </p:nvSpPr>
        <p:spPr>
          <a:xfrm>
            <a:off x="1500188" y="3429000"/>
            <a:ext cx="7429500" cy="2428875"/>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25606" name="Text Box 5"/>
          <p:cNvSpPr txBox="1">
            <a:spLocks noChangeArrowheads="1"/>
          </p:cNvSpPr>
          <p:nvPr/>
        </p:nvSpPr>
        <p:spPr bwMode="auto">
          <a:xfrm>
            <a:off x="285750" y="1285875"/>
            <a:ext cx="7216775" cy="1354138"/>
          </a:xfrm>
          <a:prstGeom prst="rect">
            <a:avLst/>
          </a:prstGeom>
          <a:noFill/>
          <a:ln w="9525">
            <a:noFill/>
            <a:miter lim="800000"/>
            <a:headEnd/>
            <a:tailEnd/>
          </a:ln>
        </p:spPr>
        <p:txBody>
          <a:bodyPr>
            <a:spAutoFit/>
          </a:bodyPr>
          <a:lstStyle/>
          <a:p>
            <a:pPr eaLnBrk="0" hangingPunct="0">
              <a:lnSpc>
                <a:spcPct val="90000"/>
              </a:lnSpc>
              <a:spcBef>
                <a:spcPct val="50000"/>
              </a:spcBef>
              <a:buFontTx/>
              <a:buChar char="o"/>
            </a:pPr>
            <a:r>
              <a:rPr lang="es-ES" sz="2000">
                <a:latin typeface="Calibri" pitchFamily="34" charset="0"/>
                <a:ea typeface="Arial Unicode MS" pitchFamily="34" charset="-128"/>
                <a:cs typeface="Arial Unicode MS" pitchFamily="34" charset="-128"/>
              </a:rPr>
              <a:t> </a:t>
            </a:r>
            <a:r>
              <a:rPr lang="es-ES" sz="2000" i="1">
                <a:latin typeface="Calibri" pitchFamily="34" charset="0"/>
                <a:ea typeface="Arial Unicode MS" pitchFamily="34" charset="-128"/>
                <a:cs typeface="Arial Unicode MS" pitchFamily="34" charset="-128"/>
              </a:rPr>
              <a:t>Significa un "dejar hacer“</a:t>
            </a:r>
            <a:r>
              <a:rPr lang="es-ES" sz="2000">
                <a:latin typeface="Calibri" pitchFamily="34" charset="0"/>
                <a:ea typeface="Arial Unicode MS" pitchFamily="34" charset="-128"/>
                <a:cs typeface="Arial Unicode MS" pitchFamily="34" charset="-128"/>
              </a:rPr>
              <a:t>: Abandona el poder en manos del grupo, dejándole completa libertad en la toma de decisiones. </a:t>
            </a:r>
            <a:endParaRPr lang="es-ES_tradnl" sz="2000">
              <a:latin typeface="Calibri" pitchFamily="34" charset="0"/>
              <a:ea typeface="Arial Unicode MS" pitchFamily="34" charset="-128"/>
              <a:cs typeface="Arial Unicode MS" pitchFamily="34" charset="-128"/>
            </a:endParaRPr>
          </a:p>
          <a:p>
            <a:pPr eaLnBrk="0" hangingPunct="0">
              <a:lnSpc>
                <a:spcPct val="90000"/>
              </a:lnSpc>
              <a:spcBef>
                <a:spcPct val="50000"/>
              </a:spcBef>
              <a:buFontTx/>
              <a:buChar char="o"/>
            </a:pPr>
            <a:r>
              <a:rPr lang="es-ES" sz="2000">
                <a:latin typeface="Calibri" pitchFamily="34" charset="0"/>
                <a:ea typeface="Arial Unicode MS" pitchFamily="34" charset="-128"/>
                <a:cs typeface="Arial Unicode MS" pitchFamily="34" charset="-128"/>
              </a:rPr>
              <a:t> </a:t>
            </a:r>
            <a:r>
              <a:rPr lang="es-ES" sz="2000" i="1">
                <a:latin typeface="Calibri" pitchFamily="34" charset="0"/>
                <a:ea typeface="Arial Unicode MS" pitchFamily="34" charset="-128"/>
                <a:cs typeface="Arial Unicode MS" pitchFamily="34" charset="-128"/>
              </a:rPr>
              <a:t>No debe confundirse con el estilo participativo</a:t>
            </a:r>
            <a:r>
              <a:rPr lang="es-ES" sz="2000">
                <a:latin typeface="Calibri" pitchFamily="34" charset="0"/>
                <a:ea typeface="Arial Unicode MS" pitchFamily="34" charset="-128"/>
                <a:cs typeface="Arial Unicode MS" pitchFamily="34" charset="-128"/>
              </a:rPr>
              <a:t>: éste supone un falta de implicación con el grupo y sus resultados.</a:t>
            </a:r>
            <a:endParaRPr lang="es-ES" sz="2000">
              <a:latin typeface="Calibri" pitchFamily="34" charset="0"/>
            </a:endParaRPr>
          </a:p>
        </p:txBody>
      </p:sp>
      <p:sp>
        <p:nvSpPr>
          <p:cNvPr id="25607" name="Text Box 5"/>
          <p:cNvSpPr txBox="1">
            <a:spLocks noChangeArrowheads="1"/>
          </p:cNvSpPr>
          <p:nvPr/>
        </p:nvSpPr>
        <p:spPr bwMode="auto">
          <a:xfrm>
            <a:off x="1643063" y="3571875"/>
            <a:ext cx="7072312" cy="2062163"/>
          </a:xfrm>
          <a:prstGeom prst="rect">
            <a:avLst/>
          </a:prstGeom>
          <a:noFill/>
          <a:ln w="9525">
            <a:noFill/>
            <a:miter lim="800000"/>
            <a:headEnd/>
            <a:tailEnd/>
          </a:ln>
        </p:spPr>
        <p:txBody>
          <a:bodyPr>
            <a:spAutoFit/>
          </a:bodyPr>
          <a:lstStyle/>
          <a:p>
            <a:pPr eaLnBrk="0" hangingPunct="0">
              <a:lnSpc>
                <a:spcPct val="90000"/>
              </a:lnSpc>
              <a:spcBef>
                <a:spcPct val="50000"/>
              </a:spcBef>
              <a:buFont typeface="Wingdings" pitchFamily="2" charset="2"/>
              <a:buChar char="ü"/>
            </a:pPr>
            <a:r>
              <a:rPr lang="es-ES_tradnl" sz="2000">
                <a:latin typeface="Calibri" pitchFamily="34" charset="0"/>
                <a:ea typeface="Arial Unicode MS" pitchFamily="34" charset="-128"/>
                <a:cs typeface="Arial Unicode MS" pitchFamily="34" charset="-128"/>
              </a:rPr>
              <a:t> </a:t>
            </a:r>
            <a:r>
              <a:rPr lang="es-ES" sz="2000">
                <a:latin typeface="Calibri" pitchFamily="34" charset="0"/>
                <a:ea typeface="Arial Unicode MS" pitchFamily="34" charset="-128"/>
                <a:cs typeface="Arial Unicode MS" pitchFamily="34" charset="-128"/>
              </a:rPr>
              <a:t>Se deja completa libertad de decisión en manos del grupo</a:t>
            </a:r>
            <a:endParaRPr lang="es-ES_tradnl" sz="2000">
              <a:latin typeface="Calibri" pitchFamily="34" charset="0"/>
              <a:ea typeface="Arial Unicode MS" pitchFamily="34" charset="-128"/>
              <a:cs typeface="Arial Unicode MS" pitchFamily="34" charset="-128"/>
            </a:endParaRPr>
          </a:p>
          <a:p>
            <a:pPr eaLnBrk="0" hangingPunct="0">
              <a:lnSpc>
                <a:spcPct val="90000"/>
              </a:lnSpc>
              <a:spcBef>
                <a:spcPct val="50000"/>
              </a:spcBef>
              <a:buFont typeface="Wingdings" pitchFamily="2" charset="2"/>
              <a:buChar char="ü"/>
            </a:pPr>
            <a:r>
              <a:rPr lang="es-ES_tradnl" sz="2000">
                <a:latin typeface="Calibri" pitchFamily="34" charset="0"/>
                <a:ea typeface="Arial Unicode MS" pitchFamily="34" charset="-128"/>
                <a:cs typeface="Arial Unicode MS" pitchFamily="34" charset="-128"/>
              </a:rPr>
              <a:t> </a:t>
            </a:r>
            <a:r>
              <a:rPr lang="es-ES" sz="2000">
                <a:latin typeface="Calibri" pitchFamily="34" charset="0"/>
                <a:ea typeface="Arial Unicode MS" pitchFamily="34" charset="-128"/>
                <a:cs typeface="Arial Unicode MS" pitchFamily="34" charset="-128"/>
              </a:rPr>
              <a:t>La aportación por parte del líder se limita al material o la información que se le pide, sin tomar parte en la discusión y ejecución del trabajo</a:t>
            </a:r>
          </a:p>
          <a:p>
            <a:pPr eaLnBrk="0" hangingPunct="0">
              <a:lnSpc>
                <a:spcPct val="90000"/>
              </a:lnSpc>
              <a:spcBef>
                <a:spcPct val="50000"/>
              </a:spcBef>
              <a:buFont typeface="Wingdings" pitchFamily="2" charset="2"/>
              <a:buChar char="ü"/>
            </a:pPr>
            <a:r>
              <a:rPr lang="es-ES_tradnl" sz="2000">
                <a:latin typeface="Calibri" pitchFamily="34" charset="0"/>
                <a:ea typeface="Arial Unicode MS" pitchFamily="34" charset="-128"/>
                <a:cs typeface="Arial Unicode MS" pitchFamily="34" charset="-128"/>
              </a:rPr>
              <a:t> </a:t>
            </a:r>
            <a:r>
              <a:rPr lang="es-ES" sz="2000">
                <a:latin typeface="Calibri" pitchFamily="34" charset="0"/>
                <a:ea typeface="Arial Unicode MS" pitchFamily="34" charset="-128"/>
                <a:cs typeface="Arial Unicode MS" pitchFamily="34" charset="-128"/>
              </a:rPr>
              <a:t>Las valoraciones y comentarios sobre las actividades de los miembros son poco frecuentes</a:t>
            </a:r>
            <a:endParaRPr lang="es-ES" sz="2000">
              <a:latin typeface="Calibri" pitchFamily="34" charset="0"/>
            </a:endParaRPr>
          </a:p>
        </p:txBody>
      </p:sp>
      <p:sp>
        <p:nvSpPr>
          <p:cNvPr id="8" name="7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9" name="8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Enfoques Situacionales</a:t>
            </a:r>
          </a:p>
        </p:txBody>
      </p:sp>
      <p:sp>
        <p:nvSpPr>
          <p:cNvPr id="4" name="3 CuadroTexto"/>
          <p:cNvSpPr txBox="1"/>
          <p:nvPr/>
        </p:nvSpPr>
        <p:spPr>
          <a:xfrm>
            <a:off x="3071813" y="1143000"/>
            <a:ext cx="3000375" cy="646113"/>
          </a:xfrm>
          <a:prstGeom prst="rect">
            <a:avLst/>
          </a:prstGeom>
          <a:noFill/>
        </p:spPr>
        <p:txBody>
          <a:bodyPr wrap="none" anchor="ctr">
            <a:spAutoFit/>
          </a:bodyPr>
          <a:lstStyle/>
          <a:p>
            <a:pPr fontAlgn="auto">
              <a:spcBef>
                <a:spcPts val="0"/>
              </a:spcBef>
              <a:spcAft>
                <a:spcPts val="0"/>
              </a:spcAft>
              <a:defRPr/>
            </a:pPr>
            <a:r>
              <a:rPr lang="es-ES" sz="3600" b="1" dirty="0">
                <a:solidFill>
                  <a:schemeClr val="accent4">
                    <a:lumMod val="75000"/>
                  </a:schemeClr>
                </a:solidFill>
                <a:latin typeface="+mn-lt"/>
              </a:rPr>
              <a:t>Planteamiento</a:t>
            </a:r>
          </a:p>
        </p:txBody>
      </p:sp>
      <p:sp>
        <p:nvSpPr>
          <p:cNvPr id="5" name="Text Box 4"/>
          <p:cNvSpPr txBox="1">
            <a:spLocks noChangeArrowheads="1"/>
          </p:cNvSpPr>
          <p:nvPr/>
        </p:nvSpPr>
        <p:spPr bwMode="auto">
          <a:xfrm>
            <a:off x="357188" y="2071688"/>
            <a:ext cx="8680450" cy="3452812"/>
          </a:xfrm>
          <a:prstGeom prst="rect">
            <a:avLst/>
          </a:prstGeom>
          <a:solidFill>
            <a:schemeClr val="accent4">
              <a:lumMod val="40000"/>
              <a:lumOff val="60000"/>
            </a:schemeClr>
          </a:solidFill>
          <a:ln w="9525">
            <a:noFill/>
            <a:miter lim="800000"/>
            <a:headEnd/>
            <a:tailEnd/>
          </a:ln>
          <a:effectLst/>
        </p:spPr>
        <p:txBody>
          <a:bodyPr>
            <a:spAutoFit/>
          </a:bodyPr>
          <a:lstStyle/>
          <a:p>
            <a:pPr eaLnBrk="0" fontAlgn="auto" hangingPunct="0">
              <a:lnSpc>
                <a:spcPct val="130000"/>
              </a:lnSpc>
              <a:spcAft>
                <a:spcPts val="0"/>
              </a:spcAft>
              <a:buClr>
                <a:schemeClr val="tx1"/>
              </a:buClr>
              <a:buFont typeface="Wingdings" pitchFamily="2" charset="2"/>
              <a:buChar char="Ø"/>
              <a:defRPr/>
            </a:pPr>
            <a:r>
              <a:rPr lang="es-ES_tradnl" sz="2400" dirty="0">
                <a:solidFill>
                  <a:srgbClr val="FFFFFF"/>
                </a:solidFill>
                <a:latin typeface="Comic Sans MS" pitchFamily="66" charset="0"/>
                <a:cs typeface="Arial" charset="0"/>
              </a:rPr>
              <a:t> </a:t>
            </a:r>
            <a:r>
              <a:rPr lang="es-ES" sz="2400" dirty="0">
                <a:latin typeface="+mn-lt"/>
                <a:cs typeface="Arial" charset="0"/>
              </a:rPr>
              <a:t>Liderazgo entendido como </a:t>
            </a:r>
            <a:r>
              <a:rPr lang="es-ES" sz="2400" i="1" dirty="0">
                <a:latin typeface="+mn-lt"/>
                <a:cs typeface="Arial" charset="0"/>
              </a:rPr>
              <a:t>un rol que ha de llevar a cabo una tarea o</a:t>
            </a:r>
            <a:r>
              <a:rPr lang="es-ES_tradnl" sz="2400" i="1" dirty="0">
                <a:latin typeface="+mn-lt"/>
                <a:cs typeface="Arial" charset="0"/>
              </a:rPr>
              <a:t> </a:t>
            </a:r>
            <a:r>
              <a:rPr lang="es-ES" sz="2400" i="1" dirty="0">
                <a:latin typeface="+mn-lt"/>
                <a:cs typeface="Arial" charset="0"/>
              </a:rPr>
              <a:t>funciones desde unas condiciones situacionales</a:t>
            </a:r>
            <a:r>
              <a:rPr lang="es-ES_tradnl" sz="2400" dirty="0">
                <a:latin typeface="+mn-lt"/>
                <a:cs typeface="Arial" charset="0"/>
              </a:rPr>
              <a:t>.</a:t>
            </a:r>
          </a:p>
          <a:p>
            <a:pPr eaLnBrk="0" fontAlgn="auto" hangingPunct="0">
              <a:lnSpc>
                <a:spcPct val="130000"/>
              </a:lnSpc>
              <a:spcAft>
                <a:spcPts val="0"/>
              </a:spcAft>
              <a:buClr>
                <a:schemeClr val="tx1"/>
              </a:buClr>
              <a:buFont typeface="Wingdings" pitchFamily="2" charset="2"/>
              <a:buChar char="Ø"/>
              <a:defRPr/>
            </a:pPr>
            <a:endParaRPr lang="es-ES_tradnl" sz="2400" dirty="0">
              <a:latin typeface="+mn-lt"/>
              <a:cs typeface="Arial" charset="0"/>
            </a:endParaRPr>
          </a:p>
          <a:p>
            <a:pPr eaLnBrk="0" fontAlgn="auto" hangingPunct="0">
              <a:lnSpc>
                <a:spcPct val="130000"/>
              </a:lnSpc>
              <a:spcAft>
                <a:spcPts val="0"/>
              </a:spcAft>
              <a:buClr>
                <a:schemeClr val="tx1"/>
              </a:buClr>
              <a:buFont typeface="Wingdings" pitchFamily="2" charset="2"/>
              <a:buChar char="Ø"/>
              <a:defRPr/>
            </a:pPr>
            <a:r>
              <a:rPr lang="es-ES_tradnl" sz="2400" dirty="0">
                <a:latin typeface="+mn-lt"/>
                <a:cs typeface="Arial" charset="0"/>
              </a:rPr>
              <a:t> </a:t>
            </a:r>
            <a:r>
              <a:rPr lang="es-ES" sz="2400" dirty="0">
                <a:latin typeface="+mn-lt"/>
                <a:cs typeface="Arial" charset="0"/>
              </a:rPr>
              <a:t>Será necesario </a:t>
            </a:r>
            <a:r>
              <a:rPr lang="es-ES" sz="2400" i="1" dirty="0">
                <a:latin typeface="+mn-lt"/>
                <a:cs typeface="Arial" charset="0"/>
              </a:rPr>
              <a:t>analizar las condiciones situacionales</a:t>
            </a:r>
            <a:r>
              <a:rPr lang="es-ES" sz="2400" dirty="0">
                <a:latin typeface="+mn-lt"/>
                <a:cs typeface="Arial" charset="0"/>
              </a:rPr>
              <a:t> para comprender los procesos de liderazgo. Se trataría de poder establecer los </a:t>
            </a:r>
            <a:r>
              <a:rPr lang="es-ES" sz="2400" i="1" dirty="0">
                <a:latin typeface="+mn-lt"/>
                <a:cs typeface="Arial" charset="0"/>
              </a:rPr>
              <a:t>tipos de personas y conductas que son efectivas en situaciones diferentes</a:t>
            </a:r>
            <a:r>
              <a:rPr lang="es-ES" sz="2400" dirty="0">
                <a:latin typeface="+mn-lt"/>
                <a:cs typeface="Arial" charset="0"/>
              </a:rPr>
              <a:t>.</a:t>
            </a:r>
          </a:p>
        </p:txBody>
      </p:sp>
      <p:sp>
        <p:nvSpPr>
          <p:cNvPr id="6" name="5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7" name="6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76275" y="549275"/>
            <a:ext cx="7874000" cy="523875"/>
          </a:xfrm>
          <a:prstGeom prst="rect">
            <a:avLst/>
          </a:prstGeom>
          <a:noFill/>
        </p:spPr>
        <p:txBody>
          <a:bodyPr wrap="none" anchor="ctr">
            <a:spAutoFit/>
          </a:bodyPr>
          <a:lstStyle/>
          <a:p>
            <a:pPr algn="ctr" fontAlgn="auto">
              <a:spcBef>
                <a:spcPts val="0"/>
              </a:spcBef>
              <a:spcAft>
                <a:spcPts val="0"/>
              </a:spcAft>
              <a:defRPr/>
            </a:pPr>
            <a:r>
              <a:rPr lang="es-ES" sz="2800" b="1" dirty="0">
                <a:solidFill>
                  <a:schemeClr val="accent4">
                    <a:lumMod val="75000"/>
                  </a:schemeClr>
                </a:solidFill>
                <a:latin typeface="+mn-lt"/>
              </a:rPr>
              <a:t>Enfoques situacionales: valoración de su aportación</a:t>
            </a:r>
          </a:p>
        </p:txBody>
      </p:sp>
      <p:sp>
        <p:nvSpPr>
          <p:cNvPr id="4" name="Text Box 4"/>
          <p:cNvSpPr txBox="1">
            <a:spLocks noChangeArrowheads="1"/>
          </p:cNvSpPr>
          <p:nvPr/>
        </p:nvSpPr>
        <p:spPr bwMode="auto">
          <a:xfrm>
            <a:off x="214313" y="1357313"/>
            <a:ext cx="8715375" cy="4819650"/>
          </a:xfrm>
          <a:prstGeom prst="rect">
            <a:avLst/>
          </a:prstGeom>
          <a:solidFill>
            <a:schemeClr val="accent4">
              <a:lumMod val="40000"/>
              <a:lumOff val="60000"/>
            </a:schemeClr>
          </a:solidFill>
          <a:ln w="9525">
            <a:noFill/>
            <a:miter lim="800000"/>
            <a:headEnd/>
            <a:tailEnd/>
          </a:ln>
          <a:effectLst/>
        </p:spPr>
        <p:txBody>
          <a:bodyPr>
            <a:spAutoFit/>
          </a:bodyPr>
          <a:lstStyle/>
          <a:p>
            <a:pPr eaLnBrk="0" fontAlgn="auto" hangingPunct="0">
              <a:lnSpc>
                <a:spcPct val="160000"/>
              </a:lnSpc>
              <a:spcAft>
                <a:spcPts val="0"/>
              </a:spcAft>
              <a:buFontTx/>
              <a:buChar char="o"/>
              <a:defRPr/>
            </a:pPr>
            <a:r>
              <a:rPr lang="es-ES" sz="2400" dirty="0">
                <a:latin typeface="+mn-lt"/>
                <a:cs typeface="Arial" charset="0"/>
              </a:rPr>
              <a:t> Ha sido</a:t>
            </a:r>
            <a:r>
              <a:rPr lang="es-ES_tradnl" sz="2400" dirty="0">
                <a:latin typeface="+mn-lt"/>
                <a:cs typeface="Arial" charset="0"/>
              </a:rPr>
              <a:t> criticado,</a:t>
            </a:r>
            <a:r>
              <a:rPr lang="es-ES" sz="2400" dirty="0">
                <a:latin typeface="+mn-lt"/>
                <a:cs typeface="Arial" charset="0"/>
              </a:rPr>
              <a:t>  fundamentalmente, por ser un modelo </a:t>
            </a:r>
            <a:r>
              <a:rPr lang="es-ES" sz="2400" dirty="0" err="1">
                <a:latin typeface="+mn-lt"/>
                <a:cs typeface="Arial" charset="0"/>
              </a:rPr>
              <a:t>contingencial</a:t>
            </a:r>
            <a:r>
              <a:rPr lang="es-ES" sz="2400" dirty="0">
                <a:latin typeface="+mn-lt"/>
                <a:cs typeface="Arial" charset="0"/>
              </a:rPr>
              <a:t> parcial, ya que no atiende a la interacción de todas las variables organizativas influyentes. </a:t>
            </a:r>
            <a:endParaRPr lang="es-ES_tradnl" sz="2400" dirty="0">
              <a:latin typeface="+mn-lt"/>
              <a:cs typeface="Arial" charset="0"/>
            </a:endParaRPr>
          </a:p>
          <a:p>
            <a:pPr eaLnBrk="0" fontAlgn="auto" hangingPunct="0">
              <a:lnSpc>
                <a:spcPct val="160000"/>
              </a:lnSpc>
              <a:spcAft>
                <a:spcPts val="0"/>
              </a:spcAft>
              <a:buFontTx/>
              <a:buChar char="o"/>
              <a:defRPr/>
            </a:pPr>
            <a:r>
              <a:rPr lang="es-ES" sz="2400" dirty="0">
                <a:latin typeface="+mn-lt"/>
                <a:cs typeface="Arial" charset="0"/>
              </a:rPr>
              <a:t> A pesar de ello, su contribución ha sido fundamental por ser el primer modelo situacional, y ha constituido un punto de partida para numerosos modelos posteriores de liderazgo. </a:t>
            </a:r>
            <a:endParaRPr lang="es-ES_tradnl" sz="2400" dirty="0">
              <a:latin typeface="+mn-lt"/>
              <a:cs typeface="Arial" charset="0"/>
            </a:endParaRPr>
          </a:p>
          <a:p>
            <a:pPr eaLnBrk="0" fontAlgn="auto" hangingPunct="0">
              <a:lnSpc>
                <a:spcPct val="160000"/>
              </a:lnSpc>
              <a:spcAft>
                <a:spcPts val="0"/>
              </a:spcAft>
              <a:buFontTx/>
              <a:buChar char="o"/>
              <a:defRPr/>
            </a:pPr>
            <a:r>
              <a:rPr lang="es-ES" sz="2400" dirty="0">
                <a:latin typeface="+mn-lt"/>
                <a:cs typeface="Arial" charset="0"/>
              </a:rPr>
              <a:t> De hecho, en la actualidad, todas las posiciones teóricas asumen la importancia de los factores situacionales en el ejercicio del liderazgo</a:t>
            </a:r>
            <a:r>
              <a:rPr lang="es-ES_tradnl" sz="2400" dirty="0">
                <a:latin typeface="+mn-lt"/>
                <a:cs typeface="Arial" charset="0"/>
              </a:rPr>
              <a:t>.</a:t>
            </a:r>
            <a:endParaRPr lang="es-ES" sz="2400" dirty="0">
              <a:latin typeface="+mn-lt"/>
              <a:ea typeface="Arial Unicode MS" pitchFamily="34" charset="-128"/>
              <a:cs typeface="Arial Unicode MS" pitchFamily="34" charset="-128"/>
            </a:endParaRPr>
          </a:p>
        </p:txBody>
      </p:sp>
      <p:sp>
        <p:nvSpPr>
          <p:cNvPr id="5" name="4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6" name="5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ctrTitle"/>
          </p:nvPr>
        </p:nvSpPr>
        <p:spPr bwMode="auto">
          <a:xfrm>
            <a:off x="3429000" y="1857375"/>
            <a:ext cx="5091113" cy="14700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mtClean="0"/>
              <a:t>Modelo de liderazgo de Bernard Bass</a:t>
            </a:r>
          </a:p>
        </p:txBody>
      </p:sp>
      <p:sp>
        <p:nvSpPr>
          <p:cNvPr id="4" name="3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5" name="4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Tres variables</a:t>
            </a:r>
          </a:p>
        </p:txBody>
      </p:sp>
      <p:sp>
        <p:nvSpPr>
          <p:cNvPr id="4" name="Rectangle 3"/>
          <p:cNvSpPr>
            <a:spLocks noChangeArrowheads="1"/>
          </p:cNvSpPr>
          <p:nvPr/>
        </p:nvSpPr>
        <p:spPr bwMode="auto">
          <a:xfrm>
            <a:off x="428625" y="1000125"/>
            <a:ext cx="8229600" cy="1143000"/>
          </a:xfrm>
          <a:prstGeom prst="rect">
            <a:avLst/>
          </a:prstGeom>
          <a:noFill/>
          <a:ln w="9525">
            <a:noFill/>
            <a:miter lim="800000"/>
            <a:headEnd/>
            <a:tailEnd/>
          </a:ln>
          <a:effectLst/>
        </p:spPr>
        <p:txBody>
          <a:bodyPr anchor="ctr"/>
          <a:lstStyle/>
          <a:p>
            <a:pPr algn="ctr" fontAlgn="auto">
              <a:spcAft>
                <a:spcPts val="0"/>
              </a:spcAft>
              <a:defRPr/>
            </a:pPr>
            <a:r>
              <a:rPr lang="es-ES_tradnl" sz="2800" b="1" dirty="0">
                <a:solidFill>
                  <a:schemeClr val="accent2">
                    <a:lumMod val="75000"/>
                  </a:schemeClr>
                </a:solidFill>
                <a:latin typeface="+mn-lt"/>
              </a:rPr>
              <a:t>TRES VARIABLES </a:t>
            </a:r>
            <a:r>
              <a:rPr lang="es-ES_tradnl" sz="2800" dirty="0">
                <a:solidFill>
                  <a:schemeClr val="accent2">
                    <a:lumMod val="75000"/>
                  </a:schemeClr>
                </a:solidFill>
                <a:latin typeface="+mn-lt"/>
              </a:rPr>
              <a:t>en función de las cuales se entienden los diferentes </a:t>
            </a:r>
            <a:r>
              <a:rPr lang="es-ES_tradnl" sz="2800" b="1" dirty="0">
                <a:solidFill>
                  <a:schemeClr val="accent2">
                    <a:lumMod val="75000"/>
                  </a:schemeClr>
                </a:solidFill>
                <a:latin typeface="+mn-lt"/>
              </a:rPr>
              <a:t>estilos de liderazgo</a:t>
            </a:r>
            <a:r>
              <a:rPr lang="es-ES_tradnl" sz="2800" dirty="0">
                <a:solidFill>
                  <a:schemeClr val="accent2">
                    <a:lumMod val="75000"/>
                  </a:schemeClr>
                </a:solidFill>
                <a:latin typeface="+mn-lt"/>
              </a:rPr>
              <a:t> son:</a:t>
            </a:r>
          </a:p>
        </p:txBody>
      </p:sp>
      <p:sp>
        <p:nvSpPr>
          <p:cNvPr id="5" name="Rectangle 7"/>
          <p:cNvSpPr>
            <a:spLocks noChangeArrowheads="1"/>
          </p:cNvSpPr>
          <p:nvPr/>
        </p:nvSpPr>
        <p:spPr bwMode="auto">
          <a:xfrm>
            <a:off x="968375" y="2678113"/>
            <a:ext cx="2297113" cy="631825"/>
          </a:xfrm>
          <a:prstGeom prst="rect">
            <a:avLst/>
          </a:prstGeom>
          <a:solidFill>
            <a:schemeClr val="accent6">
              <a:lumMod val="75000"/>
            </a:schemeClr>
          </a:solidFill>
          <a:ln w="9525">
            <a:noFill/>
            <a:miter lim="800000"/>
            <a:headEnd/>
            <a:tailEnd/>
          </a:ln>
          <a:effectLst/>
        </p:spPr>
        <p:txBody>
          <a:bodyPr>
            <a:spAutoFit/>
          </a:bodyPr>
          <a:lstStyle/>
          <a:p>
            <a:pPr algn="ctr" eaLnBrk="0" fontAlgn="auto" hangingPunct="0">
              <a:lnSpc>
                <a:spcPct val="125000"/>
              </a:lnSpc>
              <a:spcBef>
                <a:spcPct val="25000"/>
              </a:spcBef>
              <a:spcAft>
                <a:spcPct val="35000"/>
              </a:spcAft>
              <a:defRPr/>
            </a:pPr>
            <a:r>
              <a:rPr lang="es-ES_tradnl" sz="2800" b="1" dirty="0">
                <a:solidFill>
                  <a:schemeClr val="bg1"/>
                </a:solidFill>
                <a:latin typeface="+mn-lt"/>
              </a:rPr>
              <a:t>ACTIVIDAD</a:t>
            </a:r>
          </a:p>
        </p:txBody>
      </p:sp>
      <p:sp>
        <p:nvSpPr>
          <p:cNvPr id="8" name="Rectangle 7"/>
          <p:cNvSpPr>
            <a:spLocks noChangeArrowheads="1"/>
          </p:cNvSpPr>
          <p:nvPr/>
        </p:nvSpPr>
        <p:spPr bwMode="auto">
          <a:xfrm>
            <a:off x="971550" y="3857625"/>
            <a:ext cx="2297113" cy="630238"/>
          </a:xfrm>
          <a:prstGeom prst="rect">
            <a:avLst/>
          </a:prstGeom>
          <a:solidFill>
            <a:schemeClr val="accent3">
              <a:lumMod val="75000"/>
            </a:schemeClr>
          </a:solidFill>
          <a:ln w="9525">
            <a:noFill/>
            <a:miter lim="800000"/>
            <a:headEnd/>
            <a:tailEnd/>
          </a:ln>
          <a:effectLst/>
        </p:spPr>
        <p:txBody>
          <a:bodyPr>
            <a:spAutoFit/>
          </a:bodyPr>
          <a:lstStyle/>
          <a:p>
            <a:pPr algn="ctr" eaLnBrk="0" fontAlgn="auto" hangingPunct="0">
              <a:lnSpc>
                <a:spcPct val="125000"/>
              </a:lnSpc>
              <a:spcBef>
                <a:spcPct val="25000"/>
              </a:spcBef>
              <a:spcAft>
                <a:spcPct val="35000"/>
              </a:spcAft>
              <a:defRPr/>
            </a:pPr>
            <a:r>
              <a:rPr lang="es-ES_tradnl" sz="2800" b="1" dirty="0">
                <a:solidFill>
                  <a:schemeClr val="bg1"/>
                </a:solidFill>
                <a:latin typeface="+mn-lt"/>
              </a:rPr>
              <a:t>EFICACIA</a:t>
            </a:r>
          </a:p>
        </p:txBody>
      </p:sp>
      <p:sp>
        <p:nvSpPr>
          <p:cNvPr id="9" name="Rectangle 7"/>
          <p:cNvSpPr>
            <a:spLocks noChangeArrowheads="1"/>
          </p:cNvSpPr>
          <p:nvPr/>
        </p:nvSpPr>
        <p:spPr bwMode="auto">
          <a:xfrm>
            <a:off x="971550" y="5286375"/>
            <a:ext cx="2297113" cy="630238"/>
          </a:xfrm>
          <a:prstGeom prst="rect">
            <a:avLst/>
          </a:prstGeom>
          <a:solidFill>
            <a:schemeClr val="accent5">
              <a:lumMod val="75000"/>
            </a:schemeClr>
          </a:solidFill>
          <a:ln w="9525">
            <a:noFill/>
            <a:miter lim="800000"/>
            <a:headEnd/>
            <a:tailEnd/>
          </a:ln>
          <a:effectLst/>
        </p:spPr>
        <p:txBody>
          <a:bodyPr>
            <a:spAutoFit/>
          </a:bodyPr>
          <a:lstStyle/>
          <a:p>
            <a:pPr algn="ctr" eaLnBrk="0" fontAlgn="auto" hangingPunct="0">
              <a:lnSpc>
                <a:spcPct val="125000"/>
              </a:lnSpc>
              <a:spcBef>
                <a:spcPct val="25000"/>
              </a:spcBef>
              <a:spcAft>
                <a:spcPct val="35000"/>
              </a:spcAft>
              <a:defRPr/>
            </a:pPr>
            <a:r>
              <a:rPr lang="es-ES_tradnl" sz="2800" b="1" dirty="0">
                <a:solidFill>
                  <a:schemeClr val="bg1"/>
                </a:solidFill>
                <a:latin typeface="+mn-lt"/>
              </a:rPr>
              <a:t>FRECUENCIA</a:t>
            </a:r>
          </a:p>
        </p:txBody>
      </p:sp>
      <p:sp>
        <p:nvSpPr>
          <p:cNvPr id="10" name="Rectangle 4"/>
          <p:cNvSpPr>
            <a:spLocks noChangeArrowheads="1"/>
          </p:cNvSpPr>
          <p:nvPr/>
        </p:nvSpPr>
        <p:spPr bwMode="auto">
          <a:xfrm>
            <a:off x="3429000" y="2571750"/>
            <a:ext cx="4929188" cy="357188"/>
          </a:xfrm>
          <a:prstGeom prst="rect">
            <a:avLst/>
          </a:prstGeom>
          <a:solidFill>
            <a:srgbClr val="FFFFFF"/>
          </a:solidFill>
          <a:ln w="9525">
            <a:noFill/>
            <a:miter lim="800000"/>
            <a:headEnd/>
            <a:tailEnd/>
          </a:ln>
          <a:effectLst/>
        </p:spPr>
        <p:txBody>
          <a:bodyPr/>
          <a:lstStyle/>
          <a:p>
            <a:pPr marL="152400" indent="-152400" fontAlgn="auto">
              <a:spcBef>
                <a:spcPct val="20000"/>
              </a:spcBef>
              <a:spcAft>
                <a:spcPts val="0"/>
              </a:spcAft>
              <a:buClr>
                <a:srgbClr val="000000"/>
              </a:buClr>
              <a:buSzPct val="115000"/>
              <a:defRPr/>
            </a:pPr>
            <a:r>
              <a:rPr lang="es-ES_tradnl" sz="2400" b="1" dirty="0">
                <a:solidFill>
                  <a:schemeClr val="accent6">
                    <a:lumMod val="75000"/>
                  </a:schemeClr>
                </a:solidFill>
                <a:latin typeface="+mn-lt"/>
              </a:rPr>
              <a:t>Es un continuo que va desde la total inactividad a la total actividad</a:t>
            </a:r>
          </a:p>
        </p:txBody>
      </p:sp>
      <p:sp>
        <p:nvSpPr>
          <p:cNvPr id="11" name="Rectangle 5"/>
          <p:cNvSpPr>
            <a:spLocks noChangeArrowheads="1"/>
          </p:cNvSpPr>
          <p:nvPr/>
        </p:nvSpPr>
        <p:spPr bwMode="auto">
          <a:xfrm>
            <a:off x="3419475" y="3786188"/>
            <a:ext cx="4867275" cy="422275"/>
          </a:xfrm>
          <a:prstGeom prst="rect">
            <a:avLst/>
          </a:prstGeom>
          <a:solidFill>
            <a:srgbClr val="FFFFFF"/>
          </a:solidFill>
          <a:ln w="9525">
            <a:noFill/>
            <a:miter lim="800000"/>
            <a:headEnd/>
            <a:tailEnd/>
          </a:ln>
          <a:effectLst/>
        </p:spPr>
        <p:txBody>
          <a:bodyPr/>
          <a:lstStyle/>
          <a:p>
            <a:pPr marL="152400" indent="-152400" fontAlgn="auto">
              <a:spcBef>
                <a:spcPct val="20000"/>
              </a:spcBef>
              <a:spcAft>
                <a:spcPts val="0"/>
              </a:spcAft>
              <a:buClr>
                <a:srgbClr val="000000"/>
              </a:buClr>
              <a:buSzPct val="115000"/>
              <a:defRPr/>
            </a:pPr>
            <a:r>
              <a:rPr lang="es-ES_tradnl" sz="2400" b="1" dirty="0">
                <a:solidFill>
                  <a:schemeClr val="accent3">
                    <a:lumMod val="75000"/>
                  </a:schemeClr>
                </a:solidFill>
                <a:latin typeface="+mn-lt"/>
              </a:rPr>
              <a:t> Es un continuo que va desde la ineficacia a la eficacia</a:t>
            </a:r>
          </a:p>
        </p:txBody>
      </p:sp>
      <p:sp>
        <p:nvSpPr>
          <p:cNvPr id="12" name="Rectangle 6"/>
          <p:cNvSpPr>
            <a:spLocks noChangeArrowheads="1"/>
          </p:cNvSpPr>
          <p:nvPr/>
        </p:nvSpPr>
        <p:spPr bwMode="auto">
          <a:xfrm>
            <a:off x="3419475" y="5072063"/>
            <a:ext cx="5510213" cy="690562"/>
          </a:xfrm>
          <a:prstGeom prst="rect">
            <a:avLst/>
          </a:prstGeom>
          <a:solidFill>
            <a:srgbClr val="FFFFFF"/>
          </a:solidFill>
          <a:ln w="9525">
            <a:noFill/>
            <a:miter lim="800000"/>
            <a:headEnd/>
            <a:tailEnd/>
          </a:ln>
          <a:effectLst/>
        </p:spPr>
        <p:txBody>
          <a:bodyPr/>
          <a:lstStyle/>
          <a:p>
            <a:pPr marL="152400" indent="-152400" fontAlgn="auto">
              <a:spcBef>
                <a:spcPct val="20000"/>
              </a:spcBef>
              <a:spcAft>
                <a:spcPts val="0"/>
              </a:spcAft>
              <a:buClr>
                <a:srgbClr val="000000"/>
              </a:buClr>
              <a:buSzPct val="115000"/>
              <a:defRPr/>
            </a:pPr>
            <a:r>
              <a:rPr lang="es-ES_tradnl" sz="2400" b="1" dirty="0">
                <a:solidFill>
                  <a:schemeClr val="accent5">
                    <a:lumMod val="75000"/>
                  </a:schemeClr>
                </a:solidFill>
                <a:latin typeface="+mn-lt"/>
              </a:rPr>
              <a:t>Esta variable nos va a marcar la intensidad e insistencia con que se adopta cada estilo</a:t>
            </a:r>
          </a:p>
        </p:txBody>
      </p:sp>
      <p:sp>
        <p:nvSpPr>
          <p:cNvPr id="13" name="12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4" name="13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2 Título"/>
          <p:cNvSpPr>
            <a:spLocks noGrp="1"/>
          </p:cNvSpPr>
          <p:nvPr>
            <p:ph type="title"/>
          </p:nvPr>
        </p:nvSpPr>
        <p:spPr bwMode="auto">
          <a:xfrm>
            <a:off x="1714500" y="214313"/>
            <a:ext cx="7342188" cy="439737"/>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Continuo de Estilos de Liderazgo … </a:t>
            </a:r>
          </a:p>
        </p:txBody>
      </p:sp>
      <p:grpSp>
        <p:nvGrpSpPr>
          <p:cNvPr id="3" name="8 Grupo"/>
          <p:cNvGrpSpPr>
            <a:grpSpLocks/>
          </p:cNvGrpSpPr>
          <p:nvPr/>
        </p:nvGrpSpPr>
        <p:grpSpPr bwMode="auto">
          <a:xfrm>
            <a:off x="1106488" y="1462088"/>
            <a:ext cx="6931025" cy="4538662"/>
            <a:chOff x="1214414" y="669609"/>
            <a:chExt cx="6929486" cy="4538995"/>
          </a:xfrm>
        </p:grpSpPr>
        <p:sp>
          <p:nvSpPr>
            <p:cNvPr id="26" name="25 Paralelogramo"/>
            <p:cNvSpPr/>
            <p:nvPr/>
          </p:nvSpPr>
          <p:spPr>
            <a:xfrm>
              <a:off x="1428678" y="1928588"/>
              <a:ext cx="6715222" cy="19289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27" name="26 Paralelogramo"/>
            <p:cNvSpPr/>
            <p:nvPr/>
          </p:nvSpPr>
          <p:spPr>
            <a:xfrm rot="8671016">
              <a:off x="2390490" y="1712673"/>
              <a:ext cx="4453536" cy="2417940"/>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28" name="27 Rectángulo"/>
            <p:cNvSpPr/>
            <p:nvPr/>
          </p:nvSpPr>
          <p:spPr>
            <a:xfrm>
              <a:off x="2428581" y="1428490"/>
              <a:ext cx="3786934" cy="2929152"/>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cxnSp>
          <p:nvCxnSpPr>
            <p:cNvPr id="29" name="28 Conector recto"/>
            <p:cNvCxnSpPr/>
            <p:nvPr/>
          </p:nvCxnSpPr>
          <p:spPr>
            <a:xfrm>
              <a:off x="1214414" y="2889097"/>
              <a:ext cx="6929486" cy="3492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29 Conector recto"/>
            <p:cNvCxnSpPr>
              <a:stCxn id="36" idx="2"/>
              <a:endCxn id="35" idx="0"/>
            </p:cNvCxnSpPr>
            <p:nvPr/>
          </p:nvCxnSpPr>
          <p:spPr>
            <a:xfrm rot="16200000" flipH="1">
              <a:off x="2550916" y="2918473"/>
              <a:ext cx="4538995" cy="412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flipV="1">
              <a:off x="2142895" y="1071275"/>
              <a:ext cx="4929680" cy="37864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2" name="31 CuadroTexto"/>
          <p:cNvSpPr txBox="1"/>
          <p:nvPr/>
        </p:nvSpPr>
        <p:spPr>
          <a:xfrm>
            <a:off x="0" y="3357563"/>
            <a:ext cx="1009650"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33" name="32 CuadroTexto"/>
          <p:cNvSpPr txBox="1"/>
          <p:nvPr/>
        </p:nvSpPr>
        <p:spPr>
          <a:xfrm>
            <a:off x="8188325" y="3429000"/>
            <a:ext cx="95567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34" name="33 CuadroTexto"/>
          <p:cNvSpPr txBox="1"/>
          <p:nvPr/>
        </p:nvSpPr>
        <p:spPr>
          <a:xfrm rot="19314891">
            <a:off x="698500" y="5519738"/>
            <a:ext cx="1512888"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35" name="34 CuadroTexto"/>
          <p:cNvSpPr txBox="1"/>
          <p:nvPr/>
        </p:nvSpPr>
        <p:spPr>
          <a:xfrm>
            <a:off x="4157663" y="6000750"/>
            <a:ext cx="1150937"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ineficaz</a:t>
            </a:r>
          </a:p>
        </p:txBody>
      </p:sp>
      <p:sp>
        <p:nvSpPr>
          <p:cNvPr id="36" name="35 CuadroTexto"/>
          <p:cNvSpPr txBox="1"/>
          <p:nvPr/>
        </p:nvSpPr>
        <p:spPr>
          <a:xfrm>
            <a:off x="4237038" y="1000125"/>
            <a:ext cx="91122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sp>
        <p:nvSpPr>
          <p:cNvPr id="37" name="36 Rectángulo"/>
          <p:cNvSpPr/>
          <p:nvPr/>
        </p:nvSpPr>
        <p:spPr>
          <a:xfrm>
            <a:off x="2643188" y="3571875"/>
            <a:ext cx="3133725" cy="357188"/>
          </a:xfrm>
          <a:prstGeom prst="rect">
            <a:avLst/>
          </a:prstGeom>
          <a:solidFill>
            <a:schemeClr val="accent1">
              <a:lumMod val="40000"/>
              <a:lumOff val="6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L. Transaccional</a:t>
            </a:r>
          </a:p>
        </p:txBody>
      </p:sp>
      <p:sp>
        <p:nvSpPr>
          <p:cNvPr id="38" name="37 Rectángulo"/>
          <p:cNvSpPr/>
          <p:nvPr/>
        </p:nvSpPr>
        <p:spPr>
          <a:xfrm>
            <a:off x="3714750" y="2786063"/>
            <a:ext cx="3133725" cy="357187"/>
          </a:xfrm>
          <a:prstGeom prst="rect">
            <a:avLst/>
          </a:prstGeom>
          <a:solidFill>
            <a:schemeClr val="accent3">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L. Transformacional</a:t>
            </a:r>
          </a:p>
        </p:txBody>
      </p:sp>
      <p:sp>
        <p:nvSpPr>
          <p:cNvPr id="39" name="38 Rectángulo"/>
          <p:cNvSpPr/>
          <p:nvPr/>
        </p:nvSpPr>
        <p:spPr>
          <a:xfrm>
            <a:off x="1852613" y="4214813"/>
            <a:ext cx="3133725" cy="357187"/>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No Liderazgo</a:t>
            </a:r>
          </a:p>
        </p:txBody>
      </p:sp>
      <p:sp>
        <p:nvSpPr>
          <p:cNvPr id="19" name="18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0" name="19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2 Título"/>
          <p:cNvSpPr>
            <a:spLocks noGrp="1"/>
          </p:cNvSpPr>
          <p:nvPr>
            <p:ph type="title"/>
          </p:nvPr>
        </p:nvSpPr>
        <p:spPr bwMode="auto">
          <a:xfrm>
            <a:off x="1785938" y="0"/>
            <a:ext cx="6911975" cy="511175"/>
          </a:xfrm>
          <a:noFill/>
          <a:ln>
            <a:miter lim="800000"/>
            <a:headEnd/>
            <a:tailEnd/>
          </a:ln>
        </p:spPr>
        <p:txBody>
          <a:bodyPr vert="horz" wrap="square" lIns="91440" tIns="45720" rIns="91440" bIns="45720" numCol="1" anchorCtr="0" compatLnSpc="1">
            <a:prstTxWarp prst="textNoShape">
              <a:avLst/>
            </a:prstTxWarp>
          </a:bodyPr>
          <a:lstStyle/>
          <a:p>
            <a:pPr eaLnBrk="1" hangingPunct="1"/>
            <a:r>
              <a:rPr lang="es-ES" smtClean="0"/>
              <a:t>Estilo Laissez Faire: No Liderazgo</a:t>
            </a:r>
          </a:p>
        </p:txBody>
      </p:sp>
      <p:grpSp>
        <p:nvGrpSpPr>
          <p:cNvPr id="3" name="8 Grupo"/>
          <p:cNvGrpSpPr>
            <a:grpSpLocks/>
          </p:cNvGrpSpPr>
          <p:nvPr/>
        </p:nvGrpSpPr>
        <p:grpSpPr bwMode="auto">
          <a:xfrm>
            <a:off x="1106488" y="1462088"/>
            <a:ext cx="6931025" cy="4538662"/>
            <a:chOff x="1214414" y="669609"/>
            <a:chExt cx="6929486" cy="4538995"/>
          </a:xfrm>
        </p:grpSpPr>
        <p:sp>
          <p:nvSpPr>
            <p:cNvPr id="5" name="4 Paralelogramo"/>
            <p:cNvSpPr/>
            <p:nvPr/>
          </p:nvSpPr>
          <p:spPr>
            <a:xfrm>
              <a:off x="1428678" y="1928588"/>
              <a:ext cx="6715222" cy="1928955"/>
            </a:xfrm>
            <a:prstGeom prst="parallelogram">
              <a:avLst>
                <a:gd name="adj" fmla="val 142140"/>
              </a:avLst>
            </a:prstGeom>
            <a:solidFill>
              <a:srgbClr val="B7DEE8">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6" name="5 Paralelogramo"/>
            <p:cNvSpPr/>
            <p:nvPr/>
          </p:nvSpPr>
          <p:spPr>
            <a:xfrm rot="8671016">
              <a:off x="2390490" y="1712673"/>
              <a:ext cx="4453536" cy="2417940"/>
            </a:xfrm>
            <a:prstGeom prst="parallelogram">
              <a:avLst>
                <a:gd name="adj" fmla="val 71300"/>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sp>
          <p:nvSpPr>
            <p:cNvPr id="7" name="6 Rectángulo"/>
            <p:cNvSpPr/>
            <p:nvPr/>
          </p:nvSpPr>
          <p:spPr>
            <a:xfrm>
              <a:off x="2428581" y="1428490"/>
              <a:ext cx="3786934" cy="2929152"/>
            </a:xfrm>
            <a:prstGeom prst="rect">
              <a:avLst/>
            </a:prstGeom>
            <a:solidFill>
              <a:srgbClr val="DBEEF4">
                <a:alpha val="5019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2400" dirty="0">
                <a:solidFill>
                  <a:schemeClr val="tx1"/>
                </a:solidFill>
              </a:endParaRPr>
            </a:p>
          </p:txBody>
        </p:sp>
        <p:cxnSp>
          <p:nvCxnSpPr>
            <p:cNvPr id="8" name="7 Conector recto"/>
            <p:cNvCxnSpPr/>
            <p:nvPr/>
          </p:nvCxnSpPr>
          <p:spPr>
            <a:xfrm>
              <a:off x="1214414" y="2889097"/>
              <a:ext cx="6929486" cy="34928"/>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8 Conector recto"/>
            <p:cNvCxnSpPr>
              <a:stCxn id="14" idx="2"/>
            </p:cNvCxnSpPr>
            <p:nvPr/>
          </p:nvCxnSpPr>
          <p:spPr>
            <a:xfrm rot="16200000" flipH="1">
              <a:off x="2550916" y="2918473"/>
              <a:ext cx="4538995" cy="412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2142895" y="1071275"/>
              <a:ext cx="4929680" cy="3786466"/>
            </a:xfrm>
            <a:prstGeom prst="line">
              <a:avLst/>
            </a:prstGeom>
            <a:ln w="31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1" name="10 CuadroTexto"/>
          <p:cNvSpPr txBox="1"/>
          <p:nvPr/>
        </p:nvSpPr>
        <p:spPr>
          <a:xfrm>
            <a:off x="0" y="3357563"/>
            <a:ext cx="1009650"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pasivo</a:t>
            </a:r>
          </a:p>
        </p:txBody>
      </p:sp>
      <p:sp>
        <p:nvSpPr>
          <p:cNvPr id="12" name="11 CuadroTexto"/>
          <p:cNvSpPr txBox="1"/>
          <p:nvPr/>
        </p:nvSpPr>
        <p:spPr>
          <a:xfrm>
            <a:off x="8188325" y="3429000"/>
            <a:ext cx="95567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6">
                    <a:lumMod val="75000"/>
                  </a:schemeClr>
                </a:solidFill>
                <a:latin typeface="+mn-lt"/>
              </a:rPr>
              <a:t>activo</a:t>
            </a:r>
          </a:p>
        </p:txBody>
      </p:sp>
      <p:sp>
        <p:nvSpPr>
          <p:cNvPr id="13" name="12 CuadroTexto"/>
          <p:cNvSpPr txBox="1"/>
          <p:nvPr/>
        </p:nvSpPr>
        <p:spPr>
          <a:xfrm rot="19314891">
            <a:off x="698500" y="5519738"/>
            <a:ext cx="1512888" cy="461962"/>
          </a:xfrm>
          <a:prstGeom prst="rect">
            <a:avLst/>
          </a:prstGeom>
          <a:noFill/>
        </p:spPr>
        <p:txBody>
          <a:bodyPr wrap="none" anchor="ctr">
            <a:spAutoFit/>
          </a:bodyPr>
          <a:lstStyle/>
          <a:p>
            <a:pPr fontAlgn="auto">
              <a:spcBef>
                <a:spcPts val="0"/>
              </a:spcBef>
              <a:spcAft>
                <a:spcPts val="0"/>
              </a:spcAft>
              <a:defRPr/>
            </a:pPr>
            <a:r>
              <a:rPr lang="es-ES" sz="2400" b="1" dirty="0">
                <a:solidFill>
                  <a:schemeClr val="accent5">
                    <a:lumMod val="50000"/>
                  </a:schemeClr>
                </a:solidFill>
                <a:latin typeface="+mn-lt"/>
              </a:rPr>
              <a:t>frecuencia</a:t>
            </a:r>
          </a:p>
        </p:txBody>
      </p:sp>
      <p:sp>
        <p:nvSpPr>
          <p:cNvPr id="14" name="13 CuadroTexto"/>
          <p:cNvSpPr txBox="1"/>
          <p:nvPr/>
        </p:nvSpPr>
        <p:spPr>
          <a:xfrm>
            <a:off x="4237038" y="1000125"/>
            <a:ext cx="911225" cy="461963"/>
          </a:xfrm>
          <a:prstGeom prst="rect">
            <a:avLst/>
          </a:prstGeom>
          <a:noFill/>
        </p:spPr>
        <p:txBody>
          <a:bodyPr wrap="none" anchor="ctr">
            <a:spAutoFit/>
          </a:bodyPr>
          <a:lstStyle/>
          <a:p>
            <a:pPr fontAlgn="auto">
              <a:spcBef>
                <a:spcPts val="0"/>
              </a:spcBef>
              <a:spcAft>
                <a:spcPts val="0"/>
              </a:spcAft>
              <a:defRPr/>
            </a:pPr>
            <a:r>
              <a:rPr lang="es-ES" sz="2400" b="1" dirty="0">
                <a:solidFill>
                  <a:schemeClr val="accent3">
                    <a:lumMod val="75000"/>
                  </a:schemeClr>
                </a:solidFill>
                <a:latin typeface="+mn-lt"/>
              </a:rPr>
              <a:t>eficaz</a:t>
            </a:r>
          </a:p>
        </p:txBody>
      </p:sp>
      <p:sp>
        <p:nvSpPr>
          <p:cNvPr id="17" name="16 Rectángulo"/>
          <p:cNvSpPr/>
          <p:nvPr/>
        </p:nvSpPr>
        <p:spPr>
          <a:xfrm>
            <a:off x="1852613" y="4214813"/>
            <a:ext cx="3133725" cy="357187"/>
          </a:xfrm>
          <a:prstGeom prst="rect">
            <a:avLst/>
          </a:prstGeom>
          <a:solidFill>
            <a:schemeClr val="accent2">
              <a:lumMod val="60000"/>
              <a:lumOff val="4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400" b="1" dirty="0">
                <a:solidFill>
                  <a:schemeClr val="tx1"/>
                </a:solidFill>
              </a:rPr>
              <a:t>No Liderazgo</a:t>
            </a:r>
          </a:p>
        </p:txBody>
      </p:sp>
      <p:sp>
        <p:nvSpPr>
          <p:cNvPr id="18" name="17 CuadroTexto"/>
          <p:cNvSpPr txBox="1"/>
          <p:nvPr/>
        </p:nvSpPr>
        <p:spPr>
          <a:xfrm>
            <a:off x="355600" y="857250"/>
            <a:ext cx="3359150" cy="830263"/>
          </a:xfrm>
          <a:prstGeom prst="rect">
            <a:avLst/>
          </a:prstGeom>
          <a:noFill/>
        </p:spPr>
        <p:txBody>
          <a:bodyPr anchor="ctr">
            <a:spAutoFit/>
          </a:bodyPr>
          <a:lstStyle/>
          <a:p>
            <a:pPr fontAlgn="auto">
              <a:spcBef>
                <a:spcPts val="0"/>
              </a:spcBef>
              <a:spcAft>
                <a:spcPts val="0"/>
              </a:spcAft>
              <a:defRPr/>
            </a:pPr>
            <a:r>
              <a:rPr lang="es-ES" sz="2400" b="1" dirty="0">
                <a:solidFill>
                  <a:schemeClr val="accent3">
                    <a:lumMod val="75000"/>
                  </a:schemeClr>
                </a:solidFill>
                <a:latin typeface="Lucida Calligraphy" pitchFamily="66" charset="0"/>
              </a:rPr>
              <a:t>“No importa si lo hace o no lo haces”</a:t>
            </a:r>
          </a:p>
        </p:txBody>
      </p:sp>
      <p:sp>
        <p:nvSpPr>
          <p:cNvPr id="19" name="18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20" name="19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85750" y="630238"/>
            <a:ext cx="8215313" cy="2584450"/>
          </a:xfrm>
          <a:prstGeom prst="rect">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32772" name="7 CuadroTexto"/>
          <p:cNvSpPr txBox="1">
            <a:spLocks noChangeArrowheads="1"/>
          </p:cNvSpPr>
          <p:nvPr/>
        </p:nvSpPr>
        <p:spPr bwMode="auto">
          <a:xfrm>
            <a:off x="357188" y="792163"/>
            <a:ext cx="7786687" cy="2247900"/>
          </a:xfrm>
          <a:prstGeom prst="rect">
            <a:avLst/>
          </a:prstGeom>
          <a:noFill/>
          <a:ln w="9525">
            <a:noFill/>
            <a:miter lim="800000"/>
            <a:headEnd/>
            <a:tailEnd/>
          </a:ln>
        </p:spPr>
        <p:txBody>
          <a:bodyPr anchor="ctr">
            <a:spAutoFit/>
          </a:bodyPr>
          <a:lstStyle/>
          <a:p>
            <a:pPr marL="581025" indent="-581025">
              <a:spcBef>
                <a:spcPct val="20000"/>
              </a:spcBef>
              <a:buSzPct val="130000"/>
              <a:buFont typeface="Wingdings" pitchFamily="2" charset="2"/>
              <a:buChar char="ü"/>
            </a:pPr>
            <a:r>
              <a:rPr lang="es-ES_tradnl" sz="2000">
                <a:latin typeface="Calibri" pitchFamily="34" charset="0"/>
              </a:rPr>
              <a:t>Está ausente</a:t>
            </a:r>
          </a:p>
          <a:p>
            <a:pPr marL="581025" indent="-581025">
              <a:spcBef>
                <a:spcPct val="20000"/>
              </a:spcBef>
              <a:buSzPct val="130000"/>
              <a:buFont typeface="Wingdings" pitchFamily="2" charset="2"/>
              <a:buChar char="ü"/>
            </a:pPr>
            <a:r>
              <a:rPr lang="es-ES_tradnl" sz="2000">
                <a:latin typeface="Calibri" pitchFamily="34" charset="0"/>
              </a:rPr>
              <a:t>Se abstiene de intervenir</a:t>
            </a:r>
          </a:p>
          <a:p>
            <a:pPr marL="581025" indent="-581025">
              <a:spcBef>
                <a:spcPct val="20000"/>
              </a:spcBef>
              <a:buSzPct val="130000"/>
              <a:buFont typeface="Wingdings" pitchFamily="2" charset="2"/>
              <a:buChar char="ü"/>
            </a:pPr>
            <a:r>
              <a:rPr lang="es-ES_tradnl" sz="2000">
                <a:latin typeface="Calibri" pitchFamily="34" charset="0"/>
              </a:rPr>
              <a:t>Evita tomar decisiones</a:t>
            </a:r>
          </a:p>
          <a:p>
            <a:pPr marL="581025" indent="-581025">
              <a:spcBef>
                <a:spcPct val="20000"/>
              </a:spcBef>
              <a:buSzPct val="130000"/>
              <a:buFont typeface="Wingdings" pitchFamily="2" charset="2"/>
              <a:buChar char="ü"/>
            </a:pPr>
            <a:r>
              <a:rPr lang="es-ES_tradnl" sz="2000">
                <a:latin typeface="Calibri" pitchFamily="34" charset="0"/>
              </a:rPr>
              <a:t>Demuestra falta de interés por lo que ocurre</a:t>
            </a:r>
          </a:p>
          <a:p>
            <a:pPr marL="581025" indent="-581025">
              <a:spcBef>
                <a:spcPct val="20000"/>
              </a:spcBef>
              <a:buSzPct val="130000"/>
              <a:buFont typeface="Wingdings" pitchFamily="2" charset="2"/>
              <a:buChar char="ü"/>
            </a:pPr>
            <a:r>
              <a:rPr lang="es-ES_tradnl" sz="2000">
                <a:latin typeface="Calibri" pitchFamily="34" charset="0"/>
              </a:rPr>
              <a:t>Habla continuamente de ponerse a trabajar, pero raramente lo hace</a:t>
            </a:r>
          </a:p>
          <a:p>
            <a:pPr marL="581025" indent="-581025">
              <a:spcBef>
                <a:spcPct val="20000"/>
              </a:spcBef>
              <a:buSzPct val="130000"/>
              <a:buFont typeface="Wingdings" pitchFamily="2" charset="2"/>
              <a:buChar char="ü"/>
            </a:pPr>
            <a:r>
              <a:rPr lang="es-ES_tradnl" sz="2000">
                <a:latin typeface="Calibri" pitchFamily="34" charset="0"/>
              </a:rPr>
              <a:t>Abdica de sus responsabilidades</a:t>
            </a:r>
          </a:p>
        </p:txBody>
      </p:sp>
      <p:sp>
        <p:nvSpPr>
          <p:cNvPr id="9" name="8 Rectángulo"/>
          <p:cNvSpPr/>
          <p:nvPr/>
        </p:nvSpPr>
        <p:spPr>
          <a:xfrm>
            <a:off x="928688" y="3929063"/>
            <a:ext cx="7858125" cy="200025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10" name="9 CuadroTexto"/>
          <p:cNvSpPr txBox="1"/>
          <p:nvPr/>
        </p:nvSpPr>
        <p:spPr>
          <a:xfrm>
            <a:off x="1143000" y="3630613"/>
            <a:ext cx="1597025"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6">
                    <a:lumMod val="75000"/>
                  </a:schemeClr>
                </a:solidFill>
                <a:latin typeface="+mn-lt"/>
              </a:rPr>
              <a:t>Concepto</a:t>
            </a:r>
          </a:p>
        </p:txBody>
      </p:sp>
      <p:sp>
        <p:nvSpPr>
          <p:cNvPr id="32775" name="10 CuadroTexto"/>
          <p:cNvSpPr txBox="1">
            <a:spLocks noChangeArrowheads="1"/>
          </p:cNvSpPr>
          <p:nvPr/>
        </p:nvSpPr>
        <p:spPr bwMode="auto">
          <a:xfrm>
            <a:off x="1500188" y="4214813"/>
            <a:ext cx="6929437" cy="1631950"/>
          </a:xfrm>
          <a:prstGeom prst="rect">
            <a:avLst/>
          </a:prstGeom>
          <a:noFill/>
          <a:ln w="9525">
            <a:noFill/>
            <a:miter lim="800000"/>
            <a:headEnd/>
            <a:tailEnd/>
          </a:ln>
        </p:spPr>
        <p:txBody>
          <a:bodyPr anchor="ctr">
            <a:spAutoFit/>
          </a:bodyPr>
          <a:lstStyle/>
          <a:p>
            <a:pPr marL="488950" indent="-488950">
              <a:buClr>
                <a:schemeClr val="tx1"/>
              </a:buClr>
              <a:buFont typeface="Wingdings" pitchFamily="2" charset="2"/>
              <a:buChar char="v"/>
            </a:pPr>
            <a:r>
              <a:rPr lang="es-ES_tradnl" sz="2000">
                <a:latin typeface="Calibri" pitchFamily="34" charset="0"/>
              </a:rPr>
              <a:t>Indeciso, no se compromete, se inhibe cuando le necesitan, se muestra reacio a asumir responsabilidad.</a:t>
            </a:r>
          </a:p>
          <a:p>
            <a:pPr marL="488950" indent="-488950">
              <a:buClr>
                <a:schemeClr val="tx1"/>
              </a:buClr>
              <a:buFont typeface="Wingdings" pitchFamily="2" charset="2"/>
              <a:buChar char="v"/>
            </a:pPr>
            <a:r>
              <a:rPr lang="es-ES_tradnl" sz="2000">
                <a:latin typeface="Calibri" pitchFamily="34" charset="0"/>
              </a:rPr>
              <a:t>Considera que la mejor forma de liderazgo es el mínimo liderazgo posible.</a:t>
            </a:r>
          </a:p>
          <a:p>
            <a:pPr marL="488950" indent="-488950">
              <a:buClr>
                <a:schemeClr val="tx1"/>
              </a:buClr>
              <a:buFont typeface="Wingdings" pitchFamily="2" charset="2"/>
              <a:buChar char="v"/>
            </a:pPr>
            <a:r>
              <a:rPr lang="es-ES_tradnl" sz="2000">
                <a:latin typeface="Calibri" pitchFamily="34" charset="0"/>
              </a:rPr>
              <a:t>Su presencia apenas surte efecto sobre sus colaboradores.</a:t>
            </a:r>
          </a:p>
        </p:txBody>
      </p:sp>
      <p:sp>
        <p:nvSpPr>
          <p:cNvPr id="8" name="2 Título"/>
          <p:cNvSpPr txBox="1">
            <a:spLocks/>
          </p:cNvSpPr>
          <p:nvPr/>
        </p:nvSpPr>
        <p:spPr bwMode="auto">
          <a:xfrm>
            <a:off x="1357313" y="-82550"/>
            <a:ext cx="6911975" cy="511175"/>
          </a:xfrm>
          <a:prstGeom prst="rect">
            <a:avLst/>
          </a:prstGeom>
          <a:noFill/>
          <a:ln>
            <a:miter lim="800000"/>
            <a:headEnd/>
            <a:tailEnd/>
          </a:ln>
        </p:spPr>
        <p:txBody>
          <a:bodyPr/>
          <a:lstStyle/>
          <a:p>
            <a:pPr algn="ctr">
              <a:defRPr/>
            </a:pPr>
            <a:r>
              <a:rPr lang="es-ES" sz="2800" b="1" dirty="0">
                <a:solidFill>
                  <a:schemeClr val="bg1"/>
                </a:solidFill>
                <a:latin typeface="+mj-lt"/>
                <a:ea typeface="+mj-ea"/>
                <a:cs typeface="+mj-cs"/>
              </a:rPr>
              <a:t>Estilo Laissez Faire: No Liderazgo</a:t>
            </a:r>
          </a:p>
        </p:txBody>
      </p:sp>
      <p:sp>
        <p:nvSpPr>
          <p:cNvPr id="11" name="10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12" name="11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857250"/>
            <a:ext cx="7858125" cy="4714875"/>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tx1"/>
              </a:solidFill>
            </a:endParaRPr>
          </a:p>
        </p:txBody>
      </p:sp>
      <p:sp>
        <p:nvSpPr>
          <p:cNvPr id="4" name="3 CuadroTexto"/>
          <p:cNvSpPr txBox="1"/>
          <p:nvPr/>
        </p:nvSpPr>
        <p:spPr>
          <a:xfrm>
            <a:off x="928688" y="642938"/>
            <a:ext cx="287813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1">
                    <a:lumMod val="75000"/>
                  </a:schemeClr>
                </a:solidFill>
                <a:latin typeface="+mn-lt"/>
              </a:rPr>
              <a:t>Comportamientos</a:t>
            </a:r>
          </a:p>
        </p:txBody>
      </p:sp>
      <p:sp>
        <p:nvSpPr>
          <p:cNvPr id="33797" name="4 CuadroTexto"/>
          <p:cNvSpPr txBox="1">
            <a:spLocks noChangeArrowheads="1"/>
          </p:cNvSpPr>
          <p:nvPr/>
        </p:nvSpPr>
        <p:spPr bwMode="auto">
          <a:xfrm>
            <a:off x="785813" y="1357313"/>
            <a:ext cx="7358062" cy="4094162"/>
          </a:xfrm>
          <a:prstGeom prst="rect">
            <a:avLst/>
          </a:prstGeom>
          <a:noFill/>
          <a:ln w="9525">
            <a:noFill/>
            <a:miter lim="800000"/>
            <a:headEnd/>
            <a:tailEnd/>
          </a:ln>
        </p:spPr>
        <p:txBody>
          <a:bodyPr anchor="ctr">
            <a:spAutoFit/>
          </a:bodyPr>
          <a:lstStyle/>
          <a:p>
            <a:pPr marL="742950" lvl="1" indent="-285750">
              <a:buFont typeface="Wingdings" pitchFamily="2" charset="2"/>
              <a:buChar char="Ø"/>
            </a:pPr>
            <a:r>
              <a:rPr lang="es-ES_tradnl" sz="2000">
                <a:latin typeface="Calibri" pitchFamily="34" charset="0"/>
              </a:rPr>
              <a:t> Evita comprometerse en temas.</a:t>
            </a:r>
          </a:p>
          <a:p>
            <a:pPr marL="742950" lvl="1" indent="-285750">
              <a:buFont typeface="Wingdings" pitchFamily="2" charset="2"/>
              <a:buChar char="Ø"/>
            </a:pPr>
            <a:r>
              <a:rPr lang="es-ES_tradnl" sz="2000">
                <a:latin typeface="Calibri" pitchFamily="34" charset="0"/>
              </a:rPr>
              <a:t>No pone ningún interés en la consecución de resultados.</a:t>
            </a:r>
          </a:p>
          <a:p>
            <a:pPr marL="742950" lvl="1" indent="-285750">
              <a:buFont typeface="Wingdings" pitchFamily="2" charset="2"/>
              <a:buChar char="Ø"/>
            </a:pPr>
            <a:r>
              <a:rPr lang="es-ES_tradnl" sz="2000">
                <a:latin typeface="Calibri" pitchFamily="34" charset="0"/>
              </a:rPr>
              <a:t> Se abstiene de intervenir.</a:t>
            </a:r>
          </a:p>
          <a:p>
            <a:pPr marL="742950" lvl="1" indent="-285750">
              <a:buFont typeface="Wingdings" pitchFamily="2" charset="2"/>
              <a:buChar char="Ø"/>
            </a:pPr>
            <a:r>
              <a:rPr lang="es-ES_tradnl" sz="2000">
                <a:latin typeface="Calibri" pitchFamily="34" charset="0"/>
              </a:rPr>
              <a:t> No sigue el curso de la acción.</a:t>
            </a:r>
          </a:p>
          <a:p>
            <a:pPr marL="742950" lvl="1" indent="-285750">
              <a:buFont typeface="Wingdings" pitchFamily="2" charset="2"/>
              <a:buChar char="Ø"/>
            </a:pPr>
            <a:r>
              <a:rPr lang="es-ES_tradnl" sz="2000">
                <a:latin typeface="Calibri" pitchFamily="34" charset="0"/>
              </a:rPr>
              <a:t> Evita tomar decisiones.</a:t>
            </a:r>
          </a:p>
          <a:p>
            <a:pPr marL="742950" lvl="1" indent="-285750">
              <a:buFont typeface="Wingdings" pitchFamily="2" charset="2"/>
              <a:buChar char="Ø"/>
            </a:pPr>
            <a:r>
              <a:rPr lang="es-ES_tradnl" sz="2000">
                <a:latin typeface="Calibri" pitchFamily="34" charset="0"/>
              </a:rPr>
              <a:t> Abdica de sus responsabilidades.</a:t>
            </a:r>
          </a:p>
          <a:p>
            <a:pPr marL="742950" lvl="1" indent="-285750">
              <a:buFont typeface="Wingdings" pitchFamily="2" charset="2"/>
              <a:buChar char="Ø"/>
            </a:pPr>
            <a:r>
              <a:rPr lang="es-ES_tradnl" sz="2000">
                <a:latin typeface="Calibri" pitchFamily="34" charset="0"/>
              </a:rPr>
              <a:t> Desvía su atención de las opciones difíciles. </a:t>
            </a:r>
          </a:p>
          <a:p>
            <a:pPr marL="742950" lvl="1" indent="-285750">
              <a:buFont typeface="Wingdings" pitchFamily="2" charset="2"/>
              <a:buChar char="Ø"/>
            </a:pPr>
            <a:r>
              <a:rPr lang="es-ES_tradnl" sz="2000">
                <a:latin typeface="Calibri" pitchFamily="34" charset="0"/>
              </a:rPr>
              <a:t>Evita tomar posiciones en una disputa. </a:t>
            </a:r>
          </a:p>
          <a:p>
            <a:pPr marL="742950" lvl="1" indent="-285750">
              <a:buFont typeface="Wingdings" pitchFamily="2" charset="2"/>
              <a:buChar char="Ø"/>
            </a:pPr>
            <a:r>
              <a:rPr lang="es-ES_tradnl" sz="2000">
                <a:latin typeface="Calibri" pitchFamily="34" charset="0"/>
              </a:rPr>
              <a:t>Deja que los demás hagan lo que quieran. </a:t>
            </a:r>
          </a:p>
          <a:p>
            <a:pPr marL="742950" lvl="1" indent="-285750">
              <a:buFont typeface="Wingdings" pitchFamily="2" charset="2"/>
              <a:buChar char="Ø"/>
            </a:pPr>
            <a:r>
              <a:rPr lang="es-ES_tradnl" sz="2000">
                <a:latin typeface="Calibri" pitchFamily="34" charset="0"/>
              </a:rPr>
              <a:t>Demuestra falta de interés por lo que ocurre.</a:t>
            </a:r>
          </a:p>
          <a:p>
            <a:pPr marL="742950" lvl="1" indent="-285750">
              <a:buFont typeface="Wingdings" pitchFamily="2" charset="2"/>
              <a:buChar char="Ø"/>
            </a:pPr>
            <a:r>
              <a:rPr lang="es-ES_tradnl" sz="2000">
                <a:latin typeface="Calibri" pitchFamily="34" charset="0"/>
              </a:rPr>
              <a:t>Es desorganizado en cuanto al orden de prioridades. </a:t>
            </a:r>
          </a:p>
          <a:p>
            <a:pPr marL="742950" lvl="1" indent="-285750">
              <a:buFont typeface="Wingdings" pitchFamily="2" charset="2"/>
              <a:buChar char="Ø"/>
            </a:pPr>
            <a:r>
              <a:rPr lang="es-ES_tradnl" sz="2000">
                <a:latin typeface="Calibri" pitchFamily="34" charset="0"/>
              </a:rPr>
              <a:t>Habla continuamente de ponerse a trabajar, pero raramente lo hace.</a:t>
            </a:r>
          </a:p>
        </p:txBody>
      </p:sp>
      <p:sp>
        <p:nvSpPr>
          <p:cNvPr id="6" name="2 Título"/>
          <p:cNvSpPr txBox="1">
            <a:spLocks/>
          </p:cNvSpPr>
          <p:nvPr/>
        </p:nvSpPr>
        <p:spPr bwMode="auto">
          <a:xfrm>
            <a:off x="1357313" y="-82550"/>
            <a:ext cx="6911975" cy="511175"/>
          </a:xfrm>
          <a:prstGeom prst="rect">
            <a:avLst/>
          </a:prstGeom>
          <a:noFill/>
          <a:ln>
            <a:miter lim="800000"/>
            <a:headEnd/>
            <a:tailEnd/>
          </a:ln>
        </p:spPr>
        <p:txBody>
          <a:bodyPr/>
          <a:lstStyle/>
          <a:p>
            <a:pPr algn="ctr">
              <a:defRPr/>
            </a:pPr>
            <a:r>
              <a:rPr lang="es-ES" sz="2800" b="1" dirty="0">
                <a:solidFill>
                  <a:schemeClr val="bg1"/>
                </a:solidFill>
                <a:latin typeface="+mj-lt"/>
                <a:ea typeface="+mj-ea"/>
                <a:cs typeface="+mj-cs"/>
              </a:rPr>
              <a:t>Estilo Laissez Faire: No Liderazgo</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1214438"/>
            <a:ext cx="7858125" cy="3929062"/>
          </a:xfrm>
          <a:prstGeom prst="rect">
            <a:avLst/>
          </a:prstGeom>
          <a:solidFill>
            <a:schemeClr val="accent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accent2">
                  <a:lumMod val="40000"/>
                  <a:lumOff val="60000"/>
                </a:schemeClr>
              </a:solidFill>
            </a:endParaRPr>
          </a:p>
        </p:txBody>
      </p:sp>
      <p:sp>
        <p:nvSpPr>
          <p:cNvPr id="4" name="3 CuadroTexto"/>
          <p:cNvSpPr txBox="1"/>
          <p:nvPr/>
        </p:nvSpPr>
        <p:spPr>
          <a:xfrm>
            <a:off x="928688" y="1000125"/>
            <a:ext cx="3760787" cy="523875"/>
          </a:xfrm>
          <a:prstGeom prst="rect">
            <a:avLst/>
          </a:prstGeom>
          <a:solidFill>
            <a:schemeClr val="bg1"/>
          </a:solidFill>
        </p:spPr>
        <p:txBody>
          <a:bodyPr wrap="none" anchor="ctr">
            <a:spAutoFit/>
          </a:bodyPr>
          <a:lstStyle/>
          <a:p>
            <a:pPr fontAlgn="auto">
              <a:spcBef>
                <a:spcPts val="0"/>
              </a:spcBef>
              <a:spcAft>
                <a:spcPts val="0"/>
              </a:spcAft>
              <a:defRPr/>
            </a:pPr>
            <a:r>
              <a:rPr lang="es-ES" sz="2800" b="1" dirty="0">
                <a:solidFill>
                  <a:schemeClr val="accent2">
                    <a:lumMod val="75000"/>
                  </a:schemeClr>
                </a:solidFill>
                <a:latin typeface="+mn-lt"/>
              </a:rPr>
              <a:t>Reacciones que provoca</a:t>
            </a:r>
          </a:p>
        </p:txBody>
      </p:sp>
      <p:sp>
        <p:nvSpPr>
          <p:cNvPr id="34821" name="4 CuadroTexto"/>
          <p:cNvSpPr txBox="1">
            <a:spLocks noChangeArrowheads="1"/>
          </p:cNvSpPr>
          <p:nvPr/>
        </p:nvSpPr>
        <p:spPr bwMode="auto">
          <a:xfrm>
            <a:off x="785813" y="1857375"/>
            <a:ext cx="7643812" cy="3108325"/>
          </a:xfrm>
          <a:prstGeom prst="rect">
            <a:avLst/>
          </a:prstGeom>
          <a:noFill/>
          <a:ln w="9525">
            <a:noFill/>
            <a:miter lim="800000"/>
            <a:headEnd/>
            <a:tailEnd/>
          </a:ln>
        </p:spPr>
        <p:txBody>
          <a:bodyPr anchor="ctr">
            <a:spAutoFit/>
          </a:bodyPr>
          <a:lstStyle/>
          <a:p>
            <a:pPr>
              <a:spcBef>
                <a:spcPct val="70000"/>
              </a:spcBef>
              <a:buSzPct val="110000"/>
              <a:buFont typeface="Wingdings" pitchFamily="2" charset="2"/>
              <a:buChar char="ü"/>
            </a:pPr>
            <a:r>
              <a:rPr lang="es-ES" sz="2000">
                <a:latin typeface="Calibri" pitchFamily="34" charset="0"/>
                <a:cs typeface="Arial" charset="0"/>
              </a:rPr>
              <a:t>Los colaboradores entran en conflicto con el líder sobre sus responsabilidades</a:t>
            </a:r>
            <a:r>
              <a:rPr lang="es-ES_tradnl" sz="2000">
                <a:latin typeface="Calibri" pitchFamily="34" charset="0"/>
                <a:cs typeface="Arial" charset="0"/>
              </a:rPr>
              <a:t>.</a:t>
            </a:r>
          </a:p>
          <a:p>
            <a:pPr>
              <a:spcBef>
                <a:spcPct val="70000"/>
              </a:spcBef>
              <a:buSzPct val="110000"/>
              <a:buFont typeface="Wingdings" pitchFamily="2" charset="2"/>
              <a:buChar char="ü"/>
            </a:pPr>
            <a:r>
              <a:rPr lang="es-ES_tradnl" sz="2000">
                <a:latin typeface="Calibri" pitchFamily="34" charset="0"/>
                <a:cs typeface="Arial" charset="0"/>
              </a:rPr>
              <a:t> </a:t>
            </a:r>
            <a:r>
              <a:rPr lang="es-ES" sz="2000">
                <a:latin typeface="Calibri" pitchFamily="34" charset="0"/>
                <a:cs typeface="Arial" charset="0"/>
              </a:rPr>
              <a:t>No se considera al líder como una fuente de influencia</a:t>
            </a:r>
            <a:r>
              <a:rPr lang="es-ES_tradnl" sz="2000">
                <a:latin typeface="Calibri" pitchFamily="34" charset="0"/>
              </a:rPr>
              <a:t>.</a:t>
            </a:r>
          </a:p>
          <a:p>
            <a:pPr>
              <a:spcBef>
                <a:spcPct val="70000"/>
              </a:spcBef>
              <a:buSzPct val="110000"/>
              <a:buFont typeface="Wingdings" pitchFamily="2" charset="2"/>
              <a:buChar char="ü"/>
            </a:pPr>
            <a:r>
              <a:rPr lang="es-ES_tradnl" sz="2000">
                <a:latin typeface="Calibri" pitchFamily="34" charset="0"/>
                <a:cs typeface="Arial" charset="0"/>
              </a:rPr>
              <a:t> </a:t>
            </a:r>
            <a:r>
              <a:rPr lang="es-ES" sz="2000">
                <a:latin typeface="Calibri" pitchFamily="34" charset="0"/>
                <a:cs typeface="Arial" charset="0"/>
              </a:rPr>
              <a:t>Uno de los colaboradores puede adoptar la función del líder</a:t>
            </a:r>
            <a:r>
              <a:rPr lang="es-ES_tradnl" sz="2000">
                <a:latin typeface="Calibri" pitchFamily="34" charset="0"/>
              </a:rPr>
              <a:t>.</a:t>
            </a:r>
          </a:p>
          <a:p>
            <a:pPr>
              <a:spcBef>
                <a:spcPct val="70000"/>
              </a:spcBef>
              <a:buSzPct val="110000"/>
              <a:buFont typeface="Wingdings" pitchFamily="2" charset="2"/>
              <a:buChar char="ü"/>
            </a:pPr>
            <a:r>
              <a:rPr lang="es-ES_tradnl" sz="2000">
                <a:latin typeface="Calibri" pitchFamily="34" charset="0"/>
                <a:cs typeface="Arial" charset="0"/>
              </a:rPr>
              <a:t> </a:t>
            </a:r>
            <a:r>
              <a:rPr lang="es-ES" sz="2000">
                <a:latin typeface="Calibri" pitchFamily="34" charset="0"/>
                <a:cs typeface="Arial" charset="0"/>
              </a:rPr>
              <a:t>La responsabilidad por el trabajo y la dirección ha de venir de otras fuentes (organizaciones burocráticas)</a:t>
            </a:r>
            <a:r>
              <a:rPr lang="es-ES_tradnl" sz="2000">
                <a:latin typeface="Calibri" pitchFamily="34" charset="0"/>
              </a:rPr>
              <a:t>.</a:t>
            </a:r>
          </a:p>
          <a:p>
            <a:pPr>
              <a:spcBef>
                <a:spcPct val="70000"/>
              </a:spcBef>
              <a:buSzPct val="110000"/>
              <a:buFont typeface="Wingdings" pitchFamily="2" charset="2"/>
              <a:buChar char="ü"/>
            </a:pPr>
            <a:r>
              <a:rPr lang="es-ES_tradnl" sz="2000">
                <a:latin typeface="Calibri" pitchFamily="34" charset="0"/>
                <a:cs typeface="Arial" charset="0"/>
              </a:rPr>
              <a:t> </a:t>
            </a:r>
            <a:r>
              <a:rPr lang="es-ES" sz="2000">
                <a:latin typeface="Calibri" pitchFamily="34" charset="0"/>
                <a:cs typeface="Arial" charset="0"/>
              </a:rPr>
              <a:t>Afecta negativamente a la satisfacción, cohesión, rendimiento</a:t>
            </a:r>
            <a:r>
              <a:rPr lang="es-ES_tradnl" sz="2000">
                <a:latin typeface="Calibri" pitchFamily="34" charset="0"/>
              </a:rPr>
              <a:t>.</a:t>
            </a:r>
          </a:p>
        </p:txBody>
      </p:sp>
      <p:sp>
        <p:nvSpPr>
          <p:cNvPr id="6" name="2 Título"/>
          <p:cNvSpPr txBox="1">
            <a:spLocks/>
          </p:cNvSpPr>
          <p:nvPr/>
        </p:nvSpPr>
        <p:spPr bwMode="auto">
          <a:xfrm>
            <a:off x="1357313" y="-82550"/>
            <a:ext cx="6911975" cy="511175"/>
          </a:xfrm>
          <a:prstGeom prst="rect">
            <a:avLst/>
          </a:prstGeom>
          <a:noFill/>
          <a:ln>
            <a:miter lim="800000"/>
            <a:headEnd/>
            <a:tailEnd/>
          </a:ln>
        </p:spPr>
        <p:txBody>
          <a:bodyPr/>
          <a:lstStyle/>
          <a:p>
            <a:pPr algn="ctr">
              <a:defRPr/>
            </a:pPr>
            <a:r>
              <a:rPr lang="es-ES" sz="2800" b="1" dirty="0">
                <a:solidFill>
                  <a:schemeClr val="bg1"/>
                </a:solidFill>
                <a:latin typeface="+mj-lt"/>
                <a:ea typeface="+mj-ea"/>
                <a:cs typeface="+mj-cs"/>
              </a:rPr>
              <a:t>Estilo Laissez Faire: No Liderazgo</a:t>
            </a:r>
          </a:p>
        </p:txBody>
      </p:sp>
      <p:sp>
        <p:nvSpPr>
          <p:cNvPr id="7" name="6 CuadroTexto"/>
          <p:cNvSpPr txBox="1"/>
          <p:nvPr/>
        </p:nvSpPr>
        <p:spPr>
          <a:xfrm>
            <a:off x="214282" y="6524625"/>
            <a:ext cx="1539332" cy="307777"/>
          </a:xfrm>
          <a:prstGeom prst="rect">
            <a:avLst/>
          </a:prstGeom>
          <a:noFill/>
        </p:spPr>
        <p:txBody>
          <a:bodyPr wrap="none" rtlCol="0" anchor="ctr">
            <a:spAutoFit/>
          </a:bodyPr>
          <a:lstStyle/>
          <a:p>
            <a:r>
              <a:rPr lang="es-ES" sz="1400" b="1" dirty="0" smtClean="0">
                <a:solidFill>
                  <a:schemeClr val="bg1">
                    <a:lumMod val="50000"/>
                  </a:schemeClr>
                </a:solidFill>
              </a:rPr>
              <a:t>ELENA AUZMENDI</a:t>
            </a:r>
            <a:endParaRPr lang="es-ES" sz="1400" b="1" dirty="0">
              <a:solidFill>
                <a:schemeClr val="bg1">
                  <a:lumMod val="50000"/>
                </a:schemeClr>
              </a:solidFill>
            </a:endParaRPr>
          </a:p>
        </p:txBody>
      </p:sp>
      <p:sp>
        <p:nvSpPr>
          <p:cNvPr id="8" name="7 CuadroTexto"/>
          <p:cNvSpPr txBox="1"/>
          <p:nvPr/>
        </p:nvSpPr>
        <p:spPr>
          <a:xfrm>
            <a:off x="7714527" y="6524625"/>
            <a:ext cx="889731" cy="307777"/>
          </a:xfrm>
          <a:prstGeom prst="rect">
            <a:avLst/>
          </a:prstGeom>
          <a:noFill/>
        </p:spPr>
        <p:txBody>
          <a:bodyPr wrap="none" rtlCol="0" anchor="ctr">
            <a:spAutoFit/>
          </a:bodyPr>
          <a:lstStyle/>
          <a:p>
            <a:pPr algn="r"/>
            <a:r>
              <a:rPr lang="es-ES" sz="1400" b="1" dirty="0" smtClean="0">
                <a:solidFill>
                  <a:schemeClr val="bg1">
                    <a:lumMod val="50000"/>
                  </a:schemeClr>
                </a:solidFill>
              </a:rPr>
              <a:t>Liderazgo</a:t>
            </a:r>
            <a:endParaRPr lang="es-ES" sz="1400" b="1" dirty="0">
              <a:solidFill>
                <a:schemeClr val="bg1">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zul Oscuro_Gr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w="3175">
          <a:solidFill>
            <a:schemeClr val="tx1"/>
          </a:solidFill>
        </a:ln>
      </a:spPr>
      <a:bodyPr rtlCol="0" anchor="ctr"/>
      <a:lstStyle>
        <a:defPPr algn="ctr">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nchor="ctr">
        <a:spAutoFit/>
      </a:bodyPr>
      <a:lstStyle>
        <a:defPPr>
          <a:defRPr sz="2000" dirty="0" err="1" smtClean="0"/>
        </a:defPPr>
      </a:lstStyle>
    </a:tx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Azul Oscuro_Gris</Template>
  <TotalTime>310</TotalTime>
  <Words>14457</Words>
  <Application>Microsoft Office PowerPoint</Application>
  <PresentationFormat>Presentación en pantalla (4:3)</PresentationFormat>
  <Paragraphs>3069</Paragraphs>
  <Slides>241</Slides>
  <Notes>9</Notes>
  <HiddenSlides>0</HiddenSlides>
  <MMClips>0</MMClips>
  <ScaleCrop>false</ScaleCrop>
  <HeadingPairs>
    <vt:vector size="4" baseType="variant">
      <vt:variant>
        <vt:lpstr>Tema</vt:lpstr>
      </vt:variant>
      <vt:variant>
        <vt:i4>1</vt:i4>
      </vt:variant>
      <vt:variant>
        <vt:lpstr>Títulos de diapositiva</vt:lpstr>
      </vt:variant>
      <vt:variant>
        <vt:i4>241</vt:i4>
      </vt:variant>
    </vt:vector>
  </HeadingPairs>
  <TitlesOfParts>
    <vt:vector size="242" baseType="lpstr">
      <vt:lpstr>Azul Oscuro_Gris</vt:lpstr>
      <vt:lpstr>Creando equipos eficaces</vt:lpstr>
      <vt:lpstr>Diapositiva 2</vt:lpstr>
      <vt:lpstr>Presentación Modulo CONOCIMIENTO PERSONAL</vt:lpstr>
      <vt:lpstr>Objetivos</vt:lpstr>
      <vt:lpstr>Contenidos</vt:lpstr>
      <vt:lpstr>Metodología</vt:lpstr>
      <vt:lpstr>Características del modulo</vt:lpstr>
      <vt:lpstr>Comunicación</vt:lpstr>
      <vt:lpstr>Indice </vt:lpstr>
      <vt:lpstr>Modelo general</vt:lpstr>
      <vt:lpstr>Diapositiva 11</vt:lpstr>
      <vt:lpstr>Modelo general de comunicación</vt:lpstr>
      <vt:lpstr>Diapositiva 13</vt:lpstr>
      <vt:lpstr>Diapositiva 14</vt:lpstr>
      <vt:lpstr>Expectativas y Atribuciones</vt:lpstr>
      <vt:lpstr>Expectativas y Atribuciones</vt:lpstr>
      <vt:lpstr>Expectativas …</vt:lpstr>
      <vt:lpstr>Trabajo de Rosenthal : efecto Pigmalion…</vt:lpstr>
      <vt:lpstr>¿qué ocurrió realmente?...</vt:lpstr>
      <vt:lpstr>La Realidad… no es magia …</vt:lpstr>
      <vt:lpstr>Atribuciones …</vt:lpstr>
      <vt:lpstr>El proceso completo …</vt:lpstr>
      <vt:lpstr>Mejora la comunicación …</vt:lpstr>
      <vt:lpstr>Comunicación efectiva …</vt:lpstr>
      <vt:lpstr>Bibliografía</vt:lpstr>
      <vt:lpstr>Toma de Decisiones</vt:lpstr>
      <vt:lpstr>Indice</vt:lpstr>
      <vt:lpstr>Toma de Decisiones en Grupo</vt:lpstr>
      <vt:lpstr>Los Grupos</vt:lpstr>
      <vt:lpstr>Elementos de un grupo … </vt:lpstr>
      <vt:lpstr>Qué es una decisión (cfr. Resolución de problemas)</vt:lpstr>
      <vt:lpstr>Factores en la Toma de Decisiones</vt:lpstr>
      <vt:lpstr>Toma de Decisiones individual y grupal</vt:lpstr>
      <vt:lpstr>Analizar el PROBLEMA: Observar – Entender - Actuar</vt:lpstr>
      <vt:lpstr>Errores en el análisis …</vt:lpstr>
      <vt:lpstr>Proceso de Toma de Decisiones en grupo</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Criterios de eficacia</vt:lpstr>
      <vt:lpstr>¿Quién debe participar en la T. de Decisiones?</vt:lpstr>
      <vt:lpstr>Diapositiva 49</vt:lpstr>
      <vt:lpstr>Diapositiva 50</vt:lpstr>
      <vt:lpstr>El MODERADOR… dos grandes tareas …</vt:lpstr>
      <vt:lpstr>Diapositiva 52</vt:lpstr>
      <vt:lpstr>Toma de Decisiones: ¿Individual o en Grupo?</vt:lpstr>
      <vt:lpstr>Ventajas e Inconvenientes de la TD grupal …</vt:lpstr>
      <vt:lpstr>Aspectos a tener en cuenta en le TD grupal …</vt:lpstr>
      <vt:lpstr>Dificultades TD grupal y posibles soluciones …</vt:lpstr>
      <vt:lpstr>Desarrollo equipo</vt:lpstr>
      <vt:lpstr>Proceso de Desarrollo del Equipo</vt:lpstr>
      <vt:lpstr>Diapositiva 59</vt:lpstr>
      <vt:lpstr>Anexo:  Herramientas para la Toma de Decisiones</vt:lpstr>
      <vt:lpstr>Proceso Toma de Decisiones y Herramientas</vt:lpstr>
      <vt:lpstr>Simposio … </vt:lpstr>
      <vt:lpstr>Qué, Quién, Dónde, Cuándo, Cómo, … / Es  - No es …</vt:lpstr>
      <vt:lpstr>(Por qué) x 5 …</vt:lpstr>
      <vt:lpstr>Matrices … </vt:lpstr>
      <vt:lpstr>Diagrama Causa-Efecto de Ishikawa…</vt:lpstr>
      <vt:lpstr>Análisis D.A.F.O.      </vt:lpstr>
      <vt:lpstr>Tormenta de ideas (Brainstorming) …</vt:lpstr>
      <vt:lpstr>Diagrama de Afinidad …</vt:lpstr>
      <vt:lpstr>Diagramas de árbol (cómo, cómo, cómo …) …</vt:lpstr>
      <vt:lpstr>Matriz de evaluación de alternativas …</vt:lpstr>
      <vt:lpstr>Análisis de frenos y motores …</vt:lpstr>
      <vt:lpstr>Diagrama de flujo …</vt:lpstr>
      <vt:lpstr>Bibliografía </vt:lpstr>
      <vt:lpstr>Liderazgo</vt:lpstr>
      <vt:lpstr>Conceptualización de Liderazgo</vt:lpstr>
      <vt:lpstr>¿Qué es liderazgo?</vt:lpstr>
      <vt:lpstr>Definición de liderazgo</vt:lpstr>
      <vt:lpstr>Dirección y liderazgo …</vt:lpstr>
      <vt:lpstr>EVOLUCION DE LOS ESTUDIOS SOBRE LIDERAZGO</vt:lpstr>
      <vt:lpstr>Enfoques centrados en la Personalidad</vt:lpstr>
      <vt:lpstr>Teoría de los Grandes Hombres …</vt:lpstr>
      <vt:lpstr>Teoría de Rasgos …</vt:lpstr>
      <vt:lpstr>Fracaso  de este enfoque …</vt:lpstr>
      <vt:lpstr>Enfoques centrados en la Conducta</vt:lpstr>
      <vt:lpstr>Estilo Autocrático …</vt:lpstr>
      <vt:lpstr>Diapositiva 87</vt:lpstr>
      <vt:lpstr>Estilo Participativo …</vt:lpstr>
      <vt:lpstr>Diapositiva 89</vt:lpstr>
      <vt:lpstr>Estilo Laissez Faire …</vt:lpstr>
      <vt:lpstr>Enfoques Situacionales</vt:lpstr>
      <vt:lpstr>Diapositiva 92</vt:lpstr>
      <vt:lpstr>Modelo de liderazgo de Bernard Bass</vt:lpstr>
      <vt:lpstr>Tres variables</vt:lpstr>
      <vt:lpstr>Continuo de Estilos de Liderazgo … </vt:lpstr>
      <vt:lpstr>Estilo Laissez Faire: No Liderazgo</vt:lpstr>
      <vt:lpstr>Diapositiva 97</vt:lpstr>
      <vt:lpstr>Diapositiva 98</vt:lpstr>
      <vt:lpstr>Diapositiva 99</vt:lpstr>
      <vt:lpstr>Estilo de Liderazgo TRANSACCIONAL</vt:lpstr>
      <vt:lpstr>L.TRC: Dirección por excepción …</vt:lpstr>
      <vt:lpstr>Diapositiva 102</vt:lpstr>
      <vt:lpstr>Diapositiva 103</vt:lpstr>
      <vt:lpstr>Dirección por excepción PASIVA …</vt:lpstr>
      <vt:lpstr>Diapositiva 105</vt:lpstr>
      <vt:lpstr>Diapositiva 106</vt:lpstr>
      <vt:lpstr>Dirección por excepción: ACTIVA</vt:lpstr>
      <vt:lpstr>Diapositiva 108</vt:lpstr>
      <vt:lpstr>Diapositiva 109</vt:lpstr>
      <vt:lpstr>L.TRC: Dirección por contingencia …</vt:lpstr>
      <vt:lpstr>Diapositiva 111</vt:lpstr>
      <vt:lpstr>Diapositiva 112</vt:lpstr>
      <vt:lpstr>Diapositiva 113</vt:lpstr>
      <vt:lpstr>Resumen crítico No Liderazgo/L. Transaccional</vt:lpstr>
      <vt:lpstr>Estilo de Liderazgo TRANSFORMACIONAL</vt:lpstr>
      <vt:lpstr>Diapositiva 116</vt:lpstr>
      <vt:lpstr>Diapositiva 117</vt:lpstr>
      <vt:lpstr>Diapositiva 118</vt:lpstr>
      <vt:lpstr>L.TRF: Consideración individual …</vt:lpstr>
      <vt:lpstr>Diapositiva 120</vt:lpstr>
      <vt:lpstr>Diapositiva 121</vt:lpstr>
      <vt:lpstr>Diapositiva 122</vt:lpstr>
      <vt:lpstr>L.TRF: Influencia idealizada …</vt:lpstr>
      <vt:lpstr>Diapositiva 124</vt:lpstr>
      <vt:lpstr>Diapositiva 125</vt:lpstr>
      <vt:lpstr>Diapositiva 126</vt:lpstr>
      <vt:lpstr>Diapositiva 127</vt:lpstr>
      <vt:lpstr>L.TRF: Estimulación intelectual …</vt:lpstr>
      <vt:lpstr>Diapositiva 129</vt:lpstr>
      <vt:lpstr>Diapositiva 130</vt:lpstr>
      <vt:lpstr>Diapositiva 131</vt:lpstr>
      <vt:lpstr>Diapositiva 132</vt:lpstr>
      <vt:lpstr>L.TRF: Motivación inspiracional …</vt:lpstr>
      <vt:lpstr>Diapositiva 134</vt:lpstr>
      <vt:lpstr>Diapositiva 135</vt:lpstr>
      <vt:lpstr>Diapositiva 136</vt:lpstr>
      <vt:lpstr>Diapositiva 137</vt:lpstr>
      <vt:lpstr>Y … en resumen …</vt:lpstr>
      <vt:lpstr>Motivación</vt:lpstr>
      <vt:lpstr>Esquema</vt:lpstr>
      <vt:lpstr>Conceptualización</vt:lpstr>
      <vt:lpstr>Inicialmente… dos axiomas</vt:lpstr>
      <vt:lpstr> Conceptualización</vt:lpstr>
      <vt:lpstr>Como movimiento…</vt:lpstr>
      <vt:lpstr>Como fuerza …</vt:lpstr>
      <vt:lpstr>Motivación y necesidades …</vt:lpstr>
      <vt:lpstr>Potencial de motivación …</vt:lpstr>
      <vt:lpstr>¿Qué buscamos cuando queremos motivar?</vt:lpstr>
      <vt:lpstr>Proceso general de motivación</vt:lpstr>
      <vt:lpstr>Modelos de Motivación</vt:lpstr>
      <vt:lpstr>Modelos de Motivación</vt:lpstr>
      <vt:lpstr>Modelo de MASLOW (contenido) …</vt:lpstr>
      <vt:lpstr>Diapositiva 153</vt:lpstr>
      <vt:lpstr>Modelo de HERZBERG (contenido) …</vt:lpstr>
      <vt:lpstr>Diapositiva 155</vt:lpstr>
      <vt:lpstr>Diapositiva 156</vt:lpstr>
      <vt:lpstr>Diapositiva 157</vt:lpstr>
      <vt:lpstr>Diapositiva 158</vt:lpstr>
      <vt:lpstr>Modelo de VROOM (proceso) …</vt:lpstr>
      <vt:lpstr>Diapositiva 160</vt:lpstr>
      <vt:lpstr>Diapositiva 161</vt:lpstr>
      <vt:lpstr>Modelo de McGREGOR (proceso) …</vt:lpstr>
      <vt:lpstr>Modelo de ADAMS (proceso) …</vt:lpstr>
      <vt:lpstr>Diapositiva 164</vt:lpstr>
      <vt:lpstr>Diapositiva 165</vt:lpstr>
      <vt:lpstr>Diapositiva 166</vt:lpstr>
      <vt:lpstr>Diapositiva 167</vt:lpstr>
      <vt:lpstr>Ideas para motivar desde los modelos teóricos …</vt:lpstr>
      <vt:lpstr>Conclusiones</vt:lpstr>
      <vt:lpstr> Elementos a motivar</vt:lpstr>
      <vt:lpstr>Otros elementos a tener en cuenta</vt:lpstr>
      <vt:lpstr> Reglas de motivación</vt:lpstr>
      <vt:lpstr> Participación</vt:lpstr>
      <vt:lpstr> Enriquecimiento del Trabajo</vt:lpstr>
      <vt:lpstr>Diapositiva 175</vt:lpstr>
      <vt:lpstr>Bibliografía</vt:lpstr>
      <vt:lpstr>Gestión de Conflictos</vt:lpstr>
      <vt:lpstr>Indice</vt:lpstr>
      <vt:lpstr>Conceptualización</vt:lpstr>
      <vt:lpstr>Conflicto constructivo vs destructivo</vt:lpstr>
      <vt:lpstr>El peligro de los conflictos</vt:lpstr>
      <vt:lpstr>Diapositiva 182</vt:lpstr>
      <vt:lpstr>Diapositiva 183</vt:lpstr>
      <vt:lpstr>Aspectos a tener en cuenta</vt:lpstr>
      <vt:lpstr>Diapositiva 185</vt:lpstr>
      <vt:lpstr>Estilos personales. Modelo de Thomas y Killman</vt:lpstr>
      <vt:lpstr>Diapositiva 187</vt:lpstr>
      <vt:lpstr>Diapositiva 188</vt:lpstr>
      <vt:lpstr>Huida …</vt:lpstr>
      <vt:lpstr>Competición …</vt:lpstr>
      <vt:lpstr>Acomodación …</vt:lpstr>
      <vt:lpstr>Compromiso – Negociación …</vt:lpstr>
      <vt:lpstr>Colaboración – Consenso …</vt:lpstr>
      <vt:lpstr>Diapositiva 194</vt:lpstr>
      <vt:lpstr>Aspectos procesuales</vt:lpstr>
      <vt:lpstr>Dinámica del conflicto (Rubin, 1993)</vt:lpstr>
      <vt:lpstr>Intensificación - Escalada</vt:lpstr>
      <vt:lpstr>Diapositiva 198</vt:lpstr>
      <vt:lpstr>Diapositiva 199</vt:lpstr>
      <vt:lpstr>Diapositiva 200</vt:lpstr>
      <vt:lpstr>Estancamiento</vt:lpstr>
      <vt:lpstr>Desescalada</vt:lpstr>
      <vt:lpstr>Movimientos personales</vt:lpstr>
      <vt:lpstr>La Negociación</vt:lpstr>
      <vt:lpstr>Aspectos generales</vt:lpstr>
      <vt:lpstr>Diapositiva 206</vt:lpstr>
      <vt:lpstr>Negociar es …</vt:lpstr>
      <vt:lpstr>Dimensiones en la Negociación</vt:lpstr>
      <vt:lpstr>Tipos de Negociación</vt:lpstr>
      <vt:lpstr>Modelo Harvard de Negociación</vt:lpstr>
      <vt:lpstr>Diapositiva 211</vt:lpstr>
      <vt:lpstr>Diapositiva 212</vt:lpstr>
      <vt:lpstr>Proceso de Negociación</vt:lpstr>
      <vt:lpstr>Paso 1: Preparación</vt:lpstr>
      <vt:lpstr>Elementos a tener en cuenta …</vt:lpstr>
      <vt:lpstr>Paso 2: Intercambio de Información </vt:lpstr>
      <vt:lpstr>Paso 3: Apertura y Concesiones </vt:lpstr>
      <vt:lpstr>Bandas de Negociación …</vt:lpstr>
      <vt:lpstr>Diapositiva 219</vt:lpstr>
      <vt:lpstr>Diapositiva 220</vt:lpstr>
      <vt:lpstr>Diapositiva 221</vt:lpstr>
      <vt:lpstr>Diapositiva 222</vt:lpstr>
      <vt:lpstr>Paso 4: Conclusión y Compromisos </vt:lpstr>
      <vt:lpstr>Diapositiva 224</vt:lpstr>
      <vt:lpstr>La Mediación</vt:lpstr>
      <vt:lpstr>Definición y Fases</vt:lpstr>
      <vt:lpstr>Diapositiva 227</vt:lpstr>
      <vt:lpstr>Habilidades para la mediación</vt:lpstr>
      <vt:lpstr>Diapositiva 229</vt:lpstr>
      <vt:lpstr>Diapositiva 230</vt:lpstr>
      <vt:lpstr>Bibliografía</vt:lpstr>
      <vt:lpstr>Bibliografía comentada</vt:lpstr>
      <vt:lpstr>Sobre el funcionamiento de grupo …</vt:lpstr>
      <vt:lpstr>Sobre el funcionamiento de un equipo …</vt:lpstr>
      <vt:lpstr>Sobre Análisis Transaccional … </vt:lpstr>
      <vt:lpstr>Sobre la aplicación de técnicas de grupo en general …</vt:lpstr>
      <vt:lpstr>Sobre la aplicación de técnicas de grupo en contextos educativos …</vt:lpstr>
      <vt:lpstr>Sobre el manejo de situaciones conflictivas …</vt:lpstr>
      <vt:lpstr>General …</vt:lpstr>
      <vt:lpstr>Diapositiva 240</vt:lpstr>
      <vt:lpstr>Diapositiva 241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ltfanan</dc:creator>
  <cp:lastModifiedBy>ltfanan</cp:lastModifiedBy>
  <cp:revision>65</cp:revision>
  <dcterms:created xsi:type="dcterms:W3CDTF">2009-07-15T08:25:35Z</dcterms:created>
  <dcterms:modified xsi:type="dcterms:W3CDTF">2011-09-13T08:28:17Z</dcterms:modified>
</cp:coreProperties>
</file>