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8" r:id="rId3"/>
    <p:sldId id="270" r:id="rId4"/>
    <p:sldId id="265" r:id="rId5"/>
    <p:sldId id="257" r:id="rId6"/>
    <p:sldId id="274" r:id="rId7"/>
    <p:sldId id="258" r:id="rId8"/>
    <p:sldId id="273" r:id="rId9"/>
    <p:sldId id="259" r:id="rId10"/>
    <p:sldId id="275" r:id="rId11"/>
    <p:sldId id="260" r:id="rId12"/>
    <p:sldId id="277" r:id="rId13"/>
    <p:sldId id="276" r:id="rId14"/>
    <p:sldId id="271" r:id="rId15"/>
    <p:sldId id="266" r:id="rId16"/>
    <p:sldId id="279" r:id="rId17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D57C27-A544-47D0-A51F-36714D6D03B6}" type="datetimeFigureOut">
              <a:rPr lang="es-VE" smtClean="0"/>
              <a:pPr/>
              <a:t>16/10/2013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683EFC-51A6-4EE7-88A8-AC798BFE17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pe.org.ve/tl_files/Cerpe/contenido/documentos/CEP/Los%20Ejercicios%20Espirituales%20-%20Vision%20y%20Proceso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erpe.org.v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656" y="508518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Ejercicios Espirituales</a:t>
            </a:r>
          </a:p>
          <a:p>
            <a:r>
              <a:rPr lang="es-VE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</a:t>
            </a:r>
            <a:r>
              <a:rPr lang="es-V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 San Ignacio</a:t>
            </a:r>
            <a:endParaRPr lang="es-VE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4320480" cy="383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08842" y="742925"/>
            <a:ext cx="836761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100" dirty="0" smtClean="0"/>
              <a:t>La Tercera Semana ayuda a </a:t>
            </a:r>
            <a:r>
              <a:rPr lang="es-MX" sz="2100" b="1" dirty="0" smtClean="0">
                <a:solidFill>
                  <a:srgbClr val="CC3300"/>
                </a:solidFill>
              </a:rPr>
              <a:t>discernir la parte de cruz que toca a cada uno</a:t>
            </a:r>
            <a:r>
              <a:rPr lang="es-MX" sz="2100" dirty="0" smtClean="0"/>
              <a:t> desde tres perspectivas convergentes: </a:t>
            </a:r>
            <a:endParaRPr lang="es-ES" sz="2100" dirty="0" smtClean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100" dirty="0" smtClean="0"/>
              <a:t>Si se es capaz de </a:t>
            </a:r>
            <a:r>
              <a:rPr lang="es-MX" sz="2100" b="1" dirty="0" smtClean="0">
                <a:solidFill>
                  <a:srgbClr val="CC3300"/>
                </a:solidFill>
              </a:rPr>
              <a:t>aceptar la cruz sin amargura ni resentimientos</a:t>
            </a:r>
            <a:r>
              <a:rPr lang="es-MX" sz="2100" dirty="0" smtClean="0"/>
              <a:t>, sino como medio de identificación con Jesús.</a:t>
            </a:r>
            <a:endParaRPr lang="es-ES" sz="21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63180" y="4678685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100" b="1" dirty="0">
                <a:solidFill>
                  <a:srgbClr val="006600"/>
                </a:solidFill>
              </a:rPr>
              <a:t>Núcleos temáticos de la 3ª Semana de Ejercicios:</a:t>
            </a:r>
            <a:endParaRPr lang="es-ES" sz="2100" dirty="0">
              <a:solidFill>
                <a:srgbClr val="006600"/>
              </a:solidFill>
            </a:endParaRPr>
          </a:p>
          <a:p>
            <a:pPr marL="349250" indent="-2794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100" b="1" dirty="0">
                <a:solidFill>
                  <a:srgbClr val="CC3300"/>
                </a:solidFill>
              </a:rPr>
              <a:t>Última Cena</a:t>
            </a:r>
            <a:r>
              <a:rPr lang="es-ES" sz="2100" dirty="0"/>
              <a:t>: </a:t>
            </a:r>
            <a:r>
              <a:rPr lang="es-VE" sz="2100" dirty="0"/>
              <a:t>Convocados a la mesa del servicio y la fraternidad</a:t>
            </a:r>
            <a:endParaRPr lang="es-ES" sz="2100" dirty="0"/>
          </a:p>
          <a:p>
            <a:pPr marL="349250" indent="-2794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2100" b="1" dirty="0">
                <a:solidFill>
                  <a:srgbClr val="CC3300"/>
                </a:solidFill>
              </a:rPr>
              <a:t>Huerto</a:t>
            </a:r>
            <a:r>
              <a:rPr lang="es-VE" sz="2100" dirty="0"/>
              <a:t>: Transitar la noche de la fe. </a:t>
            </a:r>
            <a:endParaRPr lang="es-ES" sz="2100" dirty="0"/>
          </a:p>
          <a:p>
            <a:pPr marL="349250" indent="-2794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2100" b="1" dirty="0">
                <a:solidFill>
                  <a:srgbClr val="CC3300"/>
                </a:solidFill>
              </a:rPr>
              <a:t>Pasión, Muerte y Sepultura de Jesús</a:t>
            </a:r>
            <a:r>
              <a:rPr lang="es-VE" sz="2100" dirty="0"/>
              <a:t>: La Divinidad se esconde. </a:t>
            </a:r>
            <a:endParaRPr lang="es-ES" sz="2100" dirty="0"/>
          </a:p>
        </p:txBody>
      </p:sp>
      <p:pic>
        <p:nvPicPr>
          <p:cNvPr id="8194" name="Picture 2" descr="https://encrypted-tbn1.gstatic.com/images?q=tbn:ANd9GcTjxbNDll_SQINUdXaa-rzII9THYM21Rb-IP9Y2ndZmBjwmh35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39329"/>
            <a:ext cx="2333625" cy="180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CuadroTexto"/>
          <p:cNvSpPr txBox="1"/>
          <p:nvPr/>
        </p:nvSpPr>
        <p:spPr>
          <a:xfrm>
            <a:off x="288275" y="2219960"/>
            <a:ext cx="601191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100" dirty="0"/>
              <a:t>Si se sabe </a:t>
            </a:r>
            <a:r>
              <a:rPr lang="es-MX" sz="2100" b="1" dirty="0">
                <a:solidFill>
                  <a:srgbClr val="CC3300"/>
                </a:solidFill>
              </a:rPr>
              <a:t>perdonar y amar con los mismos sentimientos de Jesús</a:t>
            </a:r>
            <a:r>
              <a:rPr lang="es-MX" sz="2100" dirty="0"/>
              <a:t>, encarnándose en las limitaciones de lo </a:t>
            </a:r>
            <a:r>
              <a:rPr lang="es-MX" sz="2100" dirty="0" smtClean="0"/>
              <a:t>humano. </a:t>
            </a:r>
            <a:r>
              <a:rPr lang="es-ES" sz="2100" dirty="0" smtClean="0"/>
              <a:t> </a:t>
            </a:r>
            <a:endParaRPr lang="es-ES" sz="2100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100" dirty="0"/>
              <a:t>Si la cruz le </a:t>
            </a:r>
            <a:r>
              <a:rPr lang="es-MX" sz="2100" b="1" dirty="0">
                <a:solidFill>
                  <a:srgbClr val="CC3300"/>
                </a:solidFill>
              </a:rPr>
              <a:t>purifica de </a:t>
            </a:r>
            <a:r>
              <a:rPr lang="es-MX" sz="2100" b="1" dirty="0" smtClean="0">
                <a:solidFill>
                  <a:srgbClr val="CC3300"/>
                </a:solidFill>
              </a:rPr>
              <a:t>desórdenes </a:t>
            </a:r>
            <a:r>
              <a:rPr lang="es-MX" sz="2100" b="1" dirty="0">
                <a:solidFill>
                  <a:srgbClr val="CC3300"/>
                </a:solidFill>
              </a:rPr>
              <a:t>y </a:t>
            </a:r>
            <a:r>
              <a:rPr lang="es-MX" sz="2100" b="1" dirty="0" smtClean="0">
                <a:solidFill>
                  <a:srgbClr val="CC3300"/>
                </a:solidFill>
              </a:rPr>
              <a:t>egoísmos </a:t>
            </a:r>
            <a:r>
              <a:rPr lang="es-MX" sz="2100" dirty="0"/>
              <a:t>para poder amar cada vez más </a:t>
            </a:r>
            <a:r>
              <a:rPr lang="es-MX" sz="2100" dirty="0" smtClean="0"/>
              <a:t>a </a:t>
            </a:r>
            <a:r>
              <a:rPr lang="es-MX" sz="2100" dirty="0"/>
              <a:t>sus hermanos.</a:t>
            </a:r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5351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5058" y="1479425"/>
            <a:ext cx="86589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La finalidad de </a:t>
            </a:r>
            <a:r>
              <a:rPr lang="es-MX" sz="2200" dirty="0" smtClean="0"/>
              <a:t>esta semana es doble: </a:t>
            </a:r>
            <a:r>
              <a:rPr lang="es-MX" sz="2200" b="1" dirty="0" smtClean="0">
                <a:solidFill>
                  <a:srgbClr val="CC3300"/>
                </a:solidFill>
              </a:rPr>
              <a:t>introducirnos </a:t>
            </a:r>
            <a:r>
              <a:rPr lang="es-MX" sz="2200" b="1" dirty="0">
                <a:solidFill>
                  <a:srgbClr val="CC3300"/>
                </a:solidFill>
              </a:rPr>
              <a:t>en la verdad y bondad de la Palabra definitiva del Padre sobre el mundo</a:t>
            </a:r>
            <a:r>
              <a:rPr lang="es-MX" sz="2200" dirty="0"/>
              <a:t>, que no es otra que la vida en plenitud, es decir, </a:t>
            </a:r>
            <a:r>
              <a:rPr lang="es-MX" sz="2200" b="1" dirty="0"/>
              <a:t>resucitado</a:t>
            </a:r>
            <a:r>
              <a:rPr lang="es-MX" sz="2200" dirty="0"/>
              <a:t>; y </a:t>
            </a:r>
            <a:r>
              <a:rPr lang="es-MX" sz="2200" b="1" dirty="0" smtClean="0">
                <a:solidFill>
                  <a:srgbClr val="CC3300"/>
                </a:solidFill>
              </a:rPr>
              <a:t>desvelar </a:t>
            </a:r>
            <a:r>
              <a:rPr lang="es-MX" sz="2200" b="1" dirty="0">
                <a:solidFill>
                  <a:srgbClr val="CC3300"/>
                </a:solidFill>
              </a:rPr>
              <a:t>la santidad y bondad a la que es atraída toda la creación y </a:t>
            </a:r>
            <a:r>
              <a:rPr lang="es-MX" sz="2200" b="1" dirty="0" smtClean="0">
                <a:solidFill>
                  <a:srgbClr val="CC3300"/>
                </a:solidFill>
              </a:rPr>
              <a:t>cada </a:t>
            </a:r>
            <a:r>
              <a:rPr lang="es-MX" sz="2200" b="1" dirty="0">
                <a:solidFill>
                  <a:srgbClr val="CC3300"/>
                </a:solidFill>
              </a:rPr>
              <a:t>persona</a:t>
            </a:r>
            <a:r>
              <a:rPr lang="es-MX" sz="2200" dirty="0"/>
              <a:t>, es decir, </a:t>
            </a:r>
            <a:r>
              <a:rPr lang="es-MX" sz="2200" b="1" dirty="0"/>
              <a:t>resucitadora</a:t>
            </a:r>
            <a:r>
              <a:rPr lang="es-MX" sz="2200" dirty="0" smtClean="0"/>
              <a:t>.</a:t>
            </a:r>
            <a:endParaRPr lang="es-ES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025238" y="3293617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En </a:t>
            </a:r>
            <a:r>
              <a:rPr lang="es-MX" sz="2200" dirty="0" smtClean="0"/>
              <a:t>esta semana </a:t>
            </a:r>
            <a:r>
              <a:rPr lang="es-MX" sz="2200" dirty="0"/>
              <a:t>se pide a Dios </a:t>
            </a:r>
            <a:r>
              <a:rPr lang="es-MX" sz="2200" dirty="0">
                <a:solidFill>
                  <a:srgbClr val="CC3300"/>
                </a:solidFill>
              </a:rPr>
              <a:t>“</a:t>
            </a:r>
            <a:r>
              <a:rPr lang="es-MX" sz="2200" b="1" dirty="0">
                <a:solidFill>
                  <a:srgbClr val="CC3300"/>
                </a:solidFill>
              </a:rPr>
              <a:t>la gracia de alegrarme y gozar intensamente de tanta gloria y gozo de Cristo nuestro Señor”. </a:t>
            </a:r>
            <a:endParaRPr lang="es-ES" sz="2200" dirty="0">
              <a:solidFill>
                <a:srgbClr val="CC33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3354" y="425528"/>
            <a:ext cx="818204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VE" sz="3600" b="1" dirty="0" smtClean="0">
                <a:ln w="11430"/>
                <a:solidFill>
                  <a:srgbClr val="006600"/>
                </a:solidFill>
                <a:latin typeface="+mj-lt"/>
              </a:rPr>
              <a:t>Cuarta Semana de Ejercicios</a:t>
            </a:r>
          </a:p>
          <a:p>
            <a:pPr lvl="0" algn="ctr"/>
            <a:r>
              <a:rPr lang="es-VE" sz="2200" b="1" dirty="0" smtClean="0">
                <a:ln w="11430"/>
                <a:solidFill>
                  <a:srgbClr val="006600"/>
                </a:solidFill>
                <a:latin typeface="+mj-lt"/>
              </a:rPr>
              <a:t>Resucitado y Resucitador como contemplativo en la acción</a:t>
            </a:r>
            <a:endParaRPr lang="es-VE" sz="2200" b="1" dirty="0">
              <a:ln w="11430"/>
              <a:solidFill>
                <a:srgbClr val="006600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25238" y="4740167"/>
            <a:ext cx="46951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 smtClean="0"/>
              <a:t>Una alegría que </a:t>
            </a:r>
            <a:r>
              <a:rPr lang="es-MX" sz="2200" dirty="0"/>
              <a:t>me </a:t>
            </a:r>
            <a:r>
              <a:rPr lang="es-MX" sz="2200" b="1" dirty="0">
                <a:solidFill>
                  <a:srgbClr val="CC3300"/>
                </a:solidFill>
              </a:rPr>
              <a:t>funda como creyente y como comunidad </a:t>
            </a:r>
            <a:r>
              <a:rPr lang="es-MX" sz="2200" b="1" dirty="0" smtClean="0">
                <a:solidFill>
                  <a:srgbClr val="CC3300"/>
                </a:solidFill>
              </a:rPr>
              <a:t>eclesial </a:t>
            </a:r>
            <a:r>
              <a:rPr lang="es-MX" sz="2200" dirty="0" smtClean="0"/>
              <a:t>y me </a:t>
            </a:r>
            <a:r>
              <a:rPr lang="es-MX" sz="2200" b="1" dirty="0">
                <a:solidFill>
                  <a:srgbClr val="CC3300"/>
                </a:solidFill>
              </a:rPr>
              <a:t>conecta profundamente con los </a:t>
            </a:r>
            <a:r>
              <a:rPr lang="es-MX" sz="2200" b="1" dirty="0" smtClean="0">
                <a:solidFill>
                  <a:srgbClr val="CC3300"/>
                </a:solidFill>
              </a:rPr>
              <a:t>demás</a:t>
            </a:r>
            <a:r>
              <a:rPr lang="es-MX" sz="2200" dirty="0" smtClean="0"/>
              <a:t>, en sus alegrías y en sus tristezas</a:t>
            </a:r>
            <a:endParaRPr lang="es-ES" sz="2200" dirty="0"/>
          </a:p>
        </p:txBody>
      </p:sp>
      <p:pic>
        <p:nvPicPr>
          <p:cNvPr id="9218" name="Picture 2" descr="http://www.elmorrocotudo.cl/sites/elmorrocotudo.cl/files/imagecache/380x285/imagen_noticia/la-mano-de-d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4" y="3501008"/>
            <a:ext cx="3273868" cy="255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2142142"/>
            <a:ext cx="45365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200" b="1" dirty="0" smtClean="0">
                <a:solidFill>
                  <a:srgbClr val="CC3300"/>
                </a:solidFill>
              </a:rPr>
              <a:t>Aparición </a:t>
            </a:r>
            <a:r>
              <a:rPr lang="es-ES" sz="2200" b="1" dirty="0">
                <a:solidFill>
                  <a:srgbClr val="CC3300"/>
                </a:solidFill>
              </a:rPr>
              <a:t>a </a:t>
            </a:r>
            <a:r>
              <a:rPr lang="es-VE" sz="2200" b="1" dirty="0">
                <a:solidFill>
                  <a:srgbClr val="CC3300"/>
                </a:solidFill>
              </a:rPr>
              <a:t>María: </a:t>
            </a:r>
            <a:r>
              <a:rPr lang="es-VE" sz="2200" dirty="0"/>
              <a:t>Modo y </a:t>
            </a:r>
            <a:r>
              <a:rPr lang="es-VE" sz="2200" dirty="0" smtClean="0"/>
              <a:t>orden </a:t>
            </a:r>
            <a:r>
              <a:rPr lang="es-VE" sz="2200" dirty="0"/>
              <a:t>del encuentro con el </a:t>
            </a:r>
            <a:r>
              <a:rPr lang="es-VE" sz="2200" dirty="0" smtClean="0"/>
              <a:t>Resucitado.</a:t>
            </a:r>
            <a:endParaRPr lang="es-ES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2200" b="1" dirty="0" smtClean="0">
                <a:solidFill>
                  <a:srgbClr val="CC3300"/>
                </a:solidFill>
              </a:rPr>
              <a:t>Apariciones </a:t>
            </a:r>
            <a:r>
              <a:rPr lang="es-VE" sz="2200" b="1" dirty="0">
                <a:solidFill>
                  <a:srgbClr val="CC3300"/>
                </a:solidFill>
              </a:rPr>
              <a:t>a los </a:t>
            </a:r>
            <a:r>
              <a:rPr lang="es-VE" sz="2200" b="1" dirty="0" smtClean="0">
                <a:solidFill>
                  <a:srgbClr val="CC3300"/>
                </a:solidFill>
              </a:rPr>
              <a:t>discípulos</a:t>
            </a:r>
            <a:r>
              <a:rPr lang="es-VE" sz="2200" dirty="0"/>
              <a:t>: La ruta del </a:t>
            </a:r>
            <a:r>
              <a:rPr lang="es-VE" sz="2200" dirty="0" smtClean="0"/>
              <a:t>discipulado.</a:t>
            </a:r>
            <a:endParaRPr lang="es-ES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2200" b="1" dirty="0" smtClean="0">
                <a:solidFill>
                  <a:srgbClr val="CC3300"/>
                </a:solidFill>
              </a:rPr>
              <a:t>La Divinidad</a:t>
            </a:r>
            <a:r>
              <a:rPr lang="es-VE" sz="2200" dirty="0" smtClean="0"/>
              <a:t>: que se </a:t>
            </a:r>
            <a:r>
              <a:rPr lang="es-VE" sz="2200" dirty="0"/>
              <a:t>manifiesta por los </a:t>
            </a:r>
            <a:r>
              <a:rPr lang="es-VE" sz="2200" dirty="0" smtClean="0"/>
              <a:t>efectos </a:t>
            </a:r>
            <a:r>
              <a:rPr lang="es-VE" sz="2200" dirty="0"/>
              <a:t>de </a:t>
            </a:r>
            <a:r>
              <a:rPr lang="es-VE" sz="2200" dirty="0" smtClean="0"/>
              <a:t>santidad </a:t>
            </a:r>
            <a:r>
              <a:rPr lang="es-VE" sz="2200" dirty="0"/>
              <a:t>y </a:t>
            </a:r>
            <a:r>
              <a:rPr lang="es-VE" sz="2200" dirty="0" smtClean="0"/>
              <a:t>bondad </a:t>
            </a:r>
            <a:r>
              <a:rPr lang="es-VE" sz="2200" dirty="0"/>
              <a:t>y el Oficio de la </a:t>
            </a:r>
            <a:r>
              <a:rPr lang="es-VE" sz="2200" dirty="0" smtClean="0"/>
              <a:t>consolación </a:t>
            </a:r>
            <a:r>
              <a:rPr lang="es-VE" sz="2200" dirty="0"/>
              <a:t>al </a:t>
            </a:r>
            <a:r>
              <a:rPr lang="es-VE" sz="2200" dirty="0" smtClean="0"/>
              <a:t>mundo.</a:t>
            </a:r>
            <a:endParaRPr lang="es-ES" sz="2200" dirty="0"/>
          </a:p>
        </p:txBody>
      </p:sp>
      <p:sp>
        <p:nvSpPr>
          <p:cNvPr id="4" name="3 Rectángulo"/>
          <p:cNvSpPr/>
          <p:nvPr/>
        </p:nvSpPr>
        <p:spPr>
          <a:xfrm>
            <a:off x="827584" y="131115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6600"/>
                </a:solidFill>
              </a:rPr>
              <a:t>Núcleos temáticos de la 4ª Semana de Ejercicios:</a:t>
            </a:r>
            <a:endParaRPr lang="es-ES" sz="2400" dirty="0">
              <a:solidFill>
                <a:srgbClr val="006600"/>
              </a:solidFill>
            </a:endParaRPr>
          </a:p>
        </p:txBody>
      </p:sp>
      <p:pic>
        <p:nvPicPr>
          <p:cNvPr id="3074" name="Picture 2" descr="https://encrypted-tbn3.gstatic.com/images?q=tbn:ANd9GcQ_YW-GKZGN81n5A-1VTe-P7n-LMiV1I3NyQpjkWZu7Yo7htc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8516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1816948"/>
            <a:ext cx="8573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200" dirty="0"/>
              <a:t>Como cierre de </a:t>
            </a:r>
            <a:r>
              <a:rPr lang="es-MX" sz="2200" dirty="0" smtClean="0"/>
              <a:t>los EE está </a:t>
            </a:r>
            <a:r>
              <a:rPr lang="es-MX" sz="2200" dirty="0"/>
              <a:t>la </a:t>
            </a:r>
            <a:r>
              <a:rPr lang="es-MX" sz="2200" b="1" dirty="0">
                <a:solidFill>
                  <a:srgbClr val="CC3300"/>
                </a:solidFill>
              </a:rPr>
              <a:t>Contemplación para alcanzar Amor</a:t>
            </a:r>
            <a:r>
              <a:rPr lang="es-MX" sz="2200" dirty="0"/>
              <a:t>. </a:t>
            </a:r>
            <a:r>
              <a:rPr lang="es-MX" sz="2200" dirty="0" smtClean="0"/>
              <a:t>Es </a:t>
            </a:r>
            <a:r>
              <a:rPr lang="es-MX" sz="2200" dirty="0"/>
              <a:t>la </a:t>
            </a:r>
            <a:r>
              <a:rPr lang="es-MX" sz="2200" dirty="0" smtClean="0"/>
              <a:t>síntesis, </a:t>
            </a:r>
            <a:r>
              <a:rPr lang="es-MX" sz="2200" dirty="0"/>
              <a:t>y a la </a:t>
            </a:r>
            <a:r>
              <a:rPr lang="es-MX" sz="2200" dirty="0" smtClean="0"/>
              <a:t>vez, el núcleo de </a:t>
            </a:r>
            <a:r>
              <a:rPr lang="es-MX" sz="2200" dirty="0"/>
              <a:t>la Espiritualidad Ignaciana. </a:t>
            </a:r>
            <a:endParaRPr lang="es-ES" sz="2200" dirty="0"/>
          </a:p>
        </p:txBody>
      </p:sp>
      <p:sp>
        <p:nvSpPr>
          <p:cNvPr id="4" name="3 Rectángulo"/>
          <p:cNvSpPr/>
          <p:nvPr/>
        </p:nvSpPr>
        <p:spPr>
          <a:xfrm>
            <a:off x="645291" y="548680"/>
            <a:ext cx="785343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6600"/>
                </a:solidFill>
              </a:rPr>
              <a:t>Contemplación para alcanzar amor</a:t>
            </a:r>
          </a:p>
          <a:p>
            <a:pPr algn="ctr"/>
            <a:r>
              <a:rPr lang="es-VE" sz="2200" b="1" dirty="0" smtClean="0">
                <a:ln w="11430"/>
                <a:solidFill>
                  <a:srgbClr val="006600"/>
                </a:solidFill>
              </a:rPr>
              <a:t>Cierre de los Ejercicios y apertura a la vida</a:t>
            </a:r>
            <a:endParaRPr lang="es-ES" sz="3600" b="1" dirty="0">
              <a:solidFill>
                <a:srgbClr val="00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40565" y="2852936"/>
            <a:ext cx="5072412" cy="333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/>
              <a:t>Pero los EE no </a:t>
            </a:r>
            <a:r>
              <a:rPr lang="es-ES_tradnl" sz="2200" dirty="0"/>
              <a:t>terminan </a:t>
            </a:r>
            <a:r>
              <a:rPr lang="es-ES_tradnl" sz="2200" dirty="0" smtClean="0"/>
              <a:t>allí. </a:t>
            </a:r>
            <a:r>
              <a:rPr lang="es-ES_tradnl" sz="2200" dirty="0"/>
              <a:t>Se prolongan y se profundizan a través de </a:t>
            </a:r>
            <a:r>
              <a:rPr lang="es-ES_tradnl" sz="2200" dirty="0" smtClean="0"/>
              <a:t>la vida en </a:t>
            </a:r>
            <a:r>
              <a:rPr lang="es-ES_tradnl" sz="2200" b="1" dirty="0" smtClean="0">
                <a:solidFill>
                  <a:srgbClr val="CC3300"/>
                </a:solidFill>
              </a:rPr>
              <a:t>el </a:t>
            </a:r>
            <a:r>
              <a:rPr lang="es-ES_tradnl" sz="2200" b="1" dirty="0">
                <a:solidFill>
                  <a:srgbClr val="CC3300"/>
                </a:solidFill>
              </a:rPr>
              <a:t>ejercicio </a:t>
            </a:r>
            <a:r>
              <a:rPr lang="es-ES_tradnl" sz="2200" b="1" dirty="0" smtClean="0">
                <a:solidFill>
                  <a:srgbClr val="CC3300"/>
                </a:solidFill>
              </a:rPr>
              <a:t>permanente </a:t>
            </a:r>
            <a:r>
              <a:rPr lang="es-ES_tradnl" sz="2200" b="1" dirty="0">
                <a:solidFill>
                  <a:srgbClr val="CC3300"/>
                </a:solidFill>
              </a:rPr>
              <a:t>de un modo de ser, de vivir, de orar.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/>
              <a:t>Es </a:t>
            </a:r>
            <a:r>
              <a:rPr lang="es-ES_tradnl" sz="2200" dirty="0"/>
              <a:t>el </a:t>
            </a:r>
            <a:r>
              <a:rPr lang="es-ES_tradnl" sz="2200" dirty="0" smtClean="0"/>
              <a:t>talante de </a:t>
            </a:r>
            <a:r>
              <a:rPr lang="es-ES_tradnl" sz="2200" dirty="0"/>
              <a:t>quien se siente permanentemente agraciado y agradecido, y por ello comprometido para “</a:t>
            </a:r>
            <a:r>
              <a:rPr lang="es-ES_tradnl" sz="2200" b="1" dirty="0">
                <a:solidFill>
                  <a:srgbClr val="CC3300"/>
                </a:solidFill>
              </a:rPr>
              <a:t>en todo amar y servir”.</a:t>
            </a:r>
            <a:endParaRPr lang="es-ES" sz="2200" b="1" dirty="0">
              <a:solidFill>
                <a:srgbClr val="CC33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2403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5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0" y="1625898"/>
            <a:ext cx="8352929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97289" y="591385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/>
              <a:t>Tomado de “Ejercicios Espirituales: Visión General y Proceso de la Experiencia, de Gustavo Albarrán S.J., 2010. Proponemos este documento como lectura recomendada para quienes deseen conocer más del tema. </a:t>
            </a:r>
            <a:r>
              <a:rPr lang="es-VE" sz="1200" u="sng" dirty="0">
                <a:hlinkClick r:id="rId3"/>
              </a:rPr>
              <a:t>Puede descargarse de la web de CERPE desde aquí.</a:t>
            </a:r>
            <a:r>
              <a:rPr lang="es-VE" sz="1200" dirty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44778" y="548680"/>
            <a:ext cx="58544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6600"/>
                </a:solidFill>
              </a:rPr>
              <a:t>Visión General </a:t>
            </a:r>
          </a:p>
          <a:p>
            <a:pPr algn="ctr"/>
            <a:r>
              <a:rPr lang="es-ES" sz="3200" b="1" dirty="0" smtClean="0">
                <a:solidFill>
                  <a:srgbClr val="006600"/>
                </a:solidFill>
              </a:rPr>
              <a:t>de los Ejercicios Espirituales</a:t>
            </a:r>
            <a:endParaRPr lang="es-ES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854763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200" dirty="0" smtClean="0">
                <a:latin typeface="Arial" pitchFamily="34" charset="0"/>
                <a:cs typeface="Arial" pitchFamily="34" charset="0"/>
              </a:rPr>
              <a:t>Está pensada para que se realice en un lugar tranquilo, donde la persona pueda retirarse y concentrarse.</a:t>
            </a:r>
            <a:endParaRPr lang="es-V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393" y="2751359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200" dirty="0" smtClean="0">
                <a:latin typeface="Arial" pitchFamily="34" charset="0"/>
                <a:cs typeface="Arial" pitchFamily="34" charset="0"/>
              </a:rPr>
              <a:t>Se desarrolla con un acompañante, quien irá mostrando las formas de reflexionar y orar.</a:t>
            </a:r>
            <a:endParaRPr lang="es-V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3639713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200" dirty="0" smtClean="0">
                <a:latin typeface="Arial" pitchFamily="34" charset="0"/>
                <a:cs typeface="Arial" pitchFamily="34" charset="0"/>
              </a:rPr>
              <a:t>Se vive de manera personal, con propuestas de actividades grupales o recursos adicionales que ayuden a comprender mejor la experiencia.</a:t>
            </a:r>
            <a:endParaRPr lang="es-V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9" y="5205176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200" dirty="0" smtClean="0">
                <a:latin typeface="Arial" pitchFamily="34" charset="0"/>
                <a:cs typeface="Arial" pitchFamily="34" charset="0"/>
              </a:rPr>
              <a:t>Se ofrece de diversas maneras: un mes, adaptaciones o partes en 5 u 8 días, Ejercicios de la Vida Corriente, entre otros.</a:t>
            </a:r>
            <a:endParaRPr lang="es-VE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encrypted-tbn2.gstatic.com/images?q=tbn:ANd9GcSIXF8L2inwZsUyXudGfpyjCTCw4uYS65BETDlXuRKlsgIcW2rsH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933055"/>
            <a:ext cx="3168352" cy="237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872409" y="548680"/>
            <a:ext cx="53992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6600"/>
                </a:solidFill>
              </a:rPr>
              <a:t>La Experiencia de</a:t>
            </a:r>
          </a:p>
          <a:p>
            <a:pPr algn="ctr"/>
            <a:r>
              <a:rPr lang="es-ES" sz="3200" b="1" dirty="0" smtClean="0">
                <a:solidFill>
                  <a:srgbClr val="006600"/>
                </a:solidFill>
              </a:rPr>
              <a:t>los Ejercicios Espirituales</a:t>
            </a:r>
            <a:endParaRPr lang="es-ES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93304" y="4365104"/>
            <a:ext cx="7920880" cy="194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VE" sz="2200" dirty="0" smtClean="0">
                <a:latin typeface="Arial" pitchFamily="34" charset="0"/>
                <a:cs typeface="Arial" pitchFamily="34" charset="0"/>
              </a:rPr>
              <a:t>Presentación elaborada en el Centro de Reflexión y Planificación Educativa (CERPE)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VE" sz="2200" dirty="0" smtClean="0">
                <a:latin typeface="Arial" pitchFamily="34" charset="0"/>
                <a:cs typeface="Arial" pitchFamily="34" charset="0"/>
                <a:hlinkClick r:id="rId2"/>
              </a:rPr>
              <a:t>www.cerpe.org.ve</a:t>
            </a:r>
            <a:endParaRPr lang="es-VE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VE" sz="2200" dirty="0" smtClean="0">
                <a:latin typeface="Arial" pitchFamily="34" charset="0"/>
                <a:cs typeface="Arial" pitchFamily="34" charset="0"/>
              </a:rPr>
              <a:t>Octubre de 2013</a:t>
            </a:r>
            <a:endParaRPr lang="es-VE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www.cerpe.org.ve/tl_files/Cerpe/images/img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7"/>
            <a:ext cx="8892480" cy="2540709"/>
          </a:xfrm>
          <a:prstGeom prst="rect">
            <a:avLst/>
          </a:prstGeom>
          <a:noFill/>
        </p:spPr>
      </p:pic>
      <p:pic>
        <p:nvPicPr>
          <p:cNvPr id="1026" name="Picture 2" descr="http://www.cerpe.org.ve/system/html/logojesuitas-3c96a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44149"/>
            <a:ext cx="1447800" cy="83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2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32760" y="441121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VE" sz="3600" b="1" dirty="0" smtClean="0">
                <a:ln w="11430"/>
                <a:solidFill>
                  <a:srgbClr val="006600"/>
                </a:solidFill>
                <a:latin typeface="+mj-lt"/>
              </a:rPr>
              <a:t>¿Qué son los EE?</a:t>
            </a:r>
            <a:endParaRPr lang="es-VE" sz="3600" b="1" dirty="0">
              <a:ln w="11430"/>
              <a:solidFill>
                <a:srgbClr val="006600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7608" y="1158838"/>
            <a:ext cx="8110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200" dirty="0" smtClean="0">
                <a:latin typeface="Arial" pitchFamily="34" charset="0"/>
                <a:cs typeface="Arial" pitchFamily="34" charset="0"/>
              </a:rPr>
              <a:t>Son un modo de </a:t>
            </a:r>
            <a:r>
              <a:rPr lang="es-VE" sz="2200" b="1" dirty="0">
                <a:solidFill>
                  <a:srgbClr val="CC3300"/>
                </a:solidFill>
              </a:rPr>
              <a:t>encontrarse con uno mismo y con Dios.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5148" y="5517232"/>
            <a:ext cx="8410720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VE" sz="2200" dirty="0" smtClean="0">
                <a:latin typeface="Arial" pitchFamily="34" charset="0"/>
                <a:cs typeface="Arial" pitchFamily="34" charset="0"/>
              </a:rPr>
              <a:t>Presuponen que el ejercitante tenga una </a:t>
            </a:r>
            <a:r>
              <a:rPr lang="es-VE" sz="2200" b="1" dirty="0">
                <a:solidFill>
                  <a:srgbClr val="CC3300"/>
                </a:solidFill>
              </a:rPr>
              <a:t>actitud de búsqueda y apertura.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7608" y="4957608"/>
            <a:ext cx="8399770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VE" sz="2200" dirty="0" smtClean="0">
                <a:latin typeface="Arial" pitchFamily="34" charset="0"/>
                <a:cs typeface="Arial" pitchFamily="34" charset="0"/>
              </a:rPr>
              <a:t>Participan 3 actores: </a:t>
            </a:r>
            <a:r>
              <a:rPr lang="es-VE" sz="2200" b="1" dirty="0">
                <a:solidFill>
                  <a:srgbClr val="CC3300"/>
                </a:solidFill>
              </a:rPr>
              <a:t>el ejercitante, el acompañante y Dios.</a:t>
            </a:r>
          </a:p>
        </p:txBody>
      </p:sp>
      <p:pic>
        <p:nvPicPr>
          <p:cNvPr id="1028" name="Picture 4" descr="https://encrypted-tbn3.gstatic.com/images?q=tbn:ANd9GcQVPM-Bw6lAJETOJulNEcxJ4D0osf3pQgIqYpb9-tLK-66cL-kK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47526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277608" y="1682865"/>
            <a:ext cx="4942464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es-VE" sz="2200" dirty="0" smtClean="0"/>
              <a:t>En su </a:t>
            </a:r>
            <a:r>
              <a:rPr lang="es-VE" sz="2200" dirty="0"/>
              <a:t>Autobiografía San Ignacio </a:t>
            </a:r>
            <a:r>
              <a:rPr lang="es-VE" sz="2200" dirty="0" smtClean="0"/>
              <a:t>afirma que </a:t>
            </a:r>
            <a:r>
              <a:rPr lang="es-VE" sz="2200" dirty="0"/>
              <a:t>los </a:t>
            </a:r>
            <a:r>
              <a:rPr lang="es-VE" sz="2200" dirty="0" smtClean="0"/>
              <a:t>EE, son </a:t>
            </a:r>
            <a:r>
              <a:rPr lang="es-VE" sz="2300" b="1" dirty="0">
                <a:solidFill>
                  <a:srgbClr val="CC3300"/>
                </a:solidFill>
              </a:rPr>
              <a:t>«…todo lo  mejor que en esta vida puedo pensar, sentir y entender, así para el hombre poderse aprovechar a sí mismo, como para poder fructificar, ayudar y aprovechar a otros muchos».</a:t>
            </a:r>
            <a:endParaRPr lang="es-ES" sz="23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2314" y="1368176"/>
            <a:ext cx="8537256" cy="21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Los EE pueden ser camino de: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DISCERNIMIENTO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para buscar y hallar lo que la persona quiere hacer con su  vida.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PROFUNDIZACIÓN EN LA FE CRISTIANA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para afianzar el seguimiento a Jesús.</a:t>
            </a:r>
          </a:p>
        </p:txBody>
      </p:sp>
      <p:sp>
        <p:nvSpPr>
          <p:cNvPr id="2" name="AutoShape 2" descr="data:image/jpeg;base64,/9j/4AAQSkZJRgABAQAAAQABAAD/2wCEAAkGBhQSERUUExQWFRUWGBcYGBgYGBgaGxccGBoXGhoaFxYaHCYfGBojGhUYHy8gJCcpLCwsFx4xNTAqNSYrLCkBCQoKDgwOGg8PGi8lHyQsKiwsLCwsLCwsLCwqLCwsLCwsLCwsLCwsLCwsLCwsLCwsLCwsLCwsLCwsLCwsLCwpLP/AABEIATgAoQMBIgACEQEDEQH/xAAbAAABBQEBAAAAAAAAAAAAAAADAQIEBQYAB//EADkQAAEDAgQDBgYCAgMAAQUAAAEAAhEDIQQxQVEFEmEicYGRofAGE7HB0eEy8RRCI1JikhVDcqLy/8QAGgEAAwEBAQEAAAAAAAAAAAAAAgMEBQEABv/EACwRAAICAgIBAwQBBAMBAAAAAAABAhEDIRIxBCJBURNhcYHRkaGxwSMyQhT/2gAMAwEAAhEDEQA/APO8XVcXOJ1Jv+lFay4Kk12/y7yoxbBCKHsNyaY+kYN9YKk1Ltz9yoYpTI78zHqiiYCGv8gJ6oG03gIhfbNI5nn0lNOyJ7s50KXEhc1tvYStySn3r9V3+ATiLLgwpQ5PafdkPweGCmR0TptBTuZdyE7egQp9BPYyfVOOe/qhlnv+0oXv4O3seQQmuSucU0i67s49ihvaH4VnRxRHgoPyvcotGjPXwslTp9j8bcejSUKwLZuZv4qNysc45E+7JME7QZHuT8QwC8xHddZ1U6NHtWA+RT/6tXKJ/nt39AuR8JCucPsV9V13DqdJ1UIDf1Uuq2xPpP2UfmiNDfp71WtBdGfPY0OuftkilwhMz9z6p4jT8rnt+wUL698HJI8Wt+E6feXou5dh5j7rj9zgEO2RSNU59PUeWfomg+8uiJ+4JzT7H4RKbfv6J2GwrnugD8Ad60nDPh0GJEjMm58mgpOTLGHfwOx4ZT6M78skZHvhMctrX4U2mP4yBrzEHyKquI0mSOdhbzZGD9bpEfIUvb2KJeLKK2zPm/7v65prh7/tHqs5Sf6QaglUra/RNJUxrWyUWjSumtEe4R6NTx8yuS/g9BKx1KM7p4ImRHVMLPf9pAwjX1CQ/wCR6dEuk/lcW2zsb+5Q8bWkQJPmfqg/NGvvyR6ZZEGLiNUtqnY1PkqIPKenkuRJHT34rkfIm4kZxPv8poZJte20ojm3ttogOPv+lZHpASHtuU5zI9/hDLdphPEDI9/srz6YKYpB93Tm7BDN9fqnlq8+2eHsMCVwYOp97pabNB6Ky4dwpzyCB3oZZFHb+A4Y5TdJFr8OcEe4tJb2Xa5novROEcGBPK0A9SbjLQa6Kh4EAyCTvkSA0GJBHSFqcHQ+TT+YOdw1DIPWYWLOfOSbNhR+nCkWGI+DqbmHmIcROkR9V5t8WfCxoDnYbExE28IXog4+GUTXqy1kA3zvkANSsH8Y8fGIHK1tRtuaHt5SRv3Z27kcJW48VXYj17U3Zgajf1rtqo8W/f2VkMEH3aRfS+ZzH3UXE4J9PMEDe0eYWjGS0iGcH2RmC2XoisP21TJn9JzLewjfX6Fx7DNN7DqmucZyjwTxGnndLXp6+/VJctlFa0RnHP8AKIwWvc6XTMnR+E6nUju7wvMBDY6D1XLufqVyOmc0AfIPh3+iEDn/AF6KRVzH9IHLmnx/6gTQk+8km0/lIM9vVPA95Lr9xYSl7/pE5feS6lT29+K1Pw5wprx8x4nLlGY70rLkWNNsq8fA8suKI3Afhpz4qPs036n9LYYbBBjIAAA+gUqhSshYsw2NzBWLPLLLJWfSY/Ghghoq6mGrU2Oe1hc1/aI/1ztaZm471r/hepU+SDE5nObbeF1E4XR52chveYN4H2QuIh9MhjXENtHLuBr0XrTSIWm20M+PeK06lKhSa9rg9xcYOUWAjvKwfFKjGghri5zhyXJIA6Xt3KDxem/5z3QZk35Y69w71HLSWyb73V2LFXF2Z8stcopbOoVo1Of1U41yRv71sq2lTMePcp+AuIt5ymzSVMDE2/SQKtIXIEb6x+lG5vcK0r0S0yRY2VdiKUH6XlMxytCckaY91S1pmEkONvqmg7A+S5rzK8zq2J8q97IlOm0ZpvN19Vx70FtnaSCfKbsffguTYG6Vep/J7XwRHvM3yGyjOcpNQ38uqA+mJz81UuhMxWPvf1/SkNGSHQp626afVG+Qco9968/c5FErB4Uvc1ozJ+69DwOGDGBoyb67qm+GuGFjed38neMDZXlOyx/Iy/Umkuj6XwsH0ocn2yc19kKuQQQdref7TGOATX1YcNjI+h+yiXsaE9xZa/D+JYKkEgWB7+iucdTY5xJ0B7hAnJZMNEH/AMkGx7iFF4ljq3IQ103AmdNfG6ZGT6+5lZce+SLSphqdTDutci/MN/crzTiQ5HloPNeDt3GFq6PFOai9sOvmSQJjr7yWRrtdzmZnSBCt8ZNN38kXkbSomYHCEscMpy8uqk4TADuc0TbqpfDcOeWHf9QPQKXw7Dw5x7h5QgyZdv8AJTh8da0VmPwFs5gHSVTVcC8A6gXC2OIw86Sq3EYYAm2a5iztUjubxU9mSa+Amsd4+CPj6XK47EqL8vp6FaCpqzIlcdHPd7iPJEAt+UKLj8KSwax6gLrBVsFJ29T+Vyl859wuQ8mFxRDP4jTZAqNE+wpdaiJtoL6wg1GbJ6ejkosZ8z3n9VdfD2B+c8SOy2569FREL0L4d4cKdFtocblT+Vl4Rde5Z4OD6k99ItqbQAla1cDZOGWyxl2j6Sgfzc0KrieUNOzv0udkVExwHyX66+V/svRV0vuLm2kyecWGvAseYZd3XuUdtQjIB14G8Df3qqShijEugQRHcRt3qbR4qGGRvfpocojRO+m118me5qWxRQ7MlgEE77qvNIOrEnIA9eikV+Lua9wDgQ6HaG7vQXCSi7mLiLmIANs4GUbp6tWTOpNFthqADxAtyiAZFoG6fhafLM7n62Us4UsLZiRTaN8oCDhwS4qJyu/ya2OOkdUoyVE4hhYAtMZyrVguhVaUk9UClT/qNljtGJ4vhpBERCo5i33Wt4tQ7RHgsziqcHLyC1/HncaPnPLx8ZWRHOvl6I5J6eSjvzXAmVSyJEnn7kqF4+qRDQQ+tnBO1k17skwmTskeYITV0w5MtODcLNR4PL2Rmd/yttTlo0WUweNLMO6DynlkdBO/vJJg+HPqPBbJOpk2vdZ+ZPJJuTpI1vHksMVGKts2YrJRUJ7u5VPB+BsfWqB0ksAmC4BpPUG6s+I8GDKRcHlobykntXBIB+sqPiuSVl6zem2h/LKg44gMcDqD62Eealv4EOXma9wcYiHEi/iRHgoGIpkYplMkkNbJFru0OVjK5CK0wZ5ddBOB/DAcO2CZjskwArPiHBaTByljMpyy9FKOLNPliIdlAync5Kn45xBxDjFwYPhvGQXrlKX7ENKK0jK8Twjf9SGiLXzE6hE4RiDzi8Hs7b6kolXBE3Jz0Fo3zTH0DSLXC94PhsdFfa48bM7i1PlRqcJjHPJNQiYIHgfZRsO0qo4fjv8AkYL9trhfeZsrdlMzpr6LOnGmbeCVxJPOBtKbzGdE5lE5n0XBt/0lasqKHjIvO6y2OpCTbPaVtuKU+yslxOmLq7xpGP5uMonU/cftKKfQ+iWrTg6eqaGR/S0mYlUEk9fRcknr9fyuQnbEIIPvbdBrAz7OSNUqdBKDUd7PVP3s7Lo0vA6LatGMiQWnXSMvVTOCY1rBJn5jWlpEEcxBIB77CTdZLA491FwcMpuNCtLiny1tWlYGZANhOvTqFJkxf8lPpl2PNcOS7j3/ACXvwPUe50h/K4l4daeYEzrrInzWk4wW/LLQalRwuQ0tAFxmSI8FgPh/GGm4tyNQWOoN+tpEr07htFj2BrYa2I0JPWfDNR5IVMdCdwTMjwqq75hnmDWgcrTEC9rAbJnH45hVi4IJPTfutdScbSNGsQQe0Y5t+nNkenfCi8YIdTc20kEJN1JfksglLE/km0qZcARYSLTIOvduqrjzbODSZFjp3A+a1XAeEH5LA7MD7Kq+J+DcpcRYu8R1C5F+pgTfppFHhH87RYg2mR0ixQeMU+UN7/XqEXCU4bzDWxBM3GaTH1h8s88wRFoz36p/U3Qp7hsrKdZ3M0tA7BBB7trTot5giXgHkLSRMW9Lql+FuHANFQgX/iNosT4rQ02nEVP42YNsptPkk55KUml7D8ClihyfuSjwyoP+ttJv9FmsZx/l5yKbiGGHEQQTfI32K0/GaZpU5p1HNdkLyP8A4nSNlgsfxSj8j5TZD+1zk6k6jcW9VzHjuW17gy8mdXZ1T4kZVIEuB2cAPUKHjmTbw0VHVgkw7aPujU8ZUJ/nzeA9bZq9YOO4kMvK56n/AGA1bSNuqDUd7ukq1TJkkphfHqqqM9sWCuRf8j3K5Bf2PUNr0SD5HNCdTv7+6kVhJ8voN1Hc2+X3T17oOQJzb/2rn4fxF/ln+LpF94P7VUKc+59EuFqFjwdiHbZL0481X2Bxy4SUjUYzB8tK2bSb76rT/B3HGHlDnbSL2IHqO5UJrh1Iub/tJFvHMqJwKny1xeACC64y1+yhkuUE32i9PjPj7M3/AMVcPdixI7EAFpNu6LiTPRU3AeBl7v8AnfJYf4sIvGpWuwRp1RLQHNJkax4Oy180mN4S0O5w4tJsTaCOoUDm0mvuUxVaJ1OvTEAAz4/YKH8QYdtZhaZuLdkmNsrymuwYF897Ax7lRsS0wSIgdI87pbl2FGCuzA18FXw5gNLmzoBcbEEyO9QsZW53AA94INjl4Lb1sZSZBqHndcctMQD0MAkhXRwdN1Nr/lNbIES0EgnIf0qHmq20ceL2vRVcL4aSxubWgdmMzA0kR6q5qcUZRs8tysb2I0ch1ccGiCfeqwPxZxkZMPMWkCCRYQLRm7KZ0Ssac5NILPJpXLosvin4oAeWktLYBENMEX69/kvP61MvcSAbmbDL8KbU7RBdn4ADXxRuFkD5gN7960Y1iTa70Z8k8jS9imcC10Gc+5GwzLj9nLaEXH0b2TcC64nYjPVUN3GyaMEp0yFi29o/goPJkd+im41suOyAGx/RRJ6FyW2O+U7olXco6+v5SoD1Ifzdq/S+aHUPv+k8kz5fZMYLdPDxTvd/gY9oUtt3JGU7zHl+0UU2/wCuguUMNM/m657o5RecKr/8TmmezcDP9LZfBfBoaalRvafkCNJ295rHcIon5NQkGdJ8F6XwWnItuLbTp0WZ5E69K+TSwRtKT9kTaFMU3xlJkeKdj6rXwwmA+Wg6cw08p8k7jWBltrGLHrFvVVdfFipTaB2eeIP/AFqtE+seijaqyheqpILw7Gvp0wHB1QtJY7lE3FoMZAiCD1U0tBynck7/AKVdw7Gnma9wg1OxUbs4TBG1wR4hWrqwDJCCfbO7TKui5oqOk5DmyHjJhQW/ELhSqYhw7Djy026nSR5p3GMPU+XyMzfZxtYG5kzIVc4NdVbpQwwFtHOztojSTW/gOTt6C8WxrWnsm7GS5szd1oWMDGPaXEdoGTfOeg0U3H4l1QPMdvEOt0Y0/lVtNppuIOlrdVZix8U/kjzZOTVrQrBzCdR0y0zS4KlBdzXLtk6n6JG1YO2cRZNd7X4FquwPFaAkkAx3HIqDh6VxYn85J1TEFzu0ScwJMpmHdfTyVUU1GmRyknOwmIw5Ek5fS9lFDcsvNTm0uZkgm8yJFlCIjceI2XoAz+Q/yx7n8rkz5x6ea5DwYNoFUz8NEjTA6nvPquqt2P3SVGEWj6qiuzzfuPcQB1806kCL7a9O5CptkyZ6aIwEg9c/z3IapoK72abhGH/46bd49T+1vaEtIi3aGeoBWM+GqPO+mBdreV090Lbuok3nWFiZu/2bcK4JF048wg3BVRi+DOFN4ESTI0vmDfXmHqp2CPLAItp6fcqZjnCUOnFv7i03GVIp8PwyDzVIJJaQM4cBc9/4U6pTAva3qoWIxUVOXQDfU5fRLisV2HATlr0hKl7jHb2VeJ4k2mSXWLnWHfP4VTV/52uYOwCQSGwZvOXkqn4gxJLgDNjE+P7CXguLFJr3uJBtbWw32/Co+m1Hkuwea5cSw4pw6lTqAtBh46mIiw0G6oOK8PPO5wcTc9ctLK9w3EPmj5jmxA39jRVtU2mZ1RwlKMmDOEZRKGjVzAn6JHvy6Z6poEPPfsuqDP8Ar3mtBrf9DMUtAnOFiLRcSNb5dEFp7U9d091XIQLZESd0F1vTRNiv9iZMsflBjYm/XrKrzbPLz3RecgZ28EIEEfvPNDFUFNpoXlbuPIpE3l93XIti7Hhgme7wR31BAgn7KI9zoHh00XFpj301RONv9DVKiTULTp6bd6dh6PPYCTp+1EDCd/G6m8LBAJMwRBi2v6QP0pNBRqTpno/wjw5mHaGlwNRwnMX6BWpxjTVDZg3OsX9M1gfh7AVSTVbVIc7cSfVW+J4fiH1Qakv7JycGC3+uXuVkZIK3cvc1YXxT4mxGNaaopA3EEjvKm1XHmu6drZrAHCPpv520XtcJvztIjW17eCDjeIY1gHKC0yRdzSULhdpM69baLvi+JccQWg8vaaOYQcgZnxMKbUpuoNc4uby3L3POR0vtCrcO8v5Kogc7WuLQBc5Htan1RatD5tTkvmHPE2AH8R3Ej0S5bf6GKNIr8dg6bmiuH/M5zyjIhtrxsYCzVTDQ9wB7JOQ93Mytdx5zKVJ1Om2IPzHRYDoepzWJxFck8zSNdJVuC5LXwR52l2WDpFpsBr6Jwq2Auqapiie0XEuyz92TjxIgWzOciU54X7Cl5ERaoBeT9fJDrzp9sk2m7rsi4hsD9Kjr+xJd2yDUbdNeJ0v4o7xIBTeSfZTL2LqxBJEfhBdTMz+ESnTkxA8lJbhNvtuYzS3Kgq5Iicruv/6rkf5Z6eQXIrZzgBYMr6D6BK949n7JrXZD/wAj6JWFG+/0Gh1Ns7j0UrBYRznCJjX+9/yoYqFaH4dbzC+dz67KbJNximUYYKcqNXwjBw0QMoAyjvlTMKSSXCbEhvcNY6oVFxFKPHKN0SgDyCeixntP8mxRYOpjlPNmekHP1Vdj6IqvOykuq532UVry0mcyTHduV35OVsoMHxttOu+mR2Wk/Lg5C1475802rjqtGtUqXDatw7QCIE7Ql+KeBOIFWie0NLXHQ7hZjDU6lXNxMZ3+yvxwhP1J+2zPyTlB8Wn9iTUx73hzS4uBJNzOkTfumFFaQARN4yRjhosbTl5rsUSBDuU8uXLB9c/NVJJaj8EjurkRqjbZLn0ckWs3r1F+qM4Q2b5bI1L/AAKcUCo0CTYI9ahlM+fvqlw7rDLzT67+hHh90DbsYoqiu6bHZLTYkqZkGB4pGPv/AGUx9i0MLYdb6o9o/aBiHCZj0CJUeI/pD3RxasF8oLknzWrkds5+yMwWbH/Vv0CIDAQWXa0/+W/QIsZf2mPv9BJhmOk6LQ4FppwLtMRp0v5rOUWSRA1GsLTY5zw4PDSWuaMh+Rvooc3/AJRb477kzRUDLDJns6ao3zYEfeFX8LJqU7yNLp2Ka5onQWJm3pks1rtfc01LVlvytLeaCSBEbhBw9YPJOXdkNICgYDFnmgkDx9yivwzOYlri2QZ69xHVefbR7vZKAPJcDMjumdwsnhaADqtMCCQTBtf7LR1abmiG1C45mc77RY6p2DwjRLmi5/kbAn9I4T4ipQcmjMV8N2Q02cRIOls4OR2sqTEiCRIMW1V38RcRD63ZA5aYjQ3NzcWWdBJJ08Vp+PdJv4MryHG6Qehe3kpzpjw6qrA5f6+6sWYjmZfxujl7MVjapodhv4+Yv+k9w3j1lDwJzHjkpFV4j2folNjo9FZimQ7XTZR3m6l8QAsR9FDg+ynx3sRLWhKzraT4rgeYBOe3mtIHilfTECLW92XrS0C0C+S7b6Lk6D09fwuR2wKAUx2W9zPoNE+cgfwnUf4t/wDxbl3BE5RIhE3sNIk8JA+a0ddthOa23DMXLCLkA2GcdBPVY7gze25wA7InOIutRwqiWgkyNhG+0dIWZ5O6NTxdItMRUaOWIny8xqgY/iQpgNN3OMQ2PEE5KPiG35iY6Ta3v6qlrVCatAm7nOLvAjXTKPMqeEFK2U5JuKCcWJouY8wAXdYHUgHbolqYGs1xdRgZSS6R/wDHKEnxbJptaRbm87FVRxRgBz3tbAEiDEDXoqowco8iOeRRm0y2qcZxDBD3UxpZpJjcSY9FSYrHOqzLiesmPIW8EmMwjQ+C4md846JzsAALHPLTuTscIRp/b4EZcmSdr2/IIUoYQcymUsP2SZR8Y/ITkEjKkCIExqnJtJMmdXRE5hHnr7hOAi48k3ECCfNN+YBn90aWkKbpk/Ck9L+KlF4A/UfdVuHfBAv6KYKxygawZPra/ikTX+CmEtAcaeyDn4qGT7hTawPKZ8lXsbJTIdCsnZ1N0bzM9PJSP8iwEev0UW3uVxf7uuuNgqTQ/nC5R/mdPUrkVnOQtM2Hc3SdAjCpOpj3oEOkRyiTeG59w0RKVGSBGfgib3v4CX2Lj4aMufazgRGlumeav2Yh7n2zEdkW5dM1B4LhPlcriJJkWG+V/BXrDUef4hjd4v777LJyzTlZsYcbUEim49jP/tC7olxM2H7VdwvGD/JBLiWAQ2Tl4baLQ1OBs5S14LuskT1VViuEOpjnZMDSLiPsihOHFxQvLCfJSYT4hxbXtBAIh9zlpH4VOynzAD7TbvR8bV5zyiCBsJz7kjpY0SYnT6WlOj6Y0In6pNhaODJYOZw7JhkwZB8slav4bzU7i+4gCdLGVX8MDnVRPMYA/iwu8SBpC1FPCgNkgQbtJMgjcRYpGWbi0PxQUkYd3CaknmEzO538kRmHlgNmuaYOkjSFq62GaWnToDHpeVQfL5Kp5mzzGAdD1B7k2OZzX6Ez8dQKrG4c316wfL3soFTL9/ZaLEuZyuuJFiAb5qgqU9f0qsM7W/gizw4uwQPn3In+Xv8AVDLbZ+splSmfYhOaT7J02uiT/liP49NUET3eQTX5DLzKVp9xK9SXQXJvs4u6+qUvsh8vuE3lPsIaOWOn3P6XIfgfJcuUj1lxh+FtNNhk3ay8W/iLbqy4Tw9rZOd4nO06eSreEN/gJjstOujR5K9wFB8NtnnOgJOUKXNKV02a2CMXTSL3CBvMIbNshnkp9QOb2nOLWxNgCe++n5VZhqvy309eYkR0AJsPCFI4pxUch1sQQM8lmU9Gg6SKbEfE/wAupyP7TJs8DQ7j33I9bHNdcRcSOU+p0IWK4hi5Lp/7dZQ8Djn0zEy05tJjyOhWi/E9La7M1ebUqfRq6uAa87OiZ87yFCPDKvOGEc3NkSQR55pWcReI5IcNWkQRrY5FTqXGKkf6tMgXaQTOkznKD1xv8DX9OZrOCcOZQpOII7LSXGbl28abKRgeF9hzy5wL+1y9ktk5QDadyFmuI8UDKLWucQ6qQ0NtIBzKmjjsgU2VA0iwnPYWIOymUJ6fyOc49fBCxeMLaho1AGu/k10WeO6bHuVWHgl1wdbHWdvUaqH8RcWc+oA/llhkOb/sJgyq+tXe07gw4kRfafd1VDA6X3RLLyVu/Ys8XQBa4tAkxkBvqJz6iyp6ktmWyVMpYyQQC0bg2IPQ5QomJEnPfqqcSa0yPM09oBUFskz5Fr/eyJzW6iyFVeSALlPJnS2c4bT6JAzW3qkcMrj1Tue0XXWcSAOZO3qmlilPyGa5pBsJQ8jvAhcp9yuVn8k7H0XIeYX0y1wLAymw6Gm2b/8AkaK54XWHywA5vZHKQTBEfY7qroYUupUokAsZPcGDVPrcGD2kQJFwTBPnY/VQz4yltmzDlHaXsI/iHz8dSFMy1jgJFx/6M7K+4vR7JDdczcqF8O8MZRl5ABFvPOFaYps0z8umDbrOW97pGSS5R49LQ3HGXFuXb2ecY5sa35j5DKyjATkFN4thnc9xBOh0tqUuF4cSOyJPSNNCCVrqaULMSeNubSB4VxJDZtoJJidRC6hxWqw2f0vBmNwpmEwMVWh0A82piPJVou4wNTAHfuvemTf4PNTglsmmjUxDud5k6WjuU1j3tH8HObftcp06xpupHDqPLT0nISZzH7WmwmE/4+WIDRFy24v/AOlHkzJe2i3Hgb3e2Y6tWFSD2i6/NOv5KGxksLZyyEabXVlxXDFjnkCGiDoYv+/RVuKbAa5vuE2DUkqESjxbshvbqPqn0qZzzz0SOqAkW9Poif5kWaItfWU7eqJtEerUzj6prWefdCQ1fFGLfPx8ET0gErYTD0tT9UN9IC8JadSZnfKyUUycjI8LJbtMeqaHVGtgR4ifouZh0b5MC5BT6FWbRHXRKctDlFXsbPX6/lcnc7tx5pVy2HSNLwqmPkUp1YzebtapNegNAbCMyN1XcEq/8DbE9lkG0Wa37qwZxJvKA5hBNszChnFqZowknFBsHVtyEf7Tpl1Vrhyxs3tp/Xcs9WEiWsDjBj/+tDn5oOKxjW6vF9Wl1uXcWzS+HKqGc+KIPx3RDQxzQ2HGxg809+qi8G4QQ0PLsxkbi/TQpnHOJOr1qbwHBrOUwREGL2OauuF8QZyQ7ktrztbPUhxBBVr5xw8UQeieZyZX/Er6lKm17Yk9kOzLQbwJ3H3VXw7BN5AS26L8TcSbXeyjSl4aSS7MSRkDqArXh+AAphsxAyMQMkblwxpPsBRWTK2ukLVaBS2EiZ6ixEdUVnGmBokOM2sbHzIU0cPLqTmyIIiwgjrmVmcTw8MPLUkOaNJhw3Bt+kjHxn2UZHKHQTF44EuyDXAgjfa0m/cqI4gwBOX5KsXNJkMDuk/fdQaLHEkNaSZyGXiVfiSSRmZXKTBfMja3vVc53Nr4HdWeE+G6lX+R5eh/AurjBfCnZ7QJIP8AqYPfexQvyIR9z0PGyS9jMUsKXG3pp5qUMGQR2idvLotaOEANFpi1wMu9LS4KAJgDTLXoppeWn/Qqj4dGfGBMDsAzG/vxThwpx/1AhaWnhmtAlp+vmEZtJrbRIJyH2nRIfkMpXjIyX/0o27M9bj36p9HBvaYgj6LSVmNcYi2ZBiL+KRrADcCNLfZcedvsL/50nozX+Gdj5D8rlqPkD/q7yXLn12d+iiBwF5ZRYH58rD4FrSL9xBU6tVBzHjC5ciy/92cxP0IRrhF3G+Vx6JzXEamM/crlyUl0M5DhQa7NjT15Qo1bhrAZLGmR+dEq5cUmv6nHTCswrYES09AL+YT/APHGhMnoFy5dk9s6mLzEAb+P2hDrsa8Q9jXd8iPHPZcuXuto9fsQqnAaLrimB3OP2Kl0MAxjQ0COkifW6RcuynJqm/YBRinaRLEWA5h5KUABkSDGpC5ckv8A0UIaGuIgFvi3+kwB+RgxskXLjOAX1CAbN+gjqUNuIcZDgB3fpcuRpWjl7EeYt9x9UjsQBqM91y5eSthSlSE/zhuP/kfwuXLkfBCfqM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1933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dirty="0"/>
          </a:p>
        </p:txBody>
      </p:sp>
      <p:pic>
        <p:nvPicPr>
          <p:cNvPr id="1026" name="Picture 2" descr="Los caminos de la v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75" y="3356992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"/>
          <p:cNvSpPr/>
          <p:nvPr/>
        </p:nvSpPr>
        <p:spPr>
          <a:xfrm>
            <a:off x="228261" y="3645024"/>
            <a:ext cx="5944968" cy="248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CONVERSIÓN</a:t>
            </a:r>
            <a:r>
              <a:rPr lang="es-E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para disponerse a la transformación interior que realiza la gracia de Dios.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LIBERACIÓN </a:t>
            </a:r>
            <a:r>
              <a:rPr lang="es-E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PERSONAL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para trabajar la integración profunda de la propia vida mediante el diálogo libre con Dios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2432760" y="441121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VE" sz="3600" b="1" dirty="0" smtClean="0">
                <a:ln w="11430"/>
                <a:solidFill>
                  <a:srgbClr val="006600"/>
                </a:solidFill>
                <a:latin typeface="+mj-lt"/>
              </a:rPr>
              <a:t>¿Qué son los EE?</a:t>
            </a:r>
            <a:endParaRPr lang="es-VE" sz="3600" b="1" dirty="0">
              <a:ln w="11430"/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9894" y="2330450"/>
            <a:ext cx="82587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300" dirty="0" smtClean="0">
                <a:latin typeface="Arial" pitchFamily="34" charset="0"/>
                <a:cs typeface="Arial" pitchFamily="34" charset="0"/>
              </a:rPr>
              <a:t>Los EE suscitan un </a:t>
            </a:r>
            <a:r>
              <a:rPr lang="es-VE" sz="2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modo especial de crecimiento humano y espiritual </a:t>
            </a:r>
            <a:r>
              <a:rPr lang="es-VE" sz="2300" dirty="0" smtClean="0">
                <a:latin typeface="Arial" pitchFamily="34" charset="0"/>
                <a:cs typeface="Arial" pitchFamily="34" charset="0"/>
              </a:rPr>
              <a:t>que se vive desde dentro de la propia persona. No </a:t>
            </a:r>
            <a:r>
              <a:rPr lang="es-VE" sz="2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in-forman</a:t>
            </a:r>
            <a:r>
              <a:rPr lang="es-VE" sz="23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s-VE" sz="2300" dirty="0" smtClean="0">
                <a:latin typeface="Arial" pitchFamily="34" charset="0"/>
                <a:cs typeface="Arial" pitchFamily="34" charset="0"/>
              </a:rPr>
              <a:t> sino que </a:t>
            </a:r>
            <a:r>
              <a:rPr lang="es-VE" sz="23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VE" sz="2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-forman. </a:t>
            </a:r>
            <a:endParaRPr lang="es-VE" sz="23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51921" y="3464205"/>
            <a:ext cx="48075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300" dirty="0">
                <a:latin typeface="Arial" pitchFamily="34" charset="0"/>
                <a:cs typeface="Arial" pitchFamily="34" charset="0"/>
              </a:rPr>
              <a:t>E</a:t>
            </a:r>
            <a:r>
              <a:rPr lang="es-VE" sz="2300" dirty="0" smtClean="0">
                <a:latin typeface="Arial" pitchFamily="34" charset="0"/>
                <a:cs typeface="Arial" pitchFamily="34" charset="0"/>
              </a:rPr>
              <a:t>stán organizados en cuatro “semanas” o etapas, que corresponden a </a:t>
            </a:r>
            <a:r>
              <a:rPr lang="es-VE" sz="2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aspectos vitales de esta transformación personal</a:t>
            </a:r>
            <a:r>
              <a:rPr lang="es-VE" sz="23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258201" y="432331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VE" sz="4000" b="1" dirty="0">
                <a:ln w="11430"/>
                <a:solidFill>
                  <a:srgbClr val="006600"/>
                </a:solidFill>
              </a:rPr>
              <a:t>¿Qué son los EE?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13916" y="5085184"/>
            <a:ext cx="46835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300" dirty="0" smtClean="0">
                <a:latin typeface="Arial" pitchFamily="34" charset="0"/>
                <a:cs typeface="Arial" pitchFamily="34" charset="0"/>
              </a:rPr>
              <a:t>Cada etapa sitúa a la persona en </a:t>
            </a:r>
            <a:r>
              <a:rPr lang="es-VE" sz="2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un itinerario progresivo </a:t>
            </a:r>
            <a:r>
              <a:rPr lang="es-VE" sz="2300" dirty="0" smtClean="0">
                <a:latin typeface="Arial" pitchFamily="34" charset="0"/>
                <a:cs typeface="Arial" pitchFamily="34" charset="0"/>
              </a:rPr>
              <a:t>y la invita a transformar el mundo de sus deseos más íntimos.</a:t>
            </a:r>
            <a:endParaRPr lang="es-VE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1.bp.blogspot.com/-qQc-FK5ECEs/UIcot6ru1OI/AAAAAAAAAyU/e8EPsLr4K_c/s1600/energia-homb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2" y="3717033"/>
            <a:ext cx="317365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9894" y="1176288"/>
            <a:ext cx="802757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300" dirty="0" smtClean="0">
                <a:latin typeface="Arial" pitchFamily="34" charset="0"/>
                <a:cs typeface="Arial" pitchFamily="34" charset="0"/>
              </a:rPr>
              <a:t>Consisten en una </a:t>
            </a:r>
            <a:r>
              <a:rPr lang="es-VE" sz="23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secuencia ordenada de meditaciones </a:t>
            </a:r>
            <a:r>
              <a:rPr lang="es-VE" sz="23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VE" sz="2300" dirty="0">
                <a:latin typeface="Arial" pitchFamily="34" charset="0"/>
                <a:cs typeface="Arial" pitchFamily="34" charset="0"/>
              </a:rPr>
              <a:t>surgen de la profunda experiencia espiritual que vivió </a:t>
            </a:r>
            <a:r>
              <a:rPr lang="es-VE" sz="2300" dirty="0" smtClean="0">
                <a:latin typeface="Arial" pitchFamily="34" charset="0"/>
                <a:cs typeface="Arial" pitchFamily="34" charset="0"/>
              </a:rPr>
              <a:t>San Ignacio a </a:t>
            </a:r>
            <a:r>
              <a:rPr lang="es-VE" sz="2300" dirty="0">
                <a:latin typeface="Arial" pitchFamily="34" charset="0"/>
                <a:cs typeface="Arial" pitchFamily="34" charset="0"/>
              </a:rPr>
              <a:t>partir de su conversión.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3" y="2132856"/>
            <a:ext cx="6923362" cy="4491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b="1" dirty="0" smtClean="0">
                <a:solidFill>
                  <a:srgbClr val="CC3300"/>
                </a:solidFill>
              </a:rPr>
              <a:t>El “Principio y Fundamento”: </a:t>
            </a:r>
            <a:r>
              <a:rPr lang="es-MX" sz="2200" dirty="0" smtClean="0"/>
              <a:t>es el pórtico de los EE. Una consideración que guía y articula toda la experiencia hacia </a:t>
            </a:r>
            <a:r>
              <a:rPr lang="es-MX" sz="2200" b="1" dirty="0">
                <a:solidFill>
                  <a:srgbClr val="CC3300"/>
                </a:solidFill>
              </a:rPr>
              <a:t>el sentido último de la persona </a:t>
            </a:r>
            <a:r>
              <a:rPr lang="es-MX" sz="2200" dirty="0" smtClean="0"/>
              <a:t>que es el reconocimiento de Dios como principio y fundamento de la propia existencia y lo relativo de las otras cosas de la creación</a:t>
            </a:r>
            <a:r>
              <a:rPr lang="es-MX" sz="2200" i="1" dirty="0" smtClean="0"/>
              <a:t>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CC3300"/>
                </a:solidFill>
              </a:rPr>
              <a:t>L</a:t>
            </a:r>
            <a:r>
              <a:rPr lang="es-MX" sz="2200" b="1" dirty="0" smtClean="0">
                <a:solidFill>
                  <a:srgbClr val="CC3300"/>
                </a:solidFill>
              </a:rPr>
              <a:t>a experiencia de “pecador perdonado”: </a:t>
            </a:r>
            <a:r>
              <a:rPr lang="es-MX" sz="2200" dirty="0" smtClean="0"/>
              <a:t>la persona se introduce en lo más profundo de su realidad, para abrirse a </a:t>
            </a:r>
            <a:r>
              <a:rPr lang="es-MX" sz="2200" b="1" dirty="0">
                <a:solidFill>
                  <a:srgbClr val="CC3300"/>
                </a:solidFill>
              </a:rPr>
              <a:t>una nueva relación de reconciliación y </a:t>
            </a:r>
            <a:r>
              <a:rPr lang="es-MX" sz="2200" b="1" dirty="0" smtClean="0">
                <a:solidFill>
                  <a:srgbClr val="CC3300"/>
                </a:solidFill>
              </a:rPr>
              <a:t>sanación,</a:t>
            </a:r>
            <a:r>
              <a:rPr lang="es-MX" sz="2200" dirty="0" smtClean="0"/>
              <a:t> consigo misma, con los demás, con la creación y con Dios.</a:t>
            </a:r>
            <a:endParaRPr lang="es-ES" sz="2200" dirty="0"/>
          </a:p>
        </p:txBody>
      </p:sp>
      <p:sp>
        <p:nvSpPr>
          <p:cNvPr id="7" name="6 Rectángulo"/>
          <p:cNvSpPr/>
          <p:nvPr/>
        </p:nvSpPr>
        <p:spPr>
          <a:xfrm>
            <a:off x="390365" y="620688"/>
            <a:ext cx="8409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sz="3600" b="1" dirty="0" smtClean="0">
                <a:ln w="11430"/>
                <a:solidFill>
                  <a:srgbClr val="006600"/>
                </a:solidFill>
                <a:latin typeface="+mj-lt"/>
              </a:rPr>
              <a:t>Primera Semana de Ejercicios</a:t>
            </a:r>
          </a:p>
          <a:p>
            <a:pPr lvl="0" algn="ctr"/>
            <a:r>
              <a:rPr lang="es-VE" sz="2200" b="1" dirty="0" smtClean="0">
                <a:ln w="11430"/>
                <a:solidFill>
                  <a:srgbClr val="006600"/>
                </a:solidFill>
                <a:latin typeface="+mj-lt"/>
              </a:rPr>
              <a:t>El principio y fundamento de mi vida y experimentarme pecador perdonado</a:t>
            </a:r>
            <a:endParaRPr lang="es-VE" sz="2200" b="1" dirty="0">
              <a:ln w="11430"/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5126" name="Picture 6" descr="http://4.bp.blogspot.com/-5Q3ELP0xZ-0/T1-GlN-nGpI/AAAAAAAAAp4/L6Wu36LnXVM/s200/hijoprodi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79" y="2676237"/>
            <a:ext cx="1714500" cy="301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06560" y="1046601"/>
            <a:ext cx="8187581" cy="202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" sz="2200" dirty="0"/>
              <a:t>El ejercitante </a:t>
            </a:r>
            <a:r>
              <a:rPr lang="es-ES" sz="2200" dirty="0" smtClean="0"/>
              <a:t>sale de la Primera Semana de EE con </a:t>
            </a:r>
            <a:r>
              <a:rPr lang="es-ES" sz="2200" b="1" dirty="0">
                <a:solidFill>
                  <a:srgbClr val="CC3300"/>
                </a:solidFill>
              </a:rPr>
              <a:t>un mayor conocimiento de sí mismo y consciente del bien o mal que puede hacer en el </a:t>
            </a:r>
            <a:r>
              <a:rPr lang="es-ES" sz="2200" b="1" dirty="0" smtClean="0">
                <a:solidFill>
                  <a:srgbClr val="CC3300"/>
                </a:solidFill>
              </a:rPr>
              <a:t>mundo</a:t>
            </a:r>
            <a:r>
              <a:rPr lang="es-ES" sz="2200" dirty="0" smtClean="0"/>
              <a:t>.  </a:t>
            </a:r>
            <a:r>
              <a:rPr lang="es-ES" sz="2200" dirty="0"/>
              <a:t>E</a:t>
            </a:r>
            <a:r>
              <a:rPr lang="es-ES" sz="2200" dirty="0" smtClean="0"/>
              <a:t>s </a:t>
            </a:r>
            <a:r>
              <a:rPr lang="es-ES" sz="2200" dirty="0"/>
              <a:t>decir, más consciente de su </a:t>
            </a:r>
            <a:r>
              <a:rPr lang="es-ES" sz="2200" dirty="0" smtClean="0"/>
              <a:t>realidad personal y </a:t>
            </a:r>
            <a:r>
              <a:rPr lang="es-ES" sz="2200" dirty="0"/>
              <a:t>a la vez más confiado en la compañía que le ofrece Jesús crucificado. </a:t>
            </a:r>
            <a:endParaRPr lang="es-ES" sz="2200" dirty="0" smtClean="0"/>
          </a:p>
        </p:txBody>
      </p:sp>
      <p:pic>
        <p:nvPicPr>
          <p:cNvPr id="9218" name="Picture 2" descr="https://encrypted-tbn1.gstatic.com/images?q=tbn:ANd9GcTSChAdTx8nlLr3HZ2Hw1Hjft_mDEGY6Aj7-OzT61RHIEwZU-0-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21" y="3222445"/>
            <a:ext cx="3356085" cy="254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3995936" y="3222445"/>
            <a:ext cx="4752528" cy="28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s-VE" sz="2200" dirty="0"/>
              <a:t>Mirando al </a:t>
            </a:r>
            <a:r>
              <a:rPr lang="es-VE" sz="2200" dirty="0" smtClean="0"/>
              <a:t>Crucificado, </a:t>
            </a:r>
            <a:r>
              <a:rPr lang="es-VE" sz="2200" b="1" dirty="0" smtClean="0">
                <a:solidFill>
                  <a:srgbClr val="CC3300"/>
                </a:solidFill>
              </a:rPr>
              <a:t>se </a:t>
            </a:r>
            <a:r>
              <a:rPr lang="es-VE" sz="2200" b="1" dirty="0">
                <a:solidFill>
                  <a:srgbClr val="CC3300"/>
                </a:solidFill>
              </a:rPr>
              <a:t>ha visto a sí mismo en toda su realidad</a:t>
            </a:r>
            <a:r>
              <a:rPr lang="es-VE" sz="2200" dirty="0"/>
              <a:t>, y a la </a:t>
            </a:r>
            <a:r>
              <a:rPr lang="es-VE" sz="2200" dirty="0" smtClean="0"/>
              <a:t>vez, </a:t>
            </a:r>
            <a:r>
              <a:rPr lang="es-VE" sz="2200" b="1" dirty="0">
                <a:solidFill>
                  <a:srgbClr val="CC3300"/>
                </a:solidFill>
              </a:rPr>
              <a:t>ha recibido de </a:t>
            </a:r>
            <a:r>
              <a:rPr lang="es-VE" sz="2200" b="1" dirty="0" smtClean="0">
                <a:solidFill>
                  <a:srgbClr val="CC3300"/>
                </a:solidFill>
              </a:rPr>
              <a:t>Él </a:t>
            </a:r>
            <a:r>
              <a:rPr lang="es-VE" sz="2200" b="1" dirty="0">
                <a:solidFill>
                  <a:srgbClr val="CC3300"/>
                </a:solidFill>
              </a:rPr>
              <a:t>el gozo sereno que produce el </a:t>
            </a:r>
            <a:r>
              <a:rPr lang="es-VE" sz="2200" b="1" dirty="0" smtClean="0">
                <a:solidFill>
                  <a:srgbClr val="CC3300"/>
                </a:solidFill>
              </a:rPr>
              <a:t>perdón</a:t>
            </a:r>
            <a:r>
              <a:rPr lang="es-VE" sz="2200" dirty="0" smtClean="0"/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s-VE" sz="2200" dirty="0" smtClean="0"/>
              <a:t>Toma </a:t>
            </a:r>
            <a:r>
              <a:rPr lang="es-VE" sz="2200" dirty="0"/>
              <a:t>así </a:t>
            </a:r>
            <a:r>
              <a:rPr lang="es-VE" sz="2200" dirty="0" smtClean="0"/>
              <a:t>nuevo </a:t>
            </a:r>
            <a:r>
              <a:rPr lang="es-VE" sz="2200" dirty="0"/>
              <a:t>impulso y </a:t>
            </a:r>
            <a:r>
              <a:rPr lang="es-VE" sz="2200" dirty="0" smtClean="0"/>
              <a:t>nuevo </a:t>
            </a:r>
            <a:r>
              <a:rPr lang="es-VE" sz="2200" dirty="0"/>
              <a:t>aliento para seguir la ruta de la vida con </a:t>
            </a:r>
            <a:r>
              <a:rPr lang="es-VE" sz="2200" dirty="0" smtClean="0"/>
              <a:t>esperanza y deseo de servir. </a:t>
            </a:r>
            <a:endParaRPr lang="es-VE" sz="2200" dirty="0"/>
          </a:p>
        </p:txBody>
      </p:sp>
    </p:spTree>
    <p:extLst>
      <p:ext uri="{BB962C8B-B14F-4D97-AF65-F5344CB8AC3E}">
        <p14:creationId xmlns:p14="http://schemas.microsoft.com/office/powerpoint/2010/main" val="13680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5238" y="2026206"/>
            <a:ext cx="8351218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" sz="2200" dirty="0" smtClean="0"/>
              <a:t>Esta semana se centra </a:t>
            </a:r>
            <a:r>
              <a:rPr lang="es-ES" sz="2200" b="1" dirty="0">
                <a:solidFill>
                  <a:srgbClr val="CC3300"/>
                </a:solidFill>
              </a:rPr>
              <a:t>en la llamada </a:t>
            </a:r>
            <a:r>
              <a:rPr lang="es-ES" sz="2200" dirty="0"/>
              <a:t>y </a:t>
            </a:r>
            <a:r>
              <a:rPr lang="es-MX" sz="2200" dirty="0"/>
              <a:t>presenta como horizonte la </a:t>
            </a:r>
            <a:r>
              <a:rPr lang="es-MX" sz="2200" b="1" dirty="0">
                <a:solidFill>
                  <a:srgbClr val="CC3300"/>
                </a:solidFill>
              </a:rPr>
              <a:t>transformación real de los afectos </a:t>
            </a:r>
            <a:r>
              <a:rPr lang="es-MX" sz="2200" dirty="0"/>
              <a:t>comprendida </a:t>
            </a:r>
            <a:r>
              <a:rPr lang="es-MX" sz="2200" dirty="0" smtClean="0"/>
              <a:t>desde </a:t>
            </a:r>
            <a:r>
              <a:rPr lang="es-MX" sz="2200" dirty="0"/>
              <a:t>la </a:t>
            </a:r>
            <a:r>
              <a:rPr lang="es-MX" sz="2200" b="1" dirty="0" smtClean="0">
                <a:solidFill>
                  <a:srgbClr val="CC3300"/>
                </a:solidFill>
              </a:rPr>
              <a:t>identificación con </a:t>
            </a:r>
            <a:r>
              <a:rPr lang="es-MX" sz="2200" b="1" dirty="0">
                <a:solidFill>
                  <a:srgbClr val="CC3300"/>
                </a:solidFill>
              </a:rPr>
              <a:t>la </a:t>
            </a:r>
            <a:r>
              <a:rPr lang="es-MX" sz="2200" b="1" dirty="0" smtClean="0">
                <a:solidFill>
                  <a:srgbClr val="CC3300"/>
                </a:solidFill>
              </a:rPr>
              <a:t>persona de </a:t>
            </a:r>
            <a:r>
              <a:rPr lang="es-MX" sz="2200" b="1" dirty="0">
                <a:solidFill>
                  <a:srgbClr val="CC3300"/>
                </a:solidFill>
              </a:rPr>
              <a:t>Jesús</a:t>
            </a:r>
            <a:r>
              <a:rPr lang="es-MX" sz="2200" dirty="0"/>
              <a:t>. </a:t>
            </a:r>
            <a:endParaRPr lang="es-VE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66499" y="3276356"/>
            <a:ext cx="8126168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" sz="2200" dirty="0"/>
              <a:t>La oración propia </a:t>
            </a:r>
            <a:r>
              <a:rPr lang="es-ES" sz="2200" dirty="0" smtClean="0"/>
              <a:t>en las </a:t>
            </a:r>
            <a:r>
              <a:rPr lang="es-ES" sz="2200" dirty="0"/>
              <a:t>contemplaciones </a:t>
            </a:r>
            <a:r>
              <a:rPr lang="es-ES" sz="2200" dirty="0" smtClean="0"/>
              <a:t>de la semana es pedir </a:t>
            </a:r>
            <a:r>
              <a:rPr lang="es-ES" sz="2200" b="1" dirty="0" smtClean="0">
                <a:solidFill>
                  <a:srgbClr val="CC3300"/>
                </a:solidFill>
              </a:rPr>
              <a:t>“conocimiento </a:t>
            </a:r>
            <a:r>
              <a:rPr lang="es-ES" sz="2200" b="1" dirty="0">
                <a:solidFill>
                  <a:srgbClr val="CC3300"/>
                </a:solidFill>
              </a:rPr>
              <a:t>interno del </a:t>
            </a:r>
            <a:r>
              <a:rPr lang="es-ES" sz="2200" b="1" dirty="0" smtClean="0">
                <a:solidFill>
                  <a:srgbClr val="CC3300"/>
                </a:solidFill>
              </a:rPr>
              <a:t>Señor, que por mí se ha hecho hombre, para que más le ame y le siga” </a:t>
            </a:r>
            <a:endParaRPr lang="es-VE" sz="2200" b="1" dirty="0">
              <a:solidFill>
                <a:srgbClr val="CC33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68499" y="620688"/>
            <a:ext cx="7010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sz="3600" b="1" dirty="0" smtClean="0">
                <a:ln w="11430"/>
                <a:solidFill>
                  <a:srgbClr val="006600"/>
                </a:solidFill>
                <a:latin typeface="+mj-lt"/>
              </a:rPr>
              <a:t>Segunda Semana de Ejercicios</a:t>
            </a:r>
          </a:p>
          <a:p>
            <a:pPr lvl="0" algn="ctr"/>
            <a:r>
              <a:rPr lang="es-VE" sz="2200" b="1" dirty="0" smtClean="0">
                <a:ln w="11430"/>
                <a:solidFill>
                  <a:srgbClr val="006600"/>
                </a:solidFill>
                <a:latin typeface="+mj-lt"/>
              </a:rPr>
              <a:t>Humano en la humanidad y </a:t>
            </a:r>
          </a:p>
          <a:p>
            <a:pPr lvl="0" algn="ctr"/>
            <a:r>
              <a:rPr lang="es-VE" sz="2200" b="1" dirty="0" smtClean="0">
                <a:ln w="11430"/>
                <a:solidFill>
                  <a:srgbClr val="006600"/>
                </a:solidFill>
                <a:latin typeface="+mj-lt"/>
              </a:rPr>
              <a:t>preparando la elección o reforma de la propia vida</a:t>
            </a:r>
            <a:endParaRPr lang="es-VE" sz="2200" b="1" dirty="0">
              <a:ln w="11430"/>
              <a:solidFill>
                <a:srgbClr val="006600"/>
              </a:solidFill>
              <a:latin typeface="+mj-lt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366499" y="4639785"/>
            <a:ext cx="53576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latin typeface="+mj-lt"/>
              </a:rPr>
              <a:t>La dinámica tiene </a:t>
            </a:r>
            <a:r>
              <a:rPr lang="es-MX" sz="2200" dirty="0">
                <a:latin typeface="+mj-lt"/>
              </a:rPr>
              <a:t>que ver con el </a:t>
            </a:r>
            <a:r>
              <a:rPr lang="es-MX" sz="2200" b="1" dirty="0" smtClean="0">
                <a:solidFill>
                  <a:srgbClr val="CC3300"/>
                </a:solidFill>
                <a:latin typeface="+mj-lt"/>
              </a:rPr>
              <a:t>discernimiento</a:t>
            </a:r>
            <a:r>
              <a:rPr lang="es-MX" sz="2200" dirty="0">
                <a:latin typeface="+mj-lt"/>
              </a:rPr>
              <a:t> </a:t>
            </a:r>
            <a:r>
              <a:rPr lang="es-MX" sz="2200" dirty="0" smtClean="0">
                <a:latin typeface="+mj-lt"/>
              </a:rPr>
              <a:t>para </a:t>
            </a:r>
            <a:r>
              <a:rPr lang="es-MX" sz="2200" dirty="0">
                <a:latin typeface="+mj-lt"/>
              </a:rPr>
              <a:t>l</a:t>
            </a:r>
            <a:r>
              <a:rPr lang="es-MX" sz="2200" dirty="0" smtClean="0">
                <a:latin typeface="+mj-lt"/>
              </a:rPr>
              <a:t>a </a:t>
            </a:r>
            <a:r>
              <a:rPr lang="es-MX" sz="2200" dirty="0">
                <a:latin typeface="+mj-lt"/>
              </a:rPr>
              <a:t>elección </a:t>
            </a:r>
            <a:r>
              <a:rPr lang="es-MX" sz="2200" dirty="0" smtClean="0">
                <a:latin typeface="+mj-lt"/>
              </a:rPr>
              <a:t>del estado o la reforma de vida, la cual </a:t>
            </a:r>
            <a:r>
              <a:rPr lang="es-MX" sz="2200" dirty="0">
                <a:latin typeface="+mj-lt"/>
              </a:rPr>
              <a:t>n</a:t>
            </a:r>
            <a:r>
              <a:rPr lang="es-MX" sz="2200" dirty="0" smtClean="0">
                <a:latin typeface="+mj-lt"/>
              </a:rPr>
              <a:t>o </a:t>
            </a:r>
            <a:r>
              <a:rPr lang="es-MX" sz="2200" dirty="0">
                <a:latin typeface="+mj-lt"/>
              </a:rPr>
              <a:t>se centra en lo que voy a hacer en la vida sino en </a:t>
            </a:r>
            <a:r>
              <a:rPr lang="es-MX" sz="2200" dirty="0" smtClean="0">
                <a:latin typeface="+mj-lt"/>
              </a:rPr>
              <a:t>“</a:t>
            </a:r>
            <a:r>
              <a:rPr lang="es-MX" sz="2200" b="1" dirty="0" smtClean="0">
                <a:solidFill>
                  <a:srgbClr val="CC3300"/>
                </a:solidFill>
                <a:latin typeface="+mj-lt"/>
              </a:rPr>
              <a:t>qué </a:t>
            </a:r>
            <a:r>
              <a:rPr lang="es-MX" sz="2200" b="1" dirty="0">
                <a:solidFill>
                  <a:srgbClr val="CC3300"/>
                </a:solidFill>
                <a:latin typeface="+mj-lt"/>
              </a:rPr>
              <a:t>voy a hacer con mi </a:t>
            </a:r>
            <a:r>
              <a:rPr lang="es-MX" sz="2200" b="1" dirty="0" smtClean="0">
                <a:solidFill>
                  <a:srgbClr val="CC3300"/>
                </a:solidFill>
                <a:latin typeface="+mj-lt"/>
              </a:rPr>
              <a:t>vida</a:t>
            </a:r>
            <a:r>
              <a:rPr lang="es-MX" sz="2200" dirty="0" smtClean="0">
                <a:solidFill>
                  <a:srgbClr val="CC3300"/>
                </a:solidFill>
                <a:latin typeface="+mj-lt"/>
              </a:rPr>
              <a:t>”.</a:t>
            </a:r>
            <a:endParaRPr lang="en-US" sz="2200" b="1" dirty="0">
              <a:solidFill>
                <a:srgbClr val="CC3300"/>
              </a:solidFill>
              <a:latin typeface="+mj-lt"/>
            </a:endParaRPr>
          </a:p>
        </p:txBody>
      </p:sp>
      <p:pic>
        <p:nvPicPr>
          <p:cNvPr id="10" name="Picture 2" descr="https://encrypted-tbn0.gstatic.com/images?q=tbn:ANd9GcSajZ8oPPgDWZqfpJ637xxdGhMDE4AjTF_LP9xUBpuH1Vc7Jq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39" y="4749501"/>
            <a:ext cx="2599817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32243" y="2878772"/>
            <a:ext cx="82809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>
                <a:solidFill>
                  <a:srgbClr val="006600"/>
                </a:solidFill>
              </a:rPr>
              <a:t>Núcleos temáticos de la </a:t>
            </a:r>
            <a:r>
              <a:rPr lang="es-ES" sz="2200" b="1" dirty="0" smtClean="0">
                <a:solidFill>
                  <a:srgbClr val="006600"/>
                </a:solidFill>
              </a:rPr>
              <a:t>Segunda </a:t>
            </a:r>
            <a:r>
              <a:rPr lang="es-ES" sz="2200" b="1" dirty="0">
                <a:solidFill>
                  <a:srgbClr val="006600"/>
                </a:solidFill>
              </a:rPr>
              <a:t>Semana de Ejercicios:</a:t>
            </a:r>
            <a:endParaRPr lang="es-ES" sz="2200" dirty="0">
              <a:solidFill>
                <a:srgbClr val="00660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VE" sz="2200" b="1" dirty="0" smtClean="0">
                <a:solidFill>
                  <a:srgbClr val="CC3300"/>
                </a:solidFill>
              </a:rPr>
              <a:t>El </a:t>
            </a:r>
            <a:r>
              <a:rPr lang="es-VE" sz="2200" b="1" dirty="0">
                <a:solidFill>
                  <a:srgbClr val="CC3300"/>
                </a:solidFill>
              </a:rPr>
              <a:t>Llamamiento</a:t>
            </a:r>
            <a:r>
              <a:rPr lang="es-VE" sz="2200" dirty="0"/>
              <a:t>:</a:t>
            </a:r>
            <a:r>
              <a:rPr lang="es-VE" sz="2200" b="1" dirty="0">
                <a:solidFill>
                  <a:srgbClr val="CC3300"/>
                </a:solidFill>
              </a:rPr>
              <a:t> </a:t>
            </a:r>
            <a:r>
              <a:rPr lang="es-VE" sz="2200" dirty="0" smtClean="0"/>
              <a:t>El seguimiento a Jesús.</a:t>
            </a:r>
            <a:endParaRPr lang="es-ES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200" b="1" dirty="0" smtClean="0">
                <a:solidFill>
                  <a:srgbClr val="CC3300"/>
                </a:solidFill>
              </a:rPr>
              <a:t>El Dios encarnado en la humanidad de Cristo</a:t>
            </a:r>
            <a:r>
              <a:rPr lang="es-ES" sz="2200" dirty="0" smtClean="0"/>
              <a:t>: </a:t>
            </a:r>
            <a:r>
              <a:rPr lang="es-VE" sz="2200" dirty="0" smtClean="0"/>
              <a:t>Ponerse en contacto con los Evangelios.</a:t>
            </a:r>
            <a:endParaRPr lang="es-ES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VE" sz="2200" b="1" dirty="0" smtClean="0">
                <a:solidFill>
                  <a:srgbClr val="CC3300"/>
                </a:solidFill>
              </a:rPr>
              <a:t>Deliberar bajo cuál bandera quiero estar</a:t>
            </a:r>
            <a:r>
              <a:rPr lang="es-VE" sz="2200" dirty="0" smtClean="0"/>
              <a:t>: La de Cristo o la del mal.</a:t>
            </a:r>
            <a:endParaRPr lang="es-ES" sz="22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200" b="1" dirty="0" smtClean="0">
                <a:solidFill>
                  <a:srgbClr val="CC3300"/>
                </a:solidFill>
              </a:rPr>
              <a:t>L</a:t>
            </a:r>
            <a:r>
              <a:rPr lang="es-VE" sz="2200" b="1" dirty="0" smtClean="0">
                <a:solidFill>
                  <a:srgbClr val="CC3300"/>
                </a:solidFill>
              </a:rPr>
              <a:t>a calidad de vida en Cristo</a:t>
            </a:r>
            <a:r>
              <a:rPr lang="es-VE" sz="2200" dirty="0" smtClean="0"/>
              <a:t>: Tres modos de persona y niveles de humildad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200" b="1" dirty="0" smtClean="0">
                <a:solidFill>
                  <a:srgbClr val="CC3300"/>
                </a:solidFill>
              </a:rPr>
              <a:t>¿</a:t>
            </a:r>
            <a:r>
              <a:rPr lang="es-VE" sz="2200" b="1" dirty="0">
                <a:solidFill>
                  <a:srgbClr val="CC3300"/>
                </a:solidFill>
              </a:rPr>
              <a:t>Qué Quiero hacer con Mi Vida?</a:t>
            </a:r>
            <a:r>
              <a:rPr lang="es-VE" sz="2200" dirty="0"/>
              <a:t>:</a:t>
            </a:r>
            <a:r>
              <a:rPr lang="es-VE" sz="2200" b="1" dirty="0">
                <a:solidFill>
                  <a:srgbClr val="CC3300"/>
                </a:solidFill>
              </a:rPr>
              <a:t> </a:t>
            </a:r>
            <a:r>
              <a:rPr lang="es-VE" sz="2200" dirty="0"/>
              <a:t>El </a:t>
            </a:r>
            <a:r>
              <a:rPr lang="es-ES" sz="2200" dirty="0" smtClean="0"/>
              <a:t>estado </a:t>
            </a:r>
            <a:r>
              <a:rPr lang="es-ES" sz="2200" dirty="0"/>
              <a:t>de mi </a:t>
            </a:r>
            <a:r>
              <a:rPr lang="es-ES" sz="2200" dirty="0" smtClean="0"/>
              <a:t>vida </a:t>
            </a:r>
            <a:r>
              <a:rPr lang="es-ES" sz="2200" dirty="0"/>
              <a:t>o la </a:t>
            </a:r>
            <a:r>
              <a:rPr lang="es-ES" sz="2200" dirty="0" smtClean="0"/>
              <a:t>reforma </a:t>
            </a:r>
            <a:r>
              <a:rPr lang="es-ES" sz="2200" dirty="0"/>
              <a:t>de la propia </a:t>
            </a:r>
            <a:r>
              <a:rPr lang="es-ES" sz="2200" dirty="0" smtClean="0"/>
              <a:t>vida.</a:t>
            </a:r>
            <a:endParaRPr lang="es-ES" sz="2200" dirty="0"/>
          </a:p>
        </p:txBody>
      </p:sp>
      <p:sp>
        <p:nvSpPr>
          <p:cNvPr id="5" name="4 Rectángulo"/>
          <p:cNvSpPr/>
          <p:nvPr/>
        </p:nvSpPr>
        <p:spPr>
          <a:xfrm>
            <a:off x="3851920" y="758900"/>
            <a:ext cx="4968552" cy="202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MX" sz="2200" dirty="0" smtClean="0"/>
              <a:t>Y ese querer se va conformando como </a:t>
            </a:r>
            <a:r>
              <a:rPr lang="es-MX" sz="2200" dirty="0"/>
              <a:t>lo expresa </a:t>
            </a:r>
            <a:r>
              <a:rPr lang="es-MX" sz="2200" dirty="0" smtClean="0"/>
              <a:t>Ignacio en la oración de cierre: </a:t>
            </a:r>
            <a:r>
              <a:rPr lang="es-ES" sz="2200" b="1" dirty="0">
                <a:solidFill>
                  <a:srgbClr val="CC3300"/>
                </a:solidFill>
              </a:rPr>
              <a:t>«</a:t>
            </a:r>
            <a:r>
              <a:rPr lang="es-ES_tradnl" sz="2200" b="1" dirty="0">
                <a:solidFill>
                  <a:srgbClr val="CC3300"/>
                </a:solidFill>
              </a:rPr>
              <a:t>yo quiero y deseo y es mi determinación deliberada, sólo que sea tu mayor servicio...</a:t>
            </a:r>
            <a:r>
              <a:rPr lang="es-ES" sz="2200" b="1" dirty="0">
                <a:solidFill>
                  <a:srgbClr val="CC3300"/>
                </a:solidFill>
              </a:rPr>
              <a:t> » </a:t>
            </a:r>
            <a:endParaRPr lang="es-VE" sz="2200" b="1" dirty="0">
              <a:solidFill>
                <a:srgbClr val="CC3300"/>
              </a:solidFill>
            </a:endParaRPr>
          </a:p>
        </p:txBody>
      </p:sp>
      <p:pic>
        <p:nvPicPr>
          <p:cNvPr id="7" name="Picture 8" descr="http://derechoalalibertad.files.wordpress.com/2009/10/205561libert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2" y="625925"/>
            <a:ext cx="2681316" cy="201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792911"/>
            <a:ext cx="7992888" cy="163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" sz="2200" dirty="0" smtClean="0"/>
              <a:t>Para conectar las 2ª y 3ª semanas, San Ignacio </a:t>
            </a:r>
            <a:r>
              <a:rPr lang="es-ES" sz="2200" dirty="0"/>
              <a:t>dice: </a:t>
            </a:r>
            <a:r>
              <a:rPr lang="es-ES" sz="2200" b="1" dirty="0">
                <a:solidFill>
                  <a:srgbClr val="CC3300"/>
                </a:solidFill>
              </a:rPr>
              <a:t>«Piense cada uno, </a:t>
            </a:r>
            <a:r>
              <a:rPr lang="es-ES" sz="2200" b="1" dirty="0" smtClean="0">
                <a:solidFill>
                  <a:srgbClr val="CC3300"/>
                </a:solidFill>
              </a:rPr>
              <a:t>cuanto </a:t>
            </a:r>
            <a:r>
              <a:rPr lang="es-ES" sz="2200" b="1" dirty="0">
                <a:solidFill>
                  <a:srgbClr val="CC3300"/>
                </a:solidFill>
              </a:rPr>
              <a:t>se aprovechará en todas las cosas espirituales y humanas, cuanto sea capaz de salir de su propio amor, querer e interés</a:t>
            </a:r>
            <a:r>
              <a:rPr lang="es-ES" sz="2200" b="1" dirty="0" smtClean="0">
                <a:solidFill>
                  <a:srgbClr val="CC3300"/>
                </a:solidFill>
              </a:rPr>
              <a:t>»</a:t>
            </a:r>
            <a:endParaRPr lang="es-VE" sz="2200" dirty="0">
              <a:cs typeface="Arabic Typesetting" pitchFamily="66" charset="-7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41287" y="3915343"/>
            <a:ext cx="4608512" cy="202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" sz="2200" dirty="0" smtClean="0"/>
              <a:t>Esta semana nos introduce al </a:t>
            </a:r>
            <a:r>
              <a:rPr lang="es-ES" sz="2200" b="1" dirty="0" smtClean="0">
                <a:solidFill>
                  <a:srgbClr val="CC3300"/>
                </a:solidFill>
              </a:rPr>
              <a:t>amor de Jesús hasta el extremo</a:t>
            </a:r>
            <a:r>
              <a:rPr lang="es-ES" sz="2200" dirty="0" smtClean="0"/>
              <a:t>. </a:t>
            </a:r>
            <a:r>
              <a:rPr lang="es-MX" sz="2200" dirty="0"/>
              <a:t>Con </a:t>
            </a:r>
            <a:r>
              <a:rPr lang="es-MX" sz="2200" dirty="0" smtClean="0"/>
              <a:t>sus contemplaciones buscamos </a:t>
            </a:r>
            <a:r>
              <a:rPr lang="es-MX" sz="2200" b="1" dirty="0">
                <a:solidFill>
                  <a:srgbClr val="CC3300"/>
                </a:solidFill>
              </a:rPr>
              <a:t>que nuestro afecto se parezca al de Cristo</a:t>
            </a:r>
            <a:r>
              <a:rPr lang="es-MX" sz="2200" dirty="0"/>
              <a:t>. </a:t>
            </a:r>
            <a:endParaRPr lang="es-ES" sz="2200" dirty="0"/>
          </a:p>
        </p:txBody>
      </p:sp>
      <p:sp>
        <p:nvSpPr>
          <p:cNvPr id="7" name="6 Rectángulo"/>
          <p:cNvSpPr/>
          <p:nvPr/>
        </p:nvSpPr>
        <p:spPr>
          <a:xfrm>
            <a:off x="294251" y="620688"/>
            <a:ext cx="855554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VE" sz="3600" b="1" dirty="0" smtClean="0">
                <a:ln w="11430"/>
                <a:solidFill>
                  <a:srgbClr val="006600"/>
                </a:solidFill>
                <a:latin typeface="+mj-lt"/>
              </a:rPr>
              <a:t>Tercera Semana de Ejercicios</a:t>
            </a:r>
          </a:p>
          <a:p>
            <a:pPr lvl="0" algn="ctr"/>
            <a:r>
              <a:rPr lang="es-VE" sz="2200" b="1" dirty="0" smtClean="0">
                <a:ln w="11430"/>
                <a:solidFill>
                  <a:srgbClr val="006600"/>
                </a:solidFill>
                <a:latin typeface="+mj-lt"/>
              </a:rPr>
              <a:t>Compañero del Crucificado: Humildad, generosidad y servicio</a:t>
            </a:r>
            <a:endParaRPr lang="es-VE" sz="2200" b="1" dirty="0">
              <a:ln w="11430"/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7170" name="Picture 2" descr="https://encrypted-tbn2.gstatic.com/images?q=tbn:ANd9GcTHDO0AbaGZKdvksSEVfGOf5Y6p6Xbw0GqoreZsYlnVdQtB3BA4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6338"/>
            <a:ext cx="2949897" cy="2722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1352</TotalTime>
  <Words>1369</Words>
  <Application>Microsoft Office PowerPoint</Application>
  <PresentationFormat>Presentación en pantalla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sgoncalves</dc:creator>
  <cp:lastModifiedBy>Ana Guinand</cp:lastModifiedBy>
  <cp:revision>105</cp:revision>
  <dcterms:created xsi:type="dcterms:W3CDTF">2013-09-24T14:40:04Z</dcterms:created>
  <dcterms:modified xsi:type="dcterms:W3CDTF">2013-10-16T13:09:37Z</dcterms:modified>
</cp:coreProperties>
</file>