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9" r:id="rId14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ABD0D-08F3-42E4-B2DD-17D328E709E9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D2E72-7CDC-4459-BA81-DBBB25B46E10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6382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D2E72-7CDC-4459-BA81-DBBB25B46E10}" type="slidenum">
              <a:rPr lang="es-VE" smtClean="0"/>
              <a:pPr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84261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D2E72-7CDC-4459-BA81-DBBB25B46E10}" type="slidenum">
              <a:rPr lang="es-VE" smtClean="0"/>
              <a:pPr/>
              <a:t>10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5274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0750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12257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1050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9690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8674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4184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8443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1770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925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7631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9063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3FBA3-915F-4624-A596-456F12DE012B}" type="datetimeFigureOut">
              <a:rPr lang="es-VE" smtClean="0"/>
              <a:pPr/>
              <a:t>16/10/2013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D5537-A879-455F-A0AC-489E19F10427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0828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cerpe.org.ve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7" y="476667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VE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r>
              <a:rPr lang="es-VE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laves del camino espiritual </a:t>
            </a:r>
          </a:p>
          <a:p>
            <a:pPr algn="r"/>
            <a:r>
              <a:rPr lang="es-VE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 Ignacio de Loyola</a:t>
            </a:r>
            <a:endParaRPr lang="es-VE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6237312"/>
            <a:ext cx="8479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dirty="0" smtClean="0"/>
              <a:t>Textos adaptados de la conferencia “Nuestra Identidad y Misión”,  de Fernando Montes, SJ, Seminario AUSJAL 2005</a:t>
            </a:r>
            <a:endParaRPr lang="es-VE" sz="14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7725142" y="1628800"/>
            <a:ext cx="0" cy="37444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059832" y="5373216"/>
            <a:ext cx="46805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4" descr="http://www.casaloyolasaltillo.com/images/ignaci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138" y="1855924"/>
            <a:ext cx="3871290" cy="33366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3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37763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8. Ignacio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aprendió de su experiencia de crecimiento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 lo central de la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educación es </a:t>
            </a:r>
            <a:r>
              <a:rPr lang="es-ES_tradnl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formación de </a:t>
            </a:r>
            <a:r>
              <a:rPr lang="es-ES_tradnl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 sujeto libre</a:t>
            </a:r>
            <a:endParaRPr lang="es-VE" sz="24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0404" y="1323248"/>
            <a:ext cx="83260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_tradnl" sz="2200" dirty="0" smtClean="0"/>
              <a:t>En </a:t>
            </a:r>
            <a:r>
              <a:rPr lang="es-ES_tradnl" sz="2200" dirty="0"/>
              <a:t>su peregrinar </a:t>
            </a:r>
            <a:r>
              <a:rPr lang="es-ES_tradnl" sz="2200" dirty="0" smtClean="0"/>
              <a:t> descubre que para crecer en su vida espiritual y de servicio, debía </a:t>
            </a:r>
            <a:r>
              <a:rPr lang="es-ES_tradnl" sz="2200" dirty="0"/>
              <a:t>irse liberando de prejuicios y </a:t>
            </a:r>
            <a:r>
              <a:rPr lang="es-ES_tradnl" sz="2200" dirty="0" smtClean="0"/>
              <a:t>ataduras.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841806" y="2312315"/>
            <a:ext cx="4690634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VE" sz="2200" dirty="0" smtClean="0"/>
              <a:t>Para formar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personas libres</a:t>
            </a:r>
            <a:r>
              <a:rPr lang="es-VE" sz="2200" dirty="0" smtClean="0"/>
              <a:t>, San Ignacio dedica la primera parte de los Ejercicios </a:t>
            </a:r>
            <a:r>
              <a:rPr lang="es-VE" sz="2200" dirty="0"/>
              <a:t>E</a:t>
            </a:r>
            <a:r>
              <a:rPr lang="es-VE" sz="2200" dirty="0" smtClean="0"/>
              <a:t>spirituales a que nos hagamos conscientes de todo aquello que nos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impide caminar, que nos impide crecer y ser libres</a:t>
            </a:r>
            <a:r>
              <a:rPr lang="es-VE" sz="2200" dirty="0" smtClean="0"/>
              <a:t>; a que identifiquemos y nos quitemos trabas</a:t>
            </a:r>
            <a:r>
              <a:rPr lang="es-VE" sz="2200" dirty="0"/>
              <a:t>, </a:t>
            </a:r>
            <a:r>
              <a:rPr lang="es-VE" sz="2200" dirty="0" smtClean="0"/>
              <a:t>alienaciones</a:t>
            </a:r>
            <a:r>
              <a:rPr lang="es-VE" sz="2200" dirty="0"/>
              <a:t>, ideologías que </a:t>
            </a:r>
            <a:r>
              <a:rPr lang="es-VE" sz="2200" dirty="0" smtClean="0"/>
              <a:t>nos atan.</a:t>
            </a:r>
            <a:endParaRPr lang="es-VE" sz="2200" dirty="0"/>
          </a:p>
          <a:p>
            <a:pPr>
              <a:spcBef>
                <a:spcPts val="600"/>
              </a:spcBef>
            </a:pPr>
            <a:endParaRPr lang="es-VE" sz="2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4"/>
          <p:cNvSpPr/>
          <p:nvPr/>
        </p:nvSpPr>
        <p:spPr>
          <a:xfrm>
            <a:off x="350404" y="5419253"/>
            <a:ext cx="84700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_tradnl" sz="2200" b="1" dirty="0">
                <a:solidFill>
                  <a:schemeClr val="accent1">
                    <a:lumMod val="75000"/>
                  </a:schemeClr>
                </a:solidFill>
              </a:rPr>
              <a:t>La propuesta de los Ejercicios Espirituales implica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una pedagogía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activa para la libertad,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donde cada uno es actor de su propia educación. </a:t>
            </a:r>
          </a:p>
        </p:txBody>
      </p:sp>
      <p:pic>
        <p:nvPicPr>
          <p:cNvPr id="2050" name="Picture 2" descr="http://www.setrix.com.ar/recursos_externos/archivos/subsites/101/Image/fotos/rompiendo-cadenas%5B1%5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00" y="2383880"/>
            <a:ext cx="2949165" cy="26247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1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457508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9.  Esencial en la pedagogía ignaciana: </a:t>
            </a:r>
            <a:r>
              <a:rPr lang="es-ES_tradnl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claridad </a:t>
            </a:r>
            <a:r>
              <a:rPr lang="es-ES_tradnl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fines y medios</a:t>
            </a:r>
            <a:endParaRPr lang="es-VE" sz="24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132747" y="1116122"/>
            <a:ext cx="559208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VE" sz="2200" dirty="0" smtClean="0"/>
              <a:t>De particular importancia para  el caminar en el mundo de hoy. Vivimos en una sociedad que nos ha llenado de medios y nos quita los fines. </a:t>
            </a:r>
          </a:p>
          <a:p>
            <a:pPr>
              <a:spcBef>
                <a:spcPts val="600"/>
              </a:spcBef>
            </a:pPr>
            <a:r>
              <a:rPr lang="es-VE" sz="2200" dirty="0" smtClean="0"/>
              <a:t>Ignacio tiene una clara percepción de los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medios y los fines</a:t>
            </a:r>
            <a:r>
              <a:rPr lang="es-VE" sz="2200" dirty="0" smtClean="0"/>
              <a:t>. Un medio convertido en fin es una cárcel.</a:t>
            </a:r>
          </a:p>
          <a:p>
            <a:pPr>
              <a:spcBef>
                <a:spcPts val="600"/>
              </a:spcBef>
            </a:pPr>
            <a:r>
              <a:rPr lang="es-VE" sz="2200" dirty="0" smtClean="0"/>
              <a:t>En la espiritualidad ignaciana se nos enseña a clarificar nuestros fines y poner los medios adecuados. </a:t>
            </a:r>
          </a:p>
          <a:p>
            <a:pPr>
              <a:spcBef>
                <a:spcPts val="600"/>
              </a:spcBef>
            </a:pPr>
            <a:r>
              <a:rPr lang="es-VE" sz="2200" dirty="0" smtClean="0"/>
              <a:t>Eso nos hace responsables de nuestra historia y a la vez, nos da esperanza.</a:t>
            </a:r>
            <a:endParaRPr lang="es-VE" sz="2200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23528" y="5345340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Seamos y enseñemos a nuestros alumnos a ser grandes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en el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soñar, para proponer metas que valgan la pena, y concretos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en el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actuar, para procurar los medios y avanzar hacia ellas. </a:t>
            </a:r>
            <a:endParaRPr lang="es-VE" sz="2200" b="1" dirty="0"/>
          </a:p>
        </p:txBody>
      </p:sp>
      <p:pic>
        <p:nvPicPr>
          <p:cNvPr id="13" name="Picture 2" descr="http://bp2.blogger.com/_kyGprkKyJ5M/SJHGSNw3uNI/AAAAAAAAAVc/G2LT_0PjYKo/s400/Im%C3%A1genes+San+Ignacio+de+Loyola+001+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70" y="1412776"/>
            <a:ext cx="2643931" cy="35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8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5937" y="1477381"/>
            <a:ext cx="8496944" cy="4505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s-ES" sz="2600" b="1" dirty="0" smtClean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experiencia espiritual ignaciana hace que nos descubramos criaturas amadas y llamadas por Dios a la libertad y a la responsabilidad. </a:t>
            </a:r>
          </a:p>
          <a:p>
            <a:pPr algn="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26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fruto de esta experiencia espiritual radica en descubrir que somos personas “con los demás”, liberándonos y saliendo de nosotros mismos hasta transformarnos en personas “para los demás”, sirviendo y cooperando en la transformación del mundo. 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410830" y="5965278"/>
            <a:ext cx="3383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000" dirty="0" smtClean="0"/>
              <a:t>(Marco Común de Pedagogía)</a:t>
            </a:r>
            <a:endParaRPr lang="en-US" sz="2000" dirty="0"/>
          </a:p>
        </p:txBody>
      </p:sp>
      <p:sp>
        <p:nvSpPr>
          <p:cNvPr id="3" name="AutoShape 2" descr="data:image/jpeg;base64,/9j/4AAQSkZJRgABAQAAAQABAAD/2wCEAAkGBxQTEhQUExQUFRQUFBUVFxgVFxQVFBQUFBUWFxcVFBcYHCggGBolHBQUITEhJSkrLi4uFx8zODMsNygtLisBCgoKDg0OGhAQGywkHCQsLCwsLCw3LCwsLCwsLCwsLCwsLCwsLCwtLCwsLTAsLCwsLCw0LC0sLCwsLDQsLC0sLP/AABEIAHsBmgMBIgACEQEDEQH/xAAbAAABBQEBAAAAAAAAAAAAAAAEAQIDBQYAB//EAEUQAAEDAgMCCQgHBwQDAQAAAAEAAgMEERIhMQVBBhMiUVNhcZPTFBUygZGh0fAjQlJzkrGyBzM0VGKzwUNy4fEkY6KC/8QAGQEAAwEBAQAAAAAAAAAAAAAAAAECAwQF/8QAMBEAAgIBAwMCAwgCAwAAAAAAAAECEQMSITETQVEEYSIykQUUcYGh0eHwsdJCwcL/2gAMAwEAAhEDEQA/APUvpZJXsY9jcLI3kvY6QkyOkFhaRtrcX16qXzdP00PcP8dLsv8AiJvuaf8AXUq3K0badIkp/N8/TQ9w/wAdd5vn6aHuH+OrcpEtTHRUeQT9ND3D/HXeQT9ND3D/AB1bFNT1MKKvyGfpoe4f46TyKfpoe4f46tCU0vTtiK3yKfpoe4f46TyOfpoe4f46scaQvT3EV3kk/Sw9w/x0hpZ+lh7h/jo50ihc9UkxWCmCfpYe4f46Y5k3Sw9y/wAdEOco3FWok6iD6bpYu5f46a58w/1Iu5f4ykcmOC0UELUyPjpuki7l/jJPKJvtxdy/xk4ptlXTj4J1MQ1M324u5f4yTyqb7cXdP8ZdZOaxPRHwGpiCpn+3F3T/ABk4TT/bi7l/jKRsakaxQ1HwNOREHz9JF3L/ABk8CfpIe5f4ymDFI0LJ0WrBxFP0sPcv8ZPFPP0sPcv8dFNUrFDYwDyafpYe5f46XyafpYe4f46NuuLlOplARpp+lh7h/jpPJp+lh7l/jo0uSYktTAD8nn6WHuX+Ou4ifpYe5f46MBSSZI1MAMwz9LD3L/GScTP0sPcv8ZFF6TEjUwIW005/1Ye4f46XySfpYe4f46NjPJCliT1MRXeST9LF3D/HS+Rz9LD3D/HVndddLUxlX5JP0sPcP8dNdTzj/Vh7l/jK0Uc25GpiAGUs5/1Ye5f46U0k/Sw9w/x1YwjJOeEamBViln6WHuJPHS+ST9LD3D/HVhGc0pKepgV3kk/Sw9w/x0nks/Sw9w/x1ZJrTmjUwADST9LD3D/HURin6WHuX+MrYoNxS1MAXi5+lh7l/jLuLn6WHuX+MiCUmJGpgB1Es0eEufE4GSNhAje02ke1twTKba8ythUO51UbVdyWff0/95islXK3GiPZn8RN9zT/AK6lWxKqdmm1RN9zT/rqVaYgplyCOJSXXEppKAFumkpCkJTSFZxckJTSU0lVQrFJTSUhSFUgEJTCUpTVSRLGlMITyEhCpMREQmFqmITXBVYiBwSRxFxsBdSOCJ2e6zrc+/mTlJpWCW4wbOda9xfmXR0p5laFMJsubrSNNCAREpBFkik1yWtsKByxOa1OKQlS2OhBqntGqjCdI5AhpcuCjS4rJDsVzk0uTXuTMSAsNjyFyhZJLlPmdyUKXpiJcSaXKIvSB2aALIHIdili0UBKlhOSBJkT53YrbrosIAj6T13RzShjQ4hQyOF7b0+d9mns/wAKm27tTBYNw4QQw3Fzxr3YWNBuM8Q0GfKByAUlLcNgleZSwPacDQ5wwm9nl2HPn5JREM+Ngdpfdms9I+XF+7FiQCeLlxloIHNnkXb1DJtV8XFh4a0ve1jG2cOMc4OybiABdfDrlmc0tRp0m/H1Rq4SLG2achaSoxBt/TAwvsLZi/1d2YvY86lq58Eb32LsDHOsNThBNh15JmbJmaqq2zwmpKX99Mxrvsg4pCeYMbc3Xn20+Ez6nZtdKXuYOMhMbWZSR08gZYF2XKdyzY6XF8rK32bDsugige2ON087GlmRnqXuLQSd+HXM5AJPJGMNTTd3x7f3wCTbpGk2TwrpKklsUzeMBLTG/kSBwNiC11sxbcrBzVkKuDZu0DLHLFGKiFpLsQdDOAL2e1wtjaSNbkLL7F4UPp9nUzg6VwNTK7FJYkwQEOfG4k2DuLxuAGuAgKceVZMeumuLv38MGmnTPUXhQuK6mqOMjY8tLC9jXYSQS3EL2JCY4rRCBtouyZ9/B/eYrdUm0X3wffQf3WK7V9gQLTn6eX7qn/XUovGodnD/AMib7mn/AF1KsXQg7kN7gB3XYjzlTupeYqJ0Dh1otCG8ae1SRyk6hVsO16dxDeOiLibAB7SSea11ZBNqgJWuapmNG5VG0NqwQ246WOO/2nAH2artn7ThmvxMrH21wuBI7Rqp0urHsXVkhaNUDNXiNpdI5rWjUuIA9pQtLwqpJHBraiLEcgMQ1SUXykO0XDmA6hdgHNoo56hrGl73Na0aucQAO0lMpK+OUExSMkANiWODgCdxsluMWphBF7ZoAhWt0PUMLsretXCVbESQCUwo9lIN+ajqogLWWimronSDcVkiIIRqliCJYFM5MaQhTHKYhIQsSrITkmuK6d6aTkmBGXpHPsonOT487IBkkelyoJJM1NK9BP1TEFxMxepdaxF06lNm358/UgausLjlkPf60CCqrXtzQhehHyJnGpWVRbk3Z6kCJERSygt7FWzus820umyEEF6dC/MXUMJDjYuA610owOtcGx3JoGWmNSRzW10QbJFKCqohM6GXl350dxw017FReUhpJdzlPj2pc5DJSy1Zb1RJjfz4HW/CbLzjaGzJGsfVVU2KeKzow2wipXMe+wjbpJLiAOE66nIXW9mq7xPI9IMdYddsrLJeZZavG6ofhBjeyONl8MJeSCSCeVJcZk86Sq9y0UTeHsoFNeWQSNP0xEMXKyzucXKF7XADN5tcBEcI6ryiKglnc13GVMrXuN42YBKGgb8LQLf5RvBzYwgNIyRjeONfIHHI4oxTyYCP6NT233oyl2CKuKEPuGQ1FU8gjJ5dM4sbnqMrkrP1DjPJWNfD7/kej6eCww15Hu0+PdTX7FjwYbUMndHKRJEA4skueMZnYQzZnGbXcHE6HJX+2ADBMC8sBikBeNWAtPKHZqqDYrJYZTEReNuLi3X9Fg0hdzlocLHmV6+W4LXAEEWIOYIOoIVM89nl+xaZraOrgqHwOaHUrnNiOGMsc0WnLxb95YHLQNGSI23saMztIIBNBTzNs27QIQb5h4zdoSQcgEMKXyWodTx0z4mTSNa9wcJWup2F5imgw2eHMc9l22OTbXOqdWbRlc2F8fFvjkjMYlscogS57I5nkMw/VDXEPFiCFw+sjln6Z48XzeNuDu+zcscXqFKUtO3Pa/cI2XsmMVgLyMY8oqLYMQdG/jImtc4utcHlZN3aoWqibBRQNY+OLiXSTvZJjc0xOjja6S9iS5j5WEC1yTYJ3Gz4ZpbQhrGvHGOubQOlLzHJI04Y22xZ5uzAAN06XZ76iQMLHuIc0xPYGxFtPI2N75XOkBLAXtNgA54AtydVj6GGfFgcM3d7L2/vncr7Sywy59UXe3Pb8jdbEjDKaBoLyBEwXeLPPJGbxc2J5lLI7JOdZoAGgFhe5NhlmTqopHWaexerFHmyYHWSXLPvoP7rFoFmJXZx/fQ/3WLUK+w4kezv4ib7mD9dSrUFVOz/AOIl+5g/XUq0Uy5AfdVnCXaHEUs8u9kbrf7jyW+8hWN1hP2vV+GlZENZZLn/AGx2P6i1VihqmkKTpHmEdI+OKKpGnGua0/1RBjgb+s/hXvJqGmDjx6PFcblpbBiXm206aIbEgAfGZGPbMWhzcX0riCMN73Ae2/YVfcF6/jdiyi/KiiniPYGEt/8Alw9i7PUfGlLw6M47GO4JbN841cj6gucA3G+xIJLjZrQdzRn7Am7XpDs/aDeIxYWljxe5OF3pMJ3jVXv7G/3lT/sj/U5ehVlXCw2fNFG7Wznsabc9iU8uZwyOPKrgSjas8u/ajWufVsiJIjYxhA3XeTdx67ZKw4Rfs/YIGmkD3ygtvdwIkaRmc8huKtOG/BA1RbJGQ2VrcPK9CRuZGY0Oax0G1NobOIY8ODNA2TlRm25jhp6iqxtyjHQ9128g+XZqKqOdmxpGVAIe1uHMgksDxhuR1fku/Y9KBDUX3ys/QpNqbcbWbKnlaMJADXt+y8FptfeLEWQv7Jh9DP8AeN/QoafSlfkf/JHpYK66r2SEaIqKe64mjWyYlRyNunlIUgEaLLrrnFRl6BEt0hKgkl5k1khOSAGutcqMuUj22TALg84QIjbHnnpr2qaSwyCmLMusDJDRuxA7iNO1NAQSE3UErCAXWNtEWw3y3o4sytqhiTAj6PqUJhFtFNWREaaH5soJGHKypIlglRGAFXucrepju3NU2AlS0VFhFE/MhFcSELSRHM9dvZqihEcrEZa8xVJbEye4HVtshoX3cPf6lY1zRbLVAUjDjsdwv7Uadw1bBzZFHUVjmnI7k56r3xOkcS29tFUkREIEYecTiUr4rZjRDSQPaMwe291HFKVDRomW9NMjGTDcquHMI6BhyuoNLBtoUAmcC4+iORuIduzGYBuQeob7q4pcmtbzADm06hooBHmnuKaE2Ryyi57f+NFHxwJG5TOgCGkgRQtRFtLY9PVhrZ4xIGOxNOYc087XNIIOSoaKirqSV3k3kogPGWhxS4X4yHB4jLThkGejgHXztqNFA+ymLs1EoplIyO3dm1la4GXiy1rQ1sRc6IR8vHxkkOGRr3kNYLEltr5q82LseOmabWdI7N8pa0SSHL0iBoLZBWbRdRVERCUcaTsbZDNLp2qGvl+jPOSPzQzn8odqbtB2Tb85WseGZy5QNDPd0QOvHQ/3WrZrF08dnRnnmhz5vpWLaJ9i4kVB/ES/cwfrqVaXVVQ/xEv3MH66lWd0S5ELdeRftPqjNXMhbnxbWRgf1ykH/LF63dAP2LTmTjTBCZMQdjMbMeIWs7Fa98h7FphyLHLUyZKzEVX7LGNY8tqHlwa4gFjRcgEgHPegP2U1Af5VTE5TRYh7Cx3uePYvVkBSbFpon444IWPzGJkbGusdcwLq/vEnBxlv4Fp32PKuBO1Rs6rlZUgtBbxb7NJwua67TYZlpz05wmcIKsbS2kwQAlrsEbSQQcLTdzyNQMzqvV9pbEp6ggzQskIyBI5QHNcZp2zdjQQX4mJkZOpaMz2u1V/eI3rr4qr2FpfB5z+0KsqKata5skohcI3NaHODDhyc3I23e9O4a8LaWopTHFic57mmzmlvF4Tc3JyJ3ZX1XpVdRRzNwSsZI3me0OHv0VbBwUo2OxNporjS4xW7A64UxzQpWt14G4s8/wBlUbo9j1TngjjXBzQcjhGAA+ux9ysv2S/uaj7xv6FuK+iY5pa5rXMORa4Att2HchqGijhBEUbIwTchjQ0EjQkDenLNqi15YlGmGlMKcHLlgWPjntqiQ6+iBcEschCloLDJFFbrSOeCFG4JUBI5ic0WUQksF3Gp0KyVzbpjW2T7pAUAODkNAbN7bn1XKmOSrppWNJsSHA9dkCsPjYMWJSB+fWhI6ppyBHqUod+SKCyOvBtfdeyCEtt3rvcKwq3C1nX03f5VFNUWJbZUiZchMk10HNOBYAEuOQHMuD0bsvZhcTI64yIaOfrTYluSNOFjYzYODfeQUHFK7DnYHqUk0p40WF+UMuxPnoSSTmL52FvXmmthPcr6motrn1b1Hs6QuxOItoAOYBX7NmssAAGi2Z1efWdAgJIgHFrATYkAak9Z60J2xSVIBq5PejqR7Q0WOQUNTsp+Ti7CdwGZHaU19OQ22rjqnyTwFPeHcxVZWUwBBGSbFE8atGu691ZYAW5oa2KjLcDjkDW4joLe8gf5VfHw1pgbWmJuBbizqQSB6wDZGVfoOtzs/uNWNpNjtkFKcUg8pndB6TTxYjfyXNODMguNuZYKeOL+M7I4MuVXjXHP0b/wmayLh7S5G02ZLR9Gcze1h6013Dul5ptbfuzrll25hZSi2I2Zr7cYSyokjLRhcLGwxjkDlOc4tDd2aZU7PYIaiS8jhDUMjAdhBfjuBIbsydZo+Kt5MFXvQo+k9TKTgkrVfrt58noGy+EMdQS2MSAtOeNpbqD7fRKuGN51jODrBDXVEN3OLC04nEcrExxJsGi3pda2fGXUqUX8vBE8csbqa3pP67r9DKu21M6SobHFBaAPdy5pBI9kbpGktY2I3deJ2XW3nT4drVb3RNFNB9Kx8jXcdKWhsfpYiIjmDh0vfELXF7Zl1M1w2y8i745Wljrm7C6VwOHmvYK42nsSN89dBDG3jTFS8QLloYSLvcD9QWGZ6wuTrK6S/u/7Hqv7Oajqckls/wAL0f7r6MModt1Mhhww0zeOMgZjnlbd0ZaC0niTmcYsBffexBRGyttSTSFj2RAXmbeOSRxD4HRh1w+NvJIkBDhrZUW1aGAt2kWMA4qGlLBmDE85PsL8k3ve2qOodntbth8cTQ1vkYIaMhciEkgbrqo5fir+9/2M8noJRxPJaqr/AEg//a+jLSOHFK0HS+aXadOA0B2nGAdosbkeqyu4aDCDfX8upBbUohIWguLSA4j3arrieVLyZ2KS8kYByE0VgR/7WLbrNSbKdHxbnFr7Sw5i7S0mePdvWlQ+C8YPRn/yJfuYP11CslW0v8RL9zB+uoR90MTe49cmpLpCsfdKo7pQUUFj7rrpt110DsW65JdcgLOJQUzLHqRfz89SZM2496aFYGCpWuUF0uJXQidMcFwcu+fnqSHZFI+2aeya6jnGRQXGEIaEWLnrmOu4IVs1xdSQSZpUBYYkhehhMN5+fguMt0ULUEFyzs0l3G3OVczTgA78jos8w/khjTJ4J7G+asqGqxOwnU6fDtVKZQNEfsZl3tPUT89SBF8WXvff+QQm0qZpsd494RrCnEBLgpq0VFPALghhcL78h6lcGYbtUwt9STEN6HuJKiGoowXh4yO/rHP2qawv2aJYzzoOuqo43APcW3zGRt7Uh7LcML1ExobfCNbntJ61FRbRikcGseHGxPqCn0z9nWUBZU7blIc0dgy5zoq5+NvpOI3jEObcHI/bVHdpLs3PB7BzLN+acgOMOnKsTYnq5gto8bGEuXZdurQQE10nWqwm3qCidXYSL6A3PX1KmqRMW2y1q23iksM8N29ZbygPaFndlUznR0Ia5rCyqqngu34XtthH1rixA7FZ01c59ibW6lWTRXno4C3kCqxAi45EpaNRphIt1cn7QXBmS5PY9FkkrhdXbv8ACMv83RY7P2vGaXjaa5jbM12BzQ15kY9rjjw3IJzP/wCgbKn2tK+pY70GcZGJpPRa10kRaQRZxyPGWB0NjqjthTw8VI0xFg8rcHGMHDKWuaZHODc8eCx9vMheEEgnhmLY3M8mlgpY2XOIMxEkO5zfnQ5w0bq7HhwZV6hU6pq343Rd7IhvtGskAOrBpn+6jy6vT9y1DaVxO4dpXbIpLB8jm4XzOxnqFgGg9dgrBkYGYC0h8Ko5s03knqfhL6JL/o8ppY8T9sw3AfJK2172DWSOc97rZ4Wtz9YGpCtJ6mN5qXNkmc5kZmc4NgzdExtvo3RlwaBYNu459t0vC6nFG+rmyHlTYnxuIBDZ4iWvYb/bjdpobPB3KyjpYG+VWsyoji5cTT9GQ9rbSsB5WEi2RJsbjmK54JRbXf8AlnoernPJjjJfJsvzUYJ/lwZmtqmSRBkDpS+rLqZokbGGOETp3Nu5rGm+KKzSTYcYdQCrrZU4ftt7m3yo7Hna5vFNLXDcQQR6lBwgpxAyUU8rTJRGSckNb9C+rdIMLTnd4EkmEfUB6wFccF6WN001YwARyMjhh1GKOIcqQDWz33IO8NB3opOarlfyKE54/TSU/ldpfjeN/SkqLrau0mxAFwJDrjLqWe2lwjabYMQ57tBz3EEFFcJqprmkYw1zMw0/WvbLqNlm6mgZgxtqI3HLkE2OdrjXcu2KPHk7LiLazpAxuIEGWAnLOwnj/wArULD0Ug+gYC27ZY7kHUOmjNj1AhblOa4Lw8MFpv4iX7mD9dQj7qug/iJfuYP11CNv87v+kUTJ7kl110y/z8711/n53daVE2PuuBUd/n5/JKCigslukum3+fncuv8APzvSHY+66/z87lHf5+dyW/z8/kgLHE/Pz+SS6bdJf5+dydBYJOLEpl/n53qWrOh+f+0Pf5+dy0QrHY08SKBxSNk+fn80UKwq6rahtiR60S6YBC1Bv87/AIpDsi4yyk4y4+fmyFefn53JsctihoEwnjSN651W7nsmxsxEAalSPoHf0+0KQtAz6t1rYskODqjnbLdbK1/d/wBpseznAG4F+3L/AKRQWite7cLdp0Vrwefy3DmZ77hVc1r5fmrfg4z0nEi5yAvrzlFBZftXF+aie8jMadaaXpUOx8lRbXTq3LpHj1G3vQz5LgoBk5u1pJtiOXqyVKNkuZdtfdUvCyK8QcNWuHsOR/wreLcqvbFaCHRjWxF9wO5KK3HJqip4Fj6d2+0Z95C2jGb1n+CNKRxj3G5Nmg7+c39y0amfJWP5bBNo0+MW37lkNoDi74sgN+ZC3Sikp2nVo+db86cJ6RTx6jzLzhiNmA9p1PYArMcHXOYXymxa3EIweV1F43di2NPs2KNpETGNOeYAuCd99VVjYLsQc15a7Fm4E3w7xfer16uTPQ48GNpcTdQbAncbI/EHgZkFpDmubk5jho5p5+retq6jxZOAczTMC568lW7Y4PNwF8LcL2j0Ro4ev6yykkbxbMNJRPYyOK2K1e2qxjRww2c0cz8r2PPkStlsHYQD5p5CS2ad04jNrAlxwl3OQCepS0GxA0B0jicgSBkBz3O9T1u1gBhZaw37vUohhV7HRl9bklDTJ/z3Lpz9/wCaSGdrvRcCeogrD7Q2m/7RPUSq6Hazg4Fly4Z5f8blt0ji62/B6FtWgiqI3RTND2OFiD7iOY6G/UsJwg2NUxNqnDHUGZkLYpYrNniMV2kyC4xXaSC5uu9u9bqKcua1w0cAevMKj4TbU4vA0HM3J5wNB/lYSxKR2YfVSxcbrw+HunX1SKgbKL3yyTNMVNMIQYBZz5BEMuPc24a1ziSWgknK5zIV9K87mO0yAbkBuAssyNtYWOaPRdkQTe3WBuKe3hYWgDCDYW1tfrV44KPBlnzzy/N7foqX6IrduVP0rxncECx10HOqj0jYa9dgPanbQreMnLzrI69jqMkCJ8zzX+bKzGy34OOBnYeeaG34wvVl5JwcePKIbb5ov1hetpPg1x9ytfVRx1D+MexmKGG2NzWg2fPe1zna49oU3nen6eHvI/irCoFnGyjumpIHjt2B+dqfp4e9Z8feu87U/Tw94z4+5GXXI1IXTA/O9P08PeR/HVK3asHTw94z46Iu666NSDpA3nWDp4e8Z8dV3nWDpoe8Z8UTdJdGpD6YP51g6aHvGfFd51g6aHvGfH3om666NSDpgvnWDp4e8Z8dE07Wg6eHvGfHVGArro1IXTK2p2pAQLTQ69Iz46daH85w9NF+Nnx9yul11SyJdg6RRnaUPTRd4z4qJ20Ieli7xnxWhXI6i8B0vcznnKLpY/xs+OqYdoxdLH+NvxWmKS6WteA6Zk5doR7pI/xN+KhO0GfbZ+Jq2d0l0+oHSMgzarPtsy/qb8Uj9qM+2z8TfitiCuS1oOkjF+dWj67PxBRy7VB+u38Q+K290t0aw6SMA7aDedv4gu85C2TwOxwHrC39110aw6SKmg2zCYxjmiD7Z3ewZ+srmbVhsRx0OX/sZ8VbErrpakHT9yjk2pDumiz/AK2fFBx7QiMjSZY7A58tuntWouuuqWRLsS8N9wBu14Onh7xnxWYlrWXPLZqfrN5+e6211yI5FHsEsOruVmwtpQMhGKeEEkmxkYCM94urDzzT/wAxB3sfxT7pQobTdmkYUqIxtmn/AJiDvY/iu87U38xB3sfxUi5LYekYNs038xB3sfxSHbNN/MQd7H8U+65GwaRnnmm/mIO9j+KTz1T/AMxB3sfxUi5GwaTEba28/jZGtkY6MO5NiCCO0aqul2sbbtbZFekXXXWiyV2MXgvuedUoikJMkgAH1S4NxdhJVjDUwAWa5jOwt95W0uuun1fYX3deTG1nCAQw2Y8OfchuHl2vvIbuCx5qpJHkudicc7vxC/rP5L2JddS5p9jRYq7njU+INJs09QJJ9Sc2meQD9HmNC9oI7QV7GCuulqXgOn7nkIijETw8fTh7DGW2e3AQcYL25ersVXGwj6p9hXuQXXRqQdP3PHuDkZ8rgNj+9ZuNsnBewrgrJsTbaBRKRcY0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9222" name="Picture 6" descr="tl_files/Cerpe/images/imgAsociac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247" y="38737"/>
            <a:ext cx="7294731" cy="195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8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/>
          <p:cNvSpPr txBox="1"/>
          <p:nvPr/>
        </p:nvSpPr>
        <p:spPr>
          <a:xfrm>
            <a:off x="611560" y="4329276"/>
            <a:ext cx="7920880" cy="1943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VE" sz="2200" dirty="0" smtClean="0">
                <a:latin typeface="Arial" pitchFamily="34" charset="0"/>
                <a:cs typeface="Arial" pitchFamily="34" charset="0"/>
              </a:rPr>
              <a:t>Presentación elaborada en el Centro de Reflexión y Planificación Educativa (CERPE)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VE" sz="2200" dirty="0" smtClean="0">
                <a:latin typeface="Arial" pitchFamily="34" charset="0"/>
                <a:cs typeface="Arial" pitchFamily="34" charset="0"/>
                <a:hlinkClick r:id="rId2"/>
              </a:rPr>
              <a:t>www.cerpe.org.ve</a:t>
            </a:r>
            <a:endParaRPr lang="es-VE" sz="2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VE" sz="2200" dirty="0" smtClean="0">
                <a:latin typeface="Arial" pitchFamily="34" charset="0"/>
                <a:cs typeface="Arial" pitchFamily="34" charset="0"/>
              </a:rPr>
              <a:t>Octubre de 2013</a:t>
            </a:r>
            <a:endParaRPr lang="es-VE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www.cerpe.org.ve/tl_files/Cerpe/images/imgHom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760" y="584859"/>
            <a:ext cx="8892480" cy="2540709"/>
          </a:xfrm>
          <a:prstGeom prst="rect">
            <a:avLst/>
          </a:prstGeom>
          <a:noFill/>
        </p:spPr>
      </p:pic>
      <p:pic>
        <p:nvPicPr>
          <p:cNvPr id="4" name="Picture 2" descr="http://www.cerpe.org.ve/system/html/logojesuitas-3c96a76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54552" y="3308321"/>
            <a:ext cx="1447800" cy="838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597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420595" y="1666642"/>
            <a:ext cx="54005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VE" sz="2200" dirty="0" smtClean="0"/>
              <a:t>La </a:t>
            </a:r>
            <a:r>
              <a:rPr lang="es-VE" sz="2200" dirty="0"/>
              <a:t>espiritualidad </a:t>
            </a:r>
            <a:r>
              <a:rPr lang="es-VE" sz="2200" dirty="0" smtClean="0"/>
              <a:t>ignaciana es un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camino para mirar la vida de una forma integrada</a:t>
            </a:r>
            <a:r>
              <a:rPr lang="es-VE" sz="2200" dirty="0" smtClean="0"/>
              <a:t>, con un horizonte que da un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plus de sentido</a:t>
            </a:r>
            <a:r>
              <a:rPr lang="es-VE" sz="2200" dirty="0" smtClean="0"/>
              <a:t>, que </a:t>
            </a:r>
            <a:r>
              <a:rPr lang="es-VE" sz="2200" dirty="0"/>
              <a:t>ayuda a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vivir reconciliado </a:t>
            </a:r>
            <a:r>
              <a:rPr lang="es-VE" sz="2200" dirty="0"/>
              <a:t>con uno mismo, con lo demás y con la creación</a:t>
            </a:r>
            <a:r>
              <a:rPr lang="es-VE" sz="2200" dirty="0" smtClean="0"/>
              <a:t>.</a:t>
            </a:r>
            <a:endParaRPr lang="es-VE" sz="2200" dirty="0"/>
          </a:p>
        </p:txBody>
      </p:sp>
      <p:sp>
        <p:nvSpPr>
          <p:cNvPr id="4" name="Rectángulo 3"/>
          <p:cNvSpPr/>
          <p:nvPr/>
        </p:nvSpPr>
        <p:spPr>
          <a:xfrm>
            <a:off x="899593" y="359787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Una reflexión previa: </a:t>
            </a:r>
          </a:p>
          <a:p>
            <a:pPr algn="r"/>
            <a:r>
              <a:rPr lang="es-ES_tradnl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espiritualidad ignaciana es laical</a:t>
            </a:r>
            <a:endParaRPr lang="es-VE" sz="2800" dirty="0"/>
          </a:p>
        </p:txBody>
      </p:sp>
      <p:pic>
        <p:nvPicPr>
          <p:cNvPr id="1030" name="Picture 6" descr="https://encrypted-tbn1.gstatic.com/images?q=tbn:ANd9GcQSaGVokVEfYoivHWOeKtfnmi73ChCRpSNONTtZK7oFNKjLIhs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2692524" cy="2009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4 CuadroTexto"/>
          <p:cNvSpPr txBox="1"/>
          <p:nvPr/>
        </p:nvSpPr>
        <p:spPr>
          <a:xfrm>
            <a:off x="600237" y="3804494"/>
            <a:ext cx="8243518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es-VE" sz="2200" b="1" dirty="0" err="1">
                <a:solidFill>
                  <a:schemeClr val="accent1">
                    <a:lumMod val="75000"/>
                  </a:schemeClr>
                </a:solidFill>
              </a:rPr>
              <a:t>ignacianidad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 nace como un carisma laical</a:t>
            </a:r>
            <a:r>
              <a:rPr lang="es-VE" sz="2200" dirty="0"/>
              <a:t>, descubierto por un laico cristiano y con una metodología -los Ejercicios Espirituales- que fueron concebidos desde esta perspectiva. </a:t>
            </a:r>
            <a:r>
              <a:rPr lang="es-VE" sz="2200" dirty="0" smtClean="0"/>
              <a:t>Pasados </a:t>
            </a:r>
            <a:r>
              <a:rPr lang="es-VE" sz="2200" dirty="0"/>
              <a:t>muchos años, Ignacio de Loyola y sus compañeros </a:t>
            </a:r>
            <a:r>
              <a:rPr lang="es-VE" sz="2200" dirty="0" smtClean="0"/>
              <a:t>crean </a:t>
            </a:r>
            <a:r>
              <a:rPr lang="es-VE" sz="2200" dirty="0"/>
              <a:t>la Compañía de Jesús, en donde se plasma el carisma, pero no lo agota</a:t>
            </a:r>
            <a:r>
              <a:rPr lang="es-VE" sz="2200" dirty="0" smtClean="0"/>
              <a:t>.</a:t>
            </a:r>
            <a:endParaRPr lang="es-VE" sz="2200" dirty="0"/>
          </a:p>
          <a:p>
            <a:pPr>
              <a:spcBef>
                <a:spcPts val="600"/>
              </a:spcBef>
            </a:pP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La gran riqueza de la espiritualidad ignaciana puede ser vivida por personas laicas y en instituciones no jesuitas con pleno derecho. </a:t>
            </a:r>
          </a:p>
        </p:txBody>
      </p:sp>
      <p:cxnSp>
        <p:nvCxnSpPr>
          <p:cNvPr id="11" name="6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7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84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31661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La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vida de Ignacio se explica por su capacidad de </a:t>
            </a:r>
            <a:r>
              <a:rPr lang="es-ES_tradnl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experiencias </a:t>
            </a:r>
            <a:r>
              <a:rPr lang="es-ES_tradnl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profundas</a:t>
            </a:r>
            <a:endParaRPr lang="es-VE" sz="2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196752"/>
            <a:ext cx="4824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La más profunda experiencia de Ignacio es que se percibe como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criatura</a:t>
            </a:r>
            <a:r>
              <a:rPr lang="es-VE" sz="2200" dirty="0" smtClean="0"/>
              <a:t>, que ha sido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creado por Dios</a:t>
            </a:r>
            <a:r>
              <a:rPr lang="es-VE" sz="2200" dirty="0" smtClean="0"/>
              <a:t> y que le ama al llamarlo a la existencia.</a:t>
            </a:r>
            <a:endParaRPr lang="es-VE" sz="2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2322" y="2751980"/>
            <a:ext cx="477775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VE" sz="2200" dirty="0" smtClean="0"/>
              <a:t>San Ignacio, en </a:t>
            </a:r>
            <a:r>
              <a:rPr lang="es-VE" sz="2200" b="1" dirty="0" smtClean="0">
                <a:solidFill>
                  <a:schemeClr val="accent6">
                    <a:lumMod val="50000"/>
                  </a:schemeClr>
                </a:solidFill>
              </a:rPr>
              <a:t>Loyola</a:t>
            </a:r>
            <a:r>
              <a:rPr lang="es-VE" sz="2200" dirty="0" smtClean="0"/>
              <a:t>, aprendió a trabajar su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mundo interior</a:t>
            </a:r>
            <a:r>
              <a:rPr lang="es-VE" sz="2200" dirty="0"/>
              <a:t> </a:t>
            </a:r>
            <a:r>
              <a:rPr lang="es-VE" sz="2200" dirty="0" smtClean="0"/>
              <a:t>para:</a:t>
            </a:r>
            <a:endParaRPr lang="es-VE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7150" indent="-342900">
              <a:spcBef>
                <a:spcPts val="600"/>
              </a:spcBef>
              <a:buFont typeface="Calibri" panose="020F0502020204030204" pitchFamily="34" charset="0"/>
              <a:buChar char="•"/>
            </a:pPr>
            <a:r>
              <a:rPr lang="es-VE" sz="2200" dirty="0"/>
              <a:t>Buscar el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sentido de vida</a:t>
            </a:r>
          </a:p>
          <a:p>
            <a:pPr marL="57150" indent="-342900">
              <a:spcBef>
                <a:spcPts val="600"/>
              </a:spcBef>
              <a:buFont typeface="Calibri" panose="020F0502020204030204" pitchFamily="34" charset="0"/>
              <a:buChar char="•"/>
            </a:pPr>
            <a:r>
              <a:rPr lang="es-VE" sz="2200" dirty="0"/>
              <a:t>Comprender que las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cosas son     medios </a:t>
            </a:r>
            <a:r>
              <a:rPr lang="es-VE" sz="2200" dirty="0"/>
              <a:t>y no fines.</a:t>
            </a:r>
          </a:p>
          <a:p>
            <a:pPr marL="57150" indent="-342900">
              <a:spcBef>
                <a:spcPts val="600"/>
              </a:spcBef>
              <a:buFont typeface="Calibri" panose="020F0502020204030204" pitchFamily="34" charset="0"/>
              <a:buChar char="•"/>
            </a:pPr>
            <a:r>
              <a:rPr lang="es-VE" sz="2200" dirty="0" smtClean="0"/>
              <a:t>Ordenar </a:t>
            </a:r>
            <a:r>
              <a:rPr lang="es-VE" sz="2200" dirty="0"/>
              <a:t>la vida para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vivir en libertad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VE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092" y="1385481"/>
            <a:ext cx="2796316" cy="4028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2 CuadroTexto"/>
          <p:cNvSpPr txBox="1"/>
          <p:nvPr/>
        </p:nvSpPr>
        <p:spPr>
          <a:xfrm>
            <a:off x="395536" y="5492149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Esa experiencia que vive desde dentro es punto de partida de la espiritualidad y de la pedagogía ignaciana.</a:t>
            </a:r>
          </a:p>
        </p:txBody>
      </p:sp>
    </p:spTree>
    <p:extLst>
      <p:ext uri="{BB962C8B-B14F-4D97-AF65-F5344CB8AC3E}">
        <p14:creationId xmlns:p14="http://schemas.microsoft.com/office/powerpoint/2010/main" val="375757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9" y="413073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Ignacio entiende </a:t>
            </a:r>
            <a:r>
              <a:rPr lang="es-ES_tradnl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fe </a:t>
            </a:r>
            <a:r>
              <a:rPr lang="es-ES_tradnl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como </a:t>
            </a:r>
            <a:r>
              <a:rPr lang="es-ES_tradnl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 encuentro y una </a:t>
            </a:r>
            <a:r>
              <a:rPr lang="es-ES_tradnl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lealtad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</a:t>
            </a:r>
          </a:p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más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 una doctrina,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 una experiencia</a:t>
            </a:r>
            <a:endParaRPr lang="es-VE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23929" y="1399478"/>
            <a:ext cx="4752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No se encuentra con el cristianismo como una teoría, un conjunto ordenado de conocimientos, una teología, una moral o cómo un código de costumbres… por que no lo es.</a:t>
            </a:r>
            <a:endParaRPr lang="es-VE" sz="2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5457418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b="1" dirty="0" smtClean="0">
                <a:solidFill>
                  <a:schemeClr val="tx2"/>
                </a:solidFill>
              </a:rPr>
              <a:t>Tomemos conciencia, como Ignacio, de que la vida tiene una misión para cada uno, que hay que buscar a la luz del Evangelio.</a:t>
            </a:r>
            <a:endParaRPr lang="es-VE" sz="2200" b="1" dirty="0">
              <a:solidFill>
                <a:schemeClr val="tx2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3923928" y="3418913"/>
            <a:ext cx="46805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Para Ignacio el cristianismo </a:t>
            </a:r>
            <a:r>
              <a:rPr lang="es-VE" sz="2200" dirty="0"/>
              <a:t>es más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una cuestión de lealtad </a:t>
            </a:r>
            <a:r>
              <a:rPr lang="es-VE" sz="2200" dirty="0"/>
              <a:t>que de saber</a:t>
            </a:r>
            <a:r>
              <a:rPr lang="es-VE" sz="2200" dirty="0" smtClean="0"/>
              <a:t>, es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una experiencia </a:t>
            </a:r>
            <a:r>
              <a:rPr lang="es-VE" sz="2200" dirty="0" smtClean="0"/>
              <a:t>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encuentro</a:t>
            </a:r>
            <a:r>
              <a:rPr lang="es-VE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VE" sz="2200" dirty="0" smtClean="0"/>
              <a:t>con el Dios vivo, con Jesús. </a:t>
            </a:r>
            <a:r>
              <a:rPr lang="es-VE" sz="2200" dirty="0"/>
              <a:t>U</a:t>
            </a:r>
            <a:r>
              <a:rPr lang="es-VE" sz="2200" dirty="0" smtClean="0"/>
              <a:t>n </a:t>
            </a:r>
            <a:r>
              <a:rPr lang="es-VE" sz="2200" dirty="0"/>
              <a:t>encuentro del que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se desprende una misión</a:t>
            </a:r>
            <a:r>
              <a:rPr lang="es-VE" sz="2200" dirty="0"/>
              <a:t>. </a:t>
            </a:r>
          </a:p>
        </p:txBody>
      </p:sp>
      <p:pic>
        <p:nvPicPr>
          <p:cNvPr id="4100" name="Picture 4" descr="http://www.cpalsj.org/wp-content/uploads/2013/07/San-Ignacio-a-plumilla-e13728610744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17977"/>
            <a:ext cx="2787849" cy="3713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14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33265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La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relación personal de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lealtad y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deseo de cumplir una misión explica otra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clave: </a:t>
            </a:r>
            <a:r>
              <a:rPr lang="es-ES_tradnl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servicio</a:t>
            </a:r>
            <a:endParaRPr lang="es-VE" sz="2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9552" y="1236997"/>
            <a:ext cx="7992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Esta clave la descubrió en </a:t>
            </a:r>
            <a:r>
              <a:rPr lang="es-VE" sz="2200" b="1" dirty="0" smtClean="0">
                <a:solidFill>
                  <a:schemeClr val="accent6">
                    <a:lumMod val="50000"/>
                  </a:schemeClr>
                </a:solidFill>
              </a:rPr>
              <a:t>Manresa</a:t>
            </a:r>
            <a:r>
              <a:rPr lang="es-VE" sz="2200" dirty="0" smtClean="0"/>
              <a:t>:  quería ser santo y hacer lo que se contaba en las historias de santos, a quienes veía como seres extraordinarios en sus sacrificios y hasta extravagancias.   </a:t>
            </a:r>
            <a:endParaRPr lang="es-VE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3548" y="3712013"/>
            <a:ext cx="42484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La espiritualidad del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servicio</a:t>
            </a:r>
            <a:r>
              <a:rPr lang="es-VE" sz="2200" dirty="0" smtClean="0"/>
              <a:t> es contracorriente en una sociedad y en una cultura como la nuestra centrada en el yo, en el ego y la competencia.</a:t>
            </a:r>
            <a:endParaRPr lang="es-VE" sz="2200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546940" y="5604047"/>
            <a:ext cx="79928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b="1" dirty="0" smtClean="0">
                <a:solidFill>
                  <a:schemeClr val="tx2"/>
                </a:solidFill>
              </a:rPr>
              <a:t>Hoy más que nunca, necesitamos </a:t>
            </a:r>
            <a:r>
              <a:rPr lang="es-VE" sz="2200" b="1" dirty="0">
                <a:solidFill>
                  <a:schemeClr val="tx2"/>
                </a:solidFill>
              </a:rPr>
              <a:t>ser y formar </a:t>
            </a:r>
            <a:r>
              <a:rPr lang="es-VE" sz="2200" b="1" dirty="0" smtClean="0">
                <a:solidFill>
                  <a:schemeClr val="tx2"/>
                </a:solidFill>
              </a:rPr>
              <a:t>hombres y mujeres para los demás y con los demás.</a:t>
            </a:r>
            <a:endParaRPr lang="es-VE" sz="2200" b="1" dirty="0">
              <a:solidFill>
                <a:schemeClr val="tx2"/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09" y="3543572"/>
            <a:ext cx="3172277" cy="1977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5 CuadroTexto"/>
          <p:cNvSpPr txBox="1"/>
          <p:nvPr/>
        </p:nvSpPr>
        <p:spPr>
          <a:xfrm>
            <a:off x="546940" y="2435402"/>
            <a:ext cx="792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El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discernimiento</a:t>
            </a:r>
            <a:r>
              <a:rPr lang="es-VE" sz="2200" dirty="0"/>
              <a:t> le enseñó que la verdadera </a:t>
            </a:r>
            <a:r>
              <a:rPr lang="es-VE" sz="2200" dirty="0" smtClean="0"/>
              <a:t>caridad cristiana es más </a:t>
            </a:r>
            <a:r>
              <a:rPr lang="es-VE" sz="2200" dirty="0"/>
              <a:t>sencilla y </a:t>
            </a:r>
            <a:r>
              <a:rPr lang="es-VE" sz="2200" dirty="0" smtClean="0"/>
              <a:t>simple, que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consiste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en entregarle la vida a los demás y a Dios. </a:t>
            </a:r>
            <a:r>
              <a:rPr lang="es-VE" sz="2200" dirty="0"/>
              <a:t>Aprendió </a:t>
            </a:r>
            <a:r>
              <a:rPr lang="es-VE" sz="2200" dirty="0" smtClean="0"/>
              <a:t>que “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Amar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es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servir</a:t>
            </a:r>
            <a:r>
              <a:rPr lang="es-VE" sz="2200" dirty="0" smtClean="0"/>
              <a:t>”, es darse al otro.</a:t>
            </a:r>
            <a:endParaRPr lang="es-VE" sz="2200" dirty="0"/>
          </a:p>
        </p:txBody>
      </p:sp>
    </p:spTree>
    <p:extLst>
      <p:ext uri="{BB962C8B-B14F-4D97-AF65-F5344CB8AC3E}">
        <p14:creationId xmlns:p14="http://schemas.microsoft.com/office/powerpoint/2010/main" val="127393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337690"/>
            <a:ext cx="8212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La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vida de Ignacio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está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atravesada por el </a:t>
            </a:r>
            <a:r>
              <a:rPr lang="es-ES_tradnl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sentido </a:t>
            </a:r>
            <a:r>
              <a:rPr lang="es-ES_tradnl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del “</a:t>
            </a:r>
            <a:r>
              <a:rPr lang="es-ES_tradnl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magis</a:t>
            </a:r>
            <a:r>
              <a:rPr lang="es-ES_tradnl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de la gratuidad y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generosidad en el servicio</a:t>
            </a:r>
            <a:endParaRPr lang="es-VE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3" y="1260094"/>
            <a:ext cx="80698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_tradnl" sz="2200" dirty="0"/>
              <a:t>Quien se siente profundamente amado y quiere servir no puede contentarse con poco. </a:t>
            </a:r>
            <a:r>
              <a:rPr lang="es-ES_tradnl" sz="2200" dirty="0" smtClean="0"/>
              <a:t> </a:t>
            </a:r>
            <a:r>
              <a:rPr lang="es-VE" sz="2200" dirty="0" smtClean="0"/>
              <a:t>Porque Ignacio ha percibido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su vida como un regalo</a:t>
            </a:r>
            <a:r>
              <a:rPr lang="es-VE" sz="2200" b="1" dirty="0" smtClean="0"/>
              <a:t> </a:t>
            </a:r>
            <a:r>
              <a:rPr lang="es-VE" sz="2200" dirty="0" smtClean="0"/>
              <a:t>de Dios</a:t>
            </a:r>
            <a:r>
              <a:rPr lang="es-VE" sz="2200" b="1" dirty="0" smtClean="0"/>
              <a:t>, </a:t>
            </a:r>
            <a:r>
              <a:rPr lang="es-VE" sz="2200" dirty="0" smtClean="0"/>
              <a:t>se vuelve a Él regalándole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todo su haber y su poseer</a:t>
            </a:r>
            <a:r>
              <a:rPr lang="es-VE" sz="2200" dirty="0" smtClean="0"/>
              <a:t>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3" y="5095777"/>
            <a:ext cx="81084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VE" sz="2200" b="1" dirty="0">
                <a:solidFill>
                  <a:schemeClr val="tx2"/>
                </a:solidFill>
              </a:rPr>
              <a:t>Esta es la consigna de vida más característica de los ignacianos: </a:t>
            </a:r>
            <a:r>
              <a:rPr lang="es-VE" sz="2200" b="1" dirty="0" smtClean="0">
                <a:solidFill>
                  <a:schemeClr val="tx2"/>
                </a:solidFill>
              </a:rPr>
              <a:t>“En </a:t>
            </a:r>
            <a:r>
              <a:rPr lang="es-VE" sz="2200" b="1" dirty="0">
                <a:solidFill>
                  <a:schemeClr val="tx2"/>
                </a:solidFill>
              </a:rPr>
              <a:t>todo amar y </a:t>
            </a:r>
            <a:r>
              <a:rPr lang="es-VE" sz="2200" b="1" dirty="0" smtClean="0">
                <a:solidFill>
                  <a:schemeClr val="tx2"/>
                </a:solidFill>
              </a:rPr>
              <a:t>servir”.  </a:t>
            </a:r>
            <a:r>
              <a:rPr lang="es-VE" sz="2200" b="1" dirty="0">
                <a:solidFill>
                  <a:schemeClr val="tx2"/>
                </a:solidFill>
              </a:rPr>
              <a:t>Una consigna ligada a la generosidad, a la capacidad de soñar grandes cosas, de comprometernos…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495452" y="2459497"/>
            <a:ext cx="486952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VE" sz="2200" dirty="0"/>
              <a:t>Este sentimiento profundo lo lleva a rechazar todo sentido de mediocridad en la entrega y en el servicio, lo lleva  a querer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dar lo mejor de sí </a:t>
            </a:r>
            <a:r>
              <a:rPr lang="es-VE" sz="2200" dirty="0"/>
              <a:t>con pasión, gratuidad y generosidad, siempre  inspirado por el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sentido del “</a:t>
            </a:r>
            <a:r>
              <a:rPr lang="es-VE" sz="2200" b="1" dirty="0" err="1">
                <a:solidFill>
                  <a:schemeClr val="accent1">
                    <a:lumMod val="75000"/>
                  </a:schemeClr>
                </a:solidFill>
              </a:rPr>
              <a:t>magis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es-VE" sz="2200" dirty="0"/>
              <a:t>, para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en</a:t>
            </a:r>
            <a:r>
              <a:rPr lang="es-VE" sz="2200" dirty="0"/>
              <a:t>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todo amar y servir.</a:t>
            </a:r>
            <a:endParaRPr lang="es-VE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194" name="Picture 2" descr="http://www.amdg.ie/images/gallery/amdg-september-2010/magis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527" y="2520287"/>
            <a:ext cx="3060356" cy="244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6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260648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Ignacio nos enseña que el </a:t>
            </a:r>
            <a:r>
              <a:rPr lang="es-ES_tradnl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discernimiento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modo de buscar para servir mejor</a:t>
            </a:r>
            <a:endParaRPr lang="es-VE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771800" y="1426419"/>
            <a:ext cx="590465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_tradnl" sz="2200" dirty="0"/>
              <a:t>Movido por la </a:t>
            </a:r>
            <a:r>
              <a:rPr lang="es-ES_tradnl" sz="2200" dirty="0" smtClean="0"/>
              <a:t>lealtad y el sentido del </a:t>
            </a:r>
            <a:r>
              <a:rPr lang="es-ES_tradnl" sz="2200" dirty="0" err="1"/>
              <a:t>Magis</a:t>
            </a:r>
            <a:r>
              <a:rPr lang="es-ES_tradnl" sz="2200" dirty="0"/>
              <a:t> </a:t>
            </a:r>
            <a:r>
              <a:rPr lang="es-ES_tradnl" sz="2200" dirty="0" smtClean="0"/>
              <a:t>en el servicio</a:t>
            </a:r>
            <a:r>
              <a:rPr lang="es-ES_tradnl" sz="2200" dirty="0"/>
              <a:t>, hay un dinamismo </a:t>
            </a:r>
            <a:r>
              <a:rPr lang="es-ES_tradnl" sz="2200" dirty="0" smtClean="0"/>
              <a:t>que lleva a Ignacio a </a:t>
            </a:r>
            <a:r>
              <a:rPr lang="es-ES_tradnl" sz="2200" dirty="0"/>
              <a:t>estar siempre en búsqueda, con un corazón </a:t>
            </a:r>
            <a:r>
              <a:rPr lang="es-ES_tradnl" sz="2200" dirty="0" smtClean="0"/>
              <a:t>inquieto, en discernimiento.</a:t>
            </a:r>
          </a:p>
          <a:p>
            <a:pPr>
              <a:spcBef>
                <a:spcPts val="600"/>
              </a:spcBef>
            </a:pPr>
            <a:r>
              <a:rPr lang="es-VE" sz="2200" dirty="0" smtClean="0"/>
              <a:t>Quien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discierne</a:t>
            </a:r>
            <a:r>
              <a:rPr lang="es-VE" sz="2200" dirty="0" smtClean="0"/>
              <a:t> es un eterno y honrado buscador.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Discernir es saber indagar; </a:t>
            </a:r>
            <a:r>
              <a:rPr lang="es-VE" sz="2200" dirty="0" smtClean="0"/>
              <a:t>es buscar, en medio de todos los cambios, la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voluntad de Dios</a:t>
            </a:r>
            <a:r>
              <a:rPr lang="es-VE" sz="2200" dirty="0" smtClean="0"/>
              <a:t>. </a:t>
            </a:r>
            <a:endParaRPr lang="es-VE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03535" y="4109591"/>
            <a:ext cx="81729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La pedagogía de Ignacio es una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pedagogía de la búsqueda</a:t>
            </a:r>
            <a:r>
              <a:rPr lang="es-VE" sz="2200" dirty="0" smtClean="0"/>
              <a:t>.</a:t>
            </a:r>
            <a:r>
              <a:rPr lang="es-VE" sz="2200" b="1" dirty="0" smtClean="0"/>
              <a:t> </a:t>
            </a:r>
            <a:r>
              <a:rPr lang="es-VE" sz="2200" dirty="0" smtClean="0"/>
              <a:t>¿Cómo plantearse bien las preguntas? ¿Cómo buscar? ¿Cómo limpiarnos el corazón y los ojos para que las pasiones, intereses propios y prejuicios no nos cieguen? ¿Cómo acompañar a otros en sus búsquedas?</a:t>
            </a:r>
            <a:endParaRPr lang="es-VE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19" y="984353"/>
            <a:ext cx="2160265" cy="30518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6 CuadroTexto"/>
          <p:cNvSpPr txBox="1"/>
          <p:nvPr/>
        </p:nvSpPr>
        <p:spPr>
          <a:xfrm>
            <a:off x="539552" y="558924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… y la pregunta es ante Dios: ¿en este momento, qué quieres que yo haga aquí, ahora en esta circunstancia?</a:t>
            </a:r>
          </a:p>
        </p:txBody>
      </p:sp>
    </p:spTree>
    <p:extLst>
      <p:ext uri="{BB962C8B-B14F-4D97-AF65-F5344CB8AC3E}">
        <p14:creationId xmlns:p14="http://schemas.microsoft.com/office/powerpoint/2010/main" val="232256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03648" y="364985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6. Para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servir mejor hay que </a:t>
            </a:r>
            <a:r>
              <a:rPr lang="es-ES_tradnl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hacerse un buen instrumento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en las manos de Dios</a:t>
            </a:r>
            <a:endParaRPr lang="es-VE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39552" y="1529592"/>
            <a:ext cx="48341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San Ignacio acuña una fórmula, </a:t>
            </a:r>
            <a:r>
              <a:rPr lang="es-VE" sz="2200" dirty="0"/>
              <a:t>consecuencia de su idea de </a:t>
            </a:r>
            <a:r>
              <a:rPr lang="es-VE" sz="2200" dirty="0" smtClean="0"/>
              <a:t>servicio, que aparece repetidas </a:t>
            </a:r>
            <a:r>
              <a:rPr lang="es-VE" sz="2200" dirty="0"/>
              <a:t>veces  </a:t>
            </a:r>
            <a:r>
              <a:rPr lang="es-VE" sz="2200" dirty="0" smtClean="0"/>
              <a:t>en las Constituciones de la Compañía de Jesús: </a:t>
            </a:r>
            <a:r>
              <a:rPr lang="es-VE" sz="2200" b="1" dirty="0" smtClean="0">
                <a:solidFill>
                  <a:schemeClr val="tx2"/>
                </a:solidFill>
              </a:rPr>
              <a:t>“debemos ser instrumento en las manos de Dios”</a:t>
            </a:r>
            <a:endParaRPr lang="es-VE" sz="2200" b="1" dirty="0">
              <a:solidFill>
                <a:schemeClr val="tx2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9552" y="3808543"/>
            <a:ext cx="76328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Y como instrumentos, debemos prepararnos, crecer humana y espiritualmente para nuestra misión, ser humildes y responsables, para </a:t>
            </a:r>
            <a:r>
              <a:rPr lang="es-VE" sz="2200" b="1" dirty="0">
                <a:solidFill>
                  <a:schemeClr val="accent1">
                    <a:lumMod val="75000"/>
                  </a:schemeClr>
                </a:solidFill>
              </a:rPr>
              <a:t>dejar a Dios actuar a través de nosotros.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5227126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En los colegios ignacianos se nos invita a formarnos y a formar a los alumnos como personas conscientes, competentes,  compasivas y comprometidas, para que dejemos la huella de Dios en la sociedad.  </a:t>
            </a:r>
            <a:endParaRPr lang="es-VE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624" y="1640900"/>
            <a:ext cx="3118450" cy="19010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5159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260648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7. Ignacio fue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capaz no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solo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</a:t>
            </a:r>
            <a:r>
              <a:rPr lang="es-ES_tradnl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vivir </a:t>
            </a:r>
            <a:r>
              <a:rPr lang="es-ES_tradnl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su </a:t>
            </a:r>
            <a:r>
              <a:rPr lang="es-ES_tradnl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experiencia </a:t>
            </a:r>
            <a:r>
              <a:rPr lang="es-ES_tradnl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espiritual </a:t>
            </a:r>
            <a:r>
              <a:rPr lang="es-ES_tradn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sino </a:t>
            </a:r>
            <a:r>
              <a:rPr lang="es-ES_tradn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</a:t>
            </a:r>
            <a:r>
              <a:rPr lang="es-ES_tradnl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reflexionarla, corregirla, profundizarla</a:t>
            </a:r>
            <a:endParaRPr lang="es-VE" sz="24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35101" y="1109194"/>
            <a:ext cx="81411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La sola experiencia no enseña. Lo </a:t>
            </a:r>
            <a:r>
              <a:rPr lang="es-VE" sz="2200" dirty="0"/>
              <a:t>que permitió que </a:t>
            </a:r>
            <a:r>
              <a:rPr lang="es-VE" sz="2200" dirty="0" smtClean="0"/>
              <a:t>Ignacio </a:t>
            </a:r>
            <a:r>
              <a:rPr lang="es-VE" sz="2200" dirty="0"/>
              <a:t>avanzara fue esta noción del proceso </a:t>
            </a:r>
            <a:r>
              <a:rPr lang="es-VE" sz="2200" dirty="0" smtClean="0"/>
              <a:t>reflexionado y examinado, para actuar en consecuencia.  </a:t>
            </a:r>
            <a:endParaRPr lang="es-VE" sz="2200" b="1" dirty="0">
              <a:solidFill>
                <a:schemeClr val="tx2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87601" y="3464347"/>
            <a:ext cx="43012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Nos enseña a </a:t>
            </a:r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recoger la vida </a:t>
            </a:r>
            <a:r>
              <a:rPr lang="es-VE" sz="2200" dirty="0" smtClean="0"/>
              <a:t>para saborearla a fondo. Nos enseña a convertir </a:t>
            </a:r>
            <a:r>
              <a:rPr lang="es-VE" sz="2200" b="1" dirty="0" smtClean="0">
                <a:solidFill>
                  <a:schemeClr val="tx2"/>
                </a:solidFill>
              </a:rPr>
              <a:t>una experiencia puntual en un proceso de crecimiento</a:t>
            </a:r>
            <a:r>
              <a:rPr lang="es-VE" sz="2200" dirty="0" smtClean="0"/>
              <a:t>. </a:t>
            </a:r>
            <a:endParaRPr lang="es-VE" sz="2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5183918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b="1" dirty="0" smtClean="0">
                <a:solidFill>
                  <a:schemeClr val="accent1">
                    <a:lumMod val="75000"/>
                  </a:schemeClr>
                </a:solidFill>
              </a:rPr>
              <a:t>Es un proceso pedagógico que no se detiene, que se prepara, se vive, se reflexiona, se corrige, se repite… en el que siempre nos damos y damos a nuestros alumnos nuevas oportunidades para crecer.   </a:t>
            </a:r>
            <a:endParaRPr lang="es-VE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8820472" y="332656"/>
            <a:ext cx="0" cy="6264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39552" y="6453336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235563" y="2018454"/>
            <a:ext cx="42668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200" dirty="0" smtClean="0"/>
              <a:t>El </a:t>
            </a:r>
            <a:r>
              <a:rPr lang="es-VE" sz="2200" dirty="0"/>
              <a:t>“</a:t>
            </a:r>
            <a:r>
              <a:rPr lang="es-VE" sz="2200" dirty="0" smtClean="0"/>
              <a:t>examen de conciencia” </a:t>
            </a:r>
            <a:r>
              <a:rPr lang="es-VE" sz="2200" dirty="0"/>
              <a:t>es el hábito de </a:t>
            </a:r>
            <a:r>
              <a:rPr lang="es-VE" sz="2200" dirty="0" smtClean="0"/>
              <a:t>evaluarnos para corregirnos en lo que somos y hacemos. Pero es más que eso.  </a:t>
            </a:r>
            <a:endParaRPr lang="es-VE" sz="2200" dirty="0"/>
          </a:p>
        </p:txBody>
      </p:sp>
      <p:pic>
        <p:nvPicPr>
          <p:cNvPr id="3076" name="Picture 4" descr="http://www.serloyola.edu.mx/images/graf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26" y="2288987"/>
            <a:ext cx="3395812" cy="289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26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1415</Words>
  <Application>Microsoft Office PowerPoint</Application>
  <PresentationFormat>Presentación en pantalla (4:3)</PresentationFormat>
  <Paragraphs>62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sgoncalves</dc:creator>
  <cp:lastModifiedBy>Ana Guinand</cp:lastModifiedBy>
  <cp:revision>120</cp:revision>
  <dcterms:created xsi:type="dcterms:W3CDTF">2013-09-23T16:04:17Z</dcterms:created>
  <dcterms:modified xsi:type="dcterms:W3CDTF">2013-10-16T11:42:18Z</dcterms:modified>
</cp:coreProperties>
</file>