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74" r:id="rId4"/>
    <p:sldId id="275" r:id="rId5"/>
    <p:sldId id="276" r:id="rId6"/>
    <p:sldId id="277" r:id="rId7"/>
    <p:sldId id="281" r:id="rId8"/>
    <p:sldId id="278" r:id="rId9"/>
    <p:sldId id="279"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3" r:id="rId23"/>
    <p:sldId id="270" r:id="rId24"/>
    <p:sldId id="271" r:id="rId25"/>
    <p:sldId id="280" r:id="rId26"/>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54" autoAdjust="0"/>
  </p:normalViewPr>
  <p:slideViewPr>
    <p:cSldViewPr>
      <p:cViewPr varScale="1">
        <p:scale>
          <a:sx n="80" d="100"/>
          <a:sy n="80" d="100"/>
        </p:scale>
        <p:origin x="-888"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D05DF8-9D3E-4195-B1CF-466451AB369B}" type="datetimeFigureOut">
              <a:rPr lang="es-VE" smtClean="0"/>
              <a:t>27-04-2016</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E1ABE-7A0D-4F26-8AB2-8E1F6577691C}" type="slidenum">
              <a:rPr lang="es-VE" smtClean="0"/>
              <a:t>‹Nº›</a:t>
            </a:fld>
            <a:endParaRPr lang="es-VE"/>
          </a:p>
        </p:txBody>
      </p:sp>
    </p:spTree>
    <p:extLst>
      <p:ext uri="{BB962C8B-B14F-4D97-AF65-F5344CB8AC3E}">
        <p14:creationId xmlns:p14="http://schemas.microsoft.com/office/powerpoint/2010/main" val="324991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33DE1ABE-7A0D-4F26-8AB2-8E1F6577691C}" type="slidenum">
              <a:rPr lang="es-VE" smtClean="0"/>
              <a:t>6</a:t>
            </a:fld>
            <a:endParaRPr lang="es-VE"/>
          </a:p>
        </p:txBody>
      </p:sp>
    </p:spTree>
    <p:extLst>
      <p:ext uri="{BB962C8B-B14F-4D97-AF65-F5344CB8AC3E}">
        <p14:creationId xmlns:p14="http://schemas.microsoft.com/office/powerpoint/2010/main" val="308237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33DE1ABE-7A0D-4F26-8AB2-8E1F6577691C}" type="slidenum">
              <a:rPr lang="es-VE" smtClean="0"/>
              <a:t>7</a:t>
            </a:fld>
            <a:endParaRPr lang="es-VE"/>
          </a:p>
        </p:txBody>
      </p:sp>
    </p:spTree>
    <p:extLst>
      <p:ext uri="{BB962C8B-B14F-4D97-AF65-F5344CB8AC3E}">
        <p14:creationId xmlns:p14="http://schemas.microsoft.com/office/powerpoint/2010/main" val="308237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20" name="19 Marcador de pie de página"/>
          <p:cNvSpPr>
            <a:spLocks noGrp="1"/>
          </p:cNvSpPr>
          <p:nvPr>
            <p:ph type="ftr" sz="quarter" idx="11"/>
          </p:nvPr>
        </p:nvSpPr>
        <p:spPr/>
        <p:txBody>
          <a:bodyPr/>
          <a:lstStyle>
            <a:extLst/>
          </a:lstStyle>
          <a:p>
            <a:endParaRPr lang="es-VE"/>
          </a:p>
        </p:txBody>
      </p:sp>
      <p:sp>
        <p:nvSpPr>
          <p:cNvPr id="10" name="9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5" name="4 Marcador de pie de página"/>
          <p:cNvSpPr>
            <a:spLocks noGrp="1"/>
          </p:cNvSpPr>
          <p:nvPr>
            <p:ph type="ftr" sz="quarter" idx="11"/>
          </p:nvPr>
        </p:nvSpPr>
        <p:spPr/>
        <p:txBody>
          <a:bodyPr/>
          <a:lstStyle>
            <a:extLst/>
          </a:lstStyle>
          <a:p>
            <a:endParaRPr lang="es-VE"/>
          </a:p>
        </p:txBody>
      </p:sp>
      <p:sp>
        <p:nvSpPr>
          <p:cNvPr id="6" name="5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6" name="5 Marcador de pie de página"/>
          <p:cNvSpPr>
            <a:spLocks noGrp="1"/>
          </p:cNvSpPr>
          <p:nvPr>
            <p:ph type="ftr" sz="quarter" idx="11"/>
          </p:nvPr>
        </p:nvSpPr>
        <p:spPr/>
        <p:txBody>
          <a:bodyPr/>
          <a:lstStyle>
            <a:extLst/>
          </a:lstStyle>
          <a:p>
            <a:endParaRPr lang="es-VE"/>
          </a:p>
        </p:txBody>
      </p:sp>
      <p:sp>
        <p:nvSpPr>
          <p:cNvPr id="7" name="6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8" name="7 Marcador de pie de página"/>
          <p:cNvSpPr>
            <a:spLocks noGrp="1"/>
          </p:cNvSpPr>
          <p:nvPr>
            <p:ph type="ftr" sz="quarter" idx="11"/>
          </p:nvPr>
        </p:nvSpPr>
        <p:spPr/>
        <p:txBody>
          <a:bodyPr/>
          <a:lstStyle>
            <a:extLst/>
          </a:lstStyle>
          <a:p>
            <a:endParaRPr lang="es-VE"/>
          </a:p>
        </p:txBody>
      </p:sp>
      <p:sp>
        <p:nvSpPr>
          <p:cNvPr id="9" name="8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4" name="3 Marcador de pie de página"/>
          <p:cNvSpPr>
            <a:spLocks noGrp="1"/>
          </p:cNvSpPr>
          <p:nvPr>
            <p:ph type="ftr" sz="quarter" idx="11"/>
          </p:nvPr>
        </p:nvSpPr>
        <p:spPr/>
        <p:txBody>
          <a:bodyPr/>
          <a:lstStyle>
            <a:extLst/>
          </a:lstStyle>
          <a:p>
            <a:endParaRPr lang="es-VE"/>
          </a:p>
        </p:txBody>
      </p:sp>
      <p:sp>
        <p:nvSpPr>
          <p:cNvPr id="5" name="4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3" name="2 Marcador de pie de página"/>
          <p:cNvSpPr>
            <a:spLocks noGrp="1"/>
          </p:cNvSpPr>
          <p:nvPr>
            <p:ph type="ftr" sz="quarter" idx="11"/>
          </p:nvPr>
        </p:nvSpPr>
        <p:spPr/>
        <p:txBody>
          <a:bodyPr/>
          <a:lstStyle>
            <a:extLst/>
          </a:lstStyle>
          <a:p>
            <a:endParaRPr lang="es-VE"/>
          </a:p>
        </p:txBody>
      </p:sp>
      <p:sp>
        <p:nvSpPr>
          <p:cNvPr id="4" name="3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6" name="5 Marcador de pie de página"/>
          <p:cNvSpPr>
            <a:spLocks noGrp="1"/>
          </p:cNvSpPr>
          <p:nvPr>
            <p:ph type="ftr" sz="quarter" idx="11"/>
          </p:nvPr>
        </p:nvSpPr>
        <p:spPr/>
        <p:txBody>
          <a:bodyPr/>
          <a:lstStyle>
            <a:extLst/>
          </a:lstStyle>
          <a:p>
            <a:endParaRPr lang="es-VE"/>
          </a:p>
        </p:txBody>
      </p:sp>
      <p:sp>
        <p:nvSpPr>
          <p:cNvPr id="7" name="6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F184FF27-C750-4BCB-9FF1-6CCA08D5419F}" type="datetimeFigureOut">
              <a:rPr lang="es-VE" smtClean="0"/>
              <a:t>27-04-2016</a:t>
            </a:fld>
            <a:endParaRPr lang="es-VE"/>
          </a:p>
        </p:txBody>
      </p:sp>
      <p:sp>
        <p:nvSpPr>
          <p:cNvPr id="6" name="5 Marcador de pie de página"/>
          <p:cNvSpPr>
            <a:spLocks noGrp="1"/>
          </p:cNvSpPr>
          <p:nvPr>
            <p:ph type="ftr" sz="quarter" idx="11"/>
          </p:nvPr>
        </p:nvSpPr>
        <p:spPr/>
        <p:txBody>
          <a:bodyPr/>
          <a:lstStyle>
            <a:extLst/>
          </a:lstStyle>
          <a:p>
            <a:endParaRPr lang="es-VE"/>
          </a:p>
        </p:txBody>
      </p:sp>
      <p:sp>
        <p:nvSpPr>
          <p:cNvPr id="7" name="6 Marcador de número de diapositiva"/>
          <p:cNvSpPr>
            <a:spLocks noGrp="1"/>
          </p:cNvSpPr>
          <p:nvPr>
            <p:ph type="sldNum" sz="quarter" idx="12"/>
          </p:nvPr>
        </p:nvSpPr>
        <p:spPr/>
        <p:txBody>
          <a:bodyPr/>
          <a:lstStyle>
            <a:extLst/>
          </a:lstStyle>
          <a:p>
            <a:fld id="{898DD17C-F6B7-4A61-A024-8B38716424F8}" type="slidenum">
              <a:rPr lang="es-VE" smtClean="0"/>
              <a:t>‹Nº›</a:t>
            </a:fld>
            <a:endParaRPr lang="es-VE"/>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184FF27-C750-4BCB-9FF1-6CCA08D5419F}" type="datetimeFigureOut">
              <a:rPr lang="es-VE" smtClean="0"/>
              <a:t>27-04-2016</a:t>
            </a:fld>
            <a:endParaRPr lang="es-VE"/>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VE"/>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98DD17C-F6B7-4A61-A024-8B38716424F8}" type="slidenum">
              <a:rPr lang="es-VE" smtClean="0"/>
              <a:t>‹Nº›</a:t>
            </a:fld>
            <a:endParaRPr lang="es-VE"/>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19672" y="764704"/>
            <a:ext cx="7272808" cy="752104"/>
          </a:xfrm>
        </p:spPr>
        <p:txBody>
          <a:bodyPr/>
          <a:lstStyle/>
          <a:p>
            <a:r>
              <a:rPr lang="es-VE" dirty="0" smtClean="0"/>
              <a:t>ASAMBLEA DE EDUCACIÓN</a:t>
            </a:r>
            <a:endParaRPr lang="es-VE" dirty="0"/>
          </a:p>
        </p:txBody>
      </p:sp>
      <p:sp>
        <p:nvSpPr>
          <p:cNvPr id="3" name="2 Subtítulo"/>
          <p:cNvSpPr>
            <a:spLocks noGrp="1"/>
          </p:cNvSpPr>
          <p:nvPr>
            <p:ph type="subTitle" idx="1"/>
          </p:nvPr>
        </p:nvSpPr>
        <p:spPr>
          <a:xfrm>
            <a:off x="920155" y="5954520"/>
            <a:ext cx="3723853" cy="930864"/>
          </a:xfrm>
        </p:spPr>
        <p:txBody>
          <a:bodyPr>
            <a:normAutofit fontScale="77500" lnSpcReduction="20000"/>
          </a:bodyPr>
          <a:lstStyle/>
          <a:p>
            <a:r>
              <a:rPr lang="es-ES" dirty="0" err="1"/>
              <a:t>Minitaller</a:t>
            </a:r>
            <a:r>
              <a:rPr lang="es-ES" dirty="0"/>
              <a:t>: </a:t>
            </a:r>
            <a:endParaRPr lang="es-ES" dirty="0" smtClean="0"/>
          </a:p>
          <a:p>
            <a:r>
              <a:rPr lang="es-ES" dirty="0" smtClean="0"/>
              <a:t>Competencias para </a:t>
            </a:r>
          </a:p>
          <a:p>
            <a:r>
              <a:rPr lang="es-ES" dirty="0" smtClean="0"/>
              <a:t>la </a:t>
            </a:r>
            <a:r>
              <a:rPr lang="es-ES" dirty="0"/>
              <a:t>Colaboración en la Misión</a:t>
            </a:r>
            <a:endParaRPr lang="es-VE" dirty="0"/>
          </a:p>
        </p:txBody>
      </p:sp>
      <p:sp>
        <p:nvSpPr>
          <p:cNvPr id="4" name="2 Subtítulo"/>
          <p:cNvSpPr txBox="1">
            <a:spLocks/>
          </p:cNvSpPr>
          <p:nvPr/>
        </p:nvSpPr>
        <p:spPr>
          <a:xfrm>
            <a:off x="1187624" y="2780928"/>
            <a:ext cx="7848872" cy="930864"/>
          </a:xfrm>
          <a:prstGeom prst="rect">
            <a:avLst/>
          </a:prstGeom>
        </p:spPr>
        <p:txBody>
          <a:bodyPr tIns="0">
            <a:no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s-ES" sz="3600" b="1" dirty="0" smtClean="0"/>
              <a:t>Dimensión social de la colaboración</a:t>
            </a:r>
            <a:endParaRPr lang="es-VE" sz="3600" dirty="0"/>
          </a:p>
        </p:txBody>
      </p:sp>
      <p:sp>
        <p:nvSpPr>
          <p:cNvPr id="5" name="1 Título"/>
          <p:cNvSpPr txBox="1">
            <a:spLocks/>
          </p:cNvSpPr>
          <p:nvPr/>
        </p:nvSpPr>
        <p:spPr>
          <a:xfrm>
            <a:off x="7020272" y="1412776"/>
            <a:ext cx="1597986" cy="464072"/>
          </a:xfrm>
          <a:prstGeom prst="rect">
            <a:avLst/>
          </a:prstGeom>
        </p:spPr>
        <p:txBody>
          <a:bodyPr anchor="b">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VE" sz="2400" dirty="0" smtClean="0"/>
              <a:t>ABRIL 2016</a:t>
            </a:r>
            <a:endParaRPr lang="es-VE" sz="2400" dirty="0"/>
          </a:p>
        </p:txBody>
      </p:sp>
      <p:pic>
        <p:nvPicPr>
          <p:cNvPr id="6" name="Picture 4" descr="http://www.lmcomboni.org/exe/EvangeliiGaudiumES/cristopo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117" y="4774712"/>
            <a:ext cx="2664296" cy="20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96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6865" y="44624"/>
            <a:ext cx="7443567" cy="1450757"/>
          </a:xfrm>
        </p:spPr>
        <p:txBody>
          <a:bodyPr>
            <a:normAutofit/>
          </a:bodyPr>
          <a:lstStyle/>
          <a:p>
            <a:r>
              <a:rPr lang="es-VE" sz="4000" dirty="0" smtClean="0"/>
              <a:t>Especificidad del modo alternativo</a:t>
            </a:r>
            <a:endParaRPr lang="es-VE" sz="4000" dirty="0"/>
          </a:p>
        </p:txBody>
      </p:sp>
      <p:sp>
        <p:nvSpPr>
          <p:cNvPr id="3" name="2 Marcador de contenido"/>
          <p:cNvSpPr>
            <a:spLocks noGrp="1"/>
          </p:cNvSpPr>
          <p:nvPr>
            <p:ph idx="1"/>
          </p:nvPr>
        </p:nvSpPr>
        <p:spPr>
          <a:xfrm>
            <a:off x="539552" y="1412776"/>
            <a:ext cx="5040560" cy="864096"/>
          </a:xfrm>
        </p:spPr>
        <p:txBody>
          <a:bodyPr>
            <a:noAutofit/>
          </a:bodyPr>
          <a:lstStyle/>
          <a:p>
            <a:r>
              <a:rPr lang="es-VE" sz="2800" dirty="0" smtClean="0"/>
              <a:t>La </a:t>
            </a:r>
            <a:r>
              <a:rPr lang="es-VE" sz="2800" dirty="0"/>
              <a:t>justicia que brota de la fe</a:t>
            </a:r>
          </a:p>
          <a:p>
            <a:endParaRPr lang="es-VE" sz="2800" b="1" dirty="0"/>
          </a:p>
        </p:txBody>
      </p:sp>
      <p:sp>
        <p:nvSpPr>
          <p:cNvPr id="8" name="2 Marcador de contenido"/>
          <p:cNvSpPr txBox="1">
            <a:spLocks/>
          </p:cNvSpPr>
          <p:nvPr/>
        </p:nvSpPr>
        <p:spPr>
          <a:xfrm>
            <a:off x="4291445" y="4932219"/>
            <a:ext cx="3044537" cy="67897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s-VE" sz="2800" dirty="0"/>
          </a:p>
        </p:txBody>
      </p:sp>
      <p:sp>
        <p:nvSpPr>
          <p:cNvPr id="10" name="2 Marcador de contenido"/>
          <p:cNvSpPr txBox="1">
            <a:spLocks/>
          </p:cNvSpPr>
          <p:nvPr/>
        </p:nvSpPr>
        <p:spPr>
          <a:xfrm>
            <a:off x="899592" y="2204864"/>
            <a:ext cx="6912768" cy="64807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Ø"/>
            </a:pPr>
            <a:r>
              <a:rPr lang="es-VE" sz="2400" dirty="0" smtClean="0"/>
              <a:t>No es exclusivamente cultivo de la bondad</a:t>
            </a:r>
          </a:p>
          <a:p>
            <a:endParaRPr lang="es-VE" sz="2400" b="1" dirty="0"/>
          </a:p>
        </p:txBody>
      </p:sp>
      <p:sp>
        <p:nvSpPr>
          <p:cNvPr id="11" name="2 Marcador de contenido"/>
          <p:cNvSpPr txBox="1">
            <a:spLocks/>
          </p:cNvSpPr>
          <p:nvPr/>
        </p:nvSpPr>
        <p:spPr>
          <a:xfrm>
            <a:off x="899592" y="2852936"/>
            <a:ext cx="6480720" cy="93610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Ø"/>
            </a:pPr>
            <a:r>
              <a:rPr lang="es-VE" sz="2400" dirty="0" smtClean="0"/>
              <a:t>No es exclusivamente la lucha por el ejercicio efectivo de la justicia positiva.</a:t>
            </a:r>
          </a:p>
          <a:p>
            <a:endParaRPr lang="es-VE" sz="2400" b="1" dirty="0"/>
          </a:p>
        </p:txBody>
      </p:sp>
      <p:sp>
        <p:nvSpPr>
          <p:cNvPr id="12" name="2 Marcador de contenido"/>
          <p:cNvSpPr txBox="1">
            <a:spLocks/>
          </p:cNvSpPr>
          <p:nvPr/>
        </p:nvSpPr>
        <p:spPr>
          <a:xfrm>
            <a:off x="899592" y="4005064"/>
            <a:ext cx="5040560" cy="1122625"/>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Ø"/>
            </a:pPr>
            <a:r>
              <a:rPr lang="es-VE" sz="2400" dirty="0" smtClean="0"/>
              <a:t>No es exclusivamente el esfuerzo por la formación y el mantenimiento de unas referencias éticas.</a:t>
            </a:r>
          </a:p>
          <a:p>
            <a:endParaRPr lang="es-VE" sz="2400" b="1" dirty="0"/>
          </a:p>
        </p:txBody>
      </p:sp>
      <p:sp>
        <p:nvSpPr>
          <p:cNvPr id="13" name="2 Marcador de contenido"/>
          <p:cNvSpPr txBox="1">
            <a:spLocks/>
          </p:cNvSpPr>
          <p:nvPr/>
        </p:nvSpPr>
        <p:spPr>
          <a:xfrm>
            <a:off x="899592" y="5733256"/>
            <a:ext cx="5184576" cy="64807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anose="05000000000000000000" pitchFamily="2" charset="2"/>
              <a:buChar char="Ø"/>
            </a:pPr>
            <a:r>
              <a:rPr lang="es-VE" sz="2400" dirty="0" smtClean="0"/>
              <a:t>ES LA CCONSTRUCCIÓN DE LA FRATERNIDAD</a:t>
            </a:r>
          </a:p>
          <a:p>
            <a:endParaRPr lang="es-VE" sz="2400" b="1" dirty="0"/>
          </a:p>
        </p:txBody>
      </p:sp>
      <p:pic>
        <p:nvPicPr>
          <p:cNvPr id="9218" name="Picture 2" descr="https://cronicadeunatraicion.files.wordpress.com/2014/10/multiplicacion-milagros-y-fe.jpg?w=295&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770947"/>
            <a:ext cx="2809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7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additive="base">
                                        <p:cTn id="11" dur="500" fill="hold"/>
                                        <p:tgtEl>
                                          <p:spTgt spid="9218"/>
                                        </p:tgtEl>
                                        <p:attrNameLst>
                                          <p:attrName>ppt_x</p:attrName>
                                        </p:attrNameLst>
                                      </p:cBhvr>
                                      <p:tavLst>
                                        <p:tav tm="0">
                                          <p:val>
                                            <p:strVal val="#ppt_x"/>
                                          </p:val>
                                        </p:tav>
                                        <p:tav tm="100000">
                                          <p:val>
                                            <p:strVal val="#ppt_x"/>
                                          </p:val>
                                        </p:tav>
                                      </p:tavLst>
                                    </p:anim>
                                    <p:anim calcmode="lin" valueType="num">
                                      <p:cBhvr additive="base">
                                        <p:cTn id="12"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nodePh="1">
                                  <p:stCondLst>
                                    <p:cond delay="0"/>
                                  </p:stCondLst>
                                  <p:endCondLst>
                                    <p:cond evt="begin" delay="0">
                                      <p:tn val="21"/>
                                    </p:cond>
                                  </p:end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additive="base">
                                        <p:cTn id="47"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10" grpId="0" build="p"/>
      <p:bldP spid="11" grpId="0" build="p"/>
      <p:bldP spid="12"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195736" y="3861048"/>
            <a:ext cx="6834873" cy="619125"/>
          </a:xfrm>
        </p:spPr>
        <p:txBody>
          <a:bodyPr>
            <a:noAutofit/>
          </a:bodyPr>
          <a:lstStyle/>
          <a:p>
            <a:pPr algn="ctr"/>
            <a:r>
              <a:rPr lang="es-VE" sz="2400" dirty="0" smtClean="0">
                <a:solidFill>
                  <a:schemeClr val="tx1"/>
                </a:solidFill>
              </a:rPr>
              <a:t>Lo constitutivo de nuestra visión </a:t>
            </a:r>
            <a:r>
              <a:rPr lang="es-VE" sz="2400" dirty="0" smtClean="0">
                <a:solidFill>
                  <a:schemeClr val="tx1"/>
                </a:solidFill>
              </a:rPr>
              <a:t>programática</a:t>
            </a:r>
          </a:p>
          <a:p>
            <a:pPr algn="ctr"/>
            <a:r>
              <a:rPr lang="es-VE" sz="2400" dirty="0" smtClean="0">
                <a:solidFill>
                  <a:schemeClr val="tx1"/>
                </a:solidFill>
              </a:rPr>
              <a:t>Como sujeto apostólico</a:t>
            </a:r>
            <a:endParaRPr lang="es-VE" sz="2400" dirty="0">
              <a:solidFill>
                <a:schemeClr val="tx1"/>
              </a:solidFill>
            </a:endParaRPr>
          </a:p>
        </p:txBody>
      </p:sp>
      <p:pic>
        <p:nvPicPr>
          <p:cNvPr id="12290" name="Picture 2" descr="https://encrypted-tbn3.gstatic.com/images?q=tbn:ANd9GcQnkin0q8QGO3ESuptBHq1p-pnun5mxMCyq6zBHozLcxQGeCPQkVw"/>
          <p:cNvPicPr>
            <a:picLocks noChangeAspect="1" noChangeArrowheads="1"/>
          </p:cNvPicPr>
          <p:nvPr/>
        </p:nvPicPr>
        <p:blipFill>
          <a:blip r:embed="rId2"/>
          <a:srcRect/>
          <a:stretch>
            <a:fillRect/>
          </a:stretch>
        </p:blipFill>
        <p:spPr bwMode="auto">
          <a:xfrm>
            <a:off x="251520" y="1128428"/>
            <a:ext cx="2101454" cy="3740732"/>
          </a:xfrm>
          <a:prstGeom prst="rect">
            <a:avLst/>
          </a:prstGeom>
          <a:noFill/>
        </p:spPr>
      </p:pic>
      <p:sp>
        <p:nvSpPr>
          <p:cNvPr id="5" name="1 Título"/>
          <p:cNvSpPr txBox="1">
            <a:spLocks/>
          </p:cNvSpPr>
          <p:nvPr/>
        </p:nvSpPr>
        <p:spPr>
          <a:xfrm>
            <a:off x="2195736" y="1995688"/>
            <a:ext cx="6768752" cy="785240"/>
          </a:xfrm>
          <a:prstGeom prst="rect">
            <a:avLst/>
          </a:prstGeom>
        </p:spPr>
        <p:txBody>
          <a:bodyPr anchor="b">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s-VE" sz="4000" dirty="0" smtClean="0"/>
              <a:t>El para qué de nuestra vinculación</a:t>
            </a:r>
            <a:endParaRPr lang="es-VE" sz="4000" dirty="0"/>
          </a:p>
        </p:txBody>
      </p:sp>
    </p:spTree>
    <p:extLst>
      <p:ext uri="{BB962C8B-B14F-4D97-AF65-F5344CB8AC3E}">
        <p14:creationId xmlns:p14="http://schemas.microsoft.com/office/powerpoint/2010/main" val="124639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ctrTitle"/>
          </p:nvPr>
        </p:nvSpPr>
        <p:spPr>
          <a:xfrm>
            <a:off x="3193978" y="1119337"/>
            <a:ext cx="5950022" cy="725487"/>
          </a:xfrm>
          <a:noFill/>
        </p:spPr>
        <p:txBody>
          <a:bodyPr/>
          <a:lstStyle/>
          <a:p>
            <a:pPr algn="ctr" eaLnBrk="1" hangingPunct="1"/>
            <a:r>
              <a:rPr lang="es-ES" altLang="es-VE" sz="3200" b="1" dirty="0" smtClean="0"/>
              <a:t>Una </a:t>
            </a:r>
            <a:r>
              <a:rPr lang="es-ES" altLang="es-VE" sz="3200" b="1" dirty="0" smtClean="0"/>
              <a:t>mirada desde la realidad</a:t>
            </a:r>
          </a:p>
        </p:txBody>
      </p:sp>
      <p:sp>
        <p:nvSpPr>
          <p:cNvPr id="12292" name="Rectangle 12"/>
          <p:cNvSpPr>
            <a:spLocks noGrp="1" noChangeArrowheads="1"/>
          </p:cNvSpPr>
          <p:nvPr>
            <p:ph type="subTitle" idx="1"/>
          </p:nvPr>
        </p:nvSpPr>
        <p:spPr>
          <a:xfrm>
            <a:off x="3707904" y="2468488"/>
            <a:ext cx="5206585" cy="1752600"/>
          </a:xfrm>
        </p:spPr>
        <p:txBody>
          <a:bodyPr>
            <a:normAutofit fontScale="92500"/>
          </a:bodyPr>
          <a:lstStyle/>
          <a:p>
            <a:pPr eaLnBrk="1" hangingPunct="1"/>
            <a:r>
              <a:rPr lang="es-ES_tradnl" altLang="es-VE" dirty="0" smtClean="0"/>
              <a:t>Necesitamos mirar a Venezuela </a:t>
            </a:r>
            <a:r>
              <a:rPr lang="es-ES_tradnl" altLang="es-VE" dirty="0" smtClean="0"/>
              <a:t>no </a:t>
            </a:r>
            <a:r>
              <a:rPr lang="es-ES_tradnl" altLang="es-VE" dirty="0" smtClean="0"/>
              <a:t>desde una ideología ni desde pequeños mundos </a:t>
            </a:r>
            <a:r>
              <a:rPr lang="es-ES_tradnl" altLang="es-VE" dirty="0" smtClean="0"/>
              <a:t>cerrados, sino desde lo que efectivamente está aconteciendo.</a:t>
            </a:r>
            <a:endParaRPr lang="es-ES" altLang="es-VE" dirty="0" smtClean="0"/>
          </a:p>
        </p:txBody>
      </p:sp>
      <p:sp>
        <p:nvSpPr>
          <p:cNvPr id="5" name="Rectangle 12"/>
          <p:cNvSpPr txBox="1">
            <a:spLocks noChangeArrowheads="1"/>
          </p:cNvSpPr>
          <p:nvPr/>
        </p:nvSpPr>
        <p:spPr bwMode="auto">
          <a:xfrm>
            <a:off x="1560693" y="4797152"/>
            <a:ext cx="72390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Dios es el creador de la realidad y sólo en ella nos encontramos con Dios y con su designio.</a:t>
            </a:r>
            <a:endParaRPr lang="es-ES" altLang="es-VE" kern="0" dirty="0" smtClean="0"/>
          </a:p>
        </p:txBody>
      </p:sp>
      <p:sp>
        <p:nvSpPr>
          <p:cNvPr id="6"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http://www.daxcodigital.com/wp-content/uploads/2014/01/vision.jpg"/>
          <p:cNvPicPr>
            <a:picLocks noChangeAspect="1" noChangeArrowheads="1"/>
          </p:cNvPicPr>
          <p:nvPr/>
        </p:nvPicPr>
        <p:blipFill>
          <a:blip r:embed="rId2"/>
          <a:srcRect/>
          <a:stretch>
            <a:fillRect/>
          </a:stretch>
        </p:blipFill>
        <p:spPr bwMode="auto">
          <a:xfrm>
            <a:off x="199809" y="1292720"/>
            <a:ext cx="2721769" cy="3000376"/>
          </a:xfrm>
          <a:prstGeom prst="rect">
            <a:avLst/>
          </a:prstGeom>
          <a:noFill/>
        </p:spPr>
      </p:pic>
    </p:spTree>
    <p:extLst>
      <p:ext uri="{BB962C8B-B14F-4D97-AF65-F5344CB8AC3E}">
        <p14:creationId xmlns:p14="http://schemas.microsoft.com/office/powerpoint/2010/main" val="37765184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1000" fill="hold"/>
                                        <p:tgtEl>
                                          <p:spTgt spid="12291"/>
                                        </p:tgtEl>
                                        <p:attrNameLst>
                                          <p:attrName>ppt_x</p:attrName>
                                        </p:attrNameLst>
                                      </p:cBhvr>
                                      <p:tavLst>
                                        <p:tav tm="0">
                                          <p:val>
                                            <p:strVal val="1+#ppt_w/2"/>
                                          </p:val>
                                        </p:tav>
                                        <p:tav tm="100000">
                                          <p:val>
                                            <p:strVal val="#ppt_x"/>
                                          </p:val>
                                        </p:tav>
                                      </p:tavLst>
                                    </p:anim>
                                    <p:anim calcmode="lin" valueType="num">
                                      <p:cBhvr additive="base">
                                        <p:cTn id="8" dur="1000" fill="hold"/>
                                        <p:tgtEl>
                                          <p:spTgt spid="122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2">
                                            <p:txEl>
                                              <p:pRg st="0" end="0"/>
                                            </p:txEl>
                                          </p:spTgt>
                                        </p:tgtEl>
                                        <p:attrNameLst>
                                          <p:attrName>style.visibility</p:attrName>
                                        </p:attrNameLst>
                                      </p:cBhvr>
                                      <p:to>
                                        <p:strVal val="visible"/>
                                      </p:to>
                                    </p:set>
                                    <p:anim calcmode="lin" valueType="num">
                                      <p:cBhvr additive="base">
                                        <p:cTn id="13" dur="1000" fill="hold"/>
                                        <p:tgtEl>
                                          <p:spTgt spid="1229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2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292"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ctrTitle"/>
          </p:nvPr>
        </p:nvSpPr>
        <p:spPr>
          <a:xfrm>
            <a:off x="3631045" y="1339996"/>
            <a:ext cx="5512955" cy="725487"/>
          </a:xfrm>
          <a:noFill/>
        </p:spPr>
        <p:txBody>
          <a:bodyPr/>
          <a:lstStyle/>
          <a:p>
            <a:pPr algn="ctr" eaLnBrk="1" hangingPunct="1"/>
            <a:r>
              <a:rPr lang="es-ES" altLang="es-VE" sz="3200" b="1" dirty="0" smtClean="0"/>
              <a:t>Una mirada desde dentro </a:t>
            </a:r>
          </a:p>
        </p:txBody>
      </p:sp>
      <p:sp>
        <p:nvSpPr>
          <p:cNvPr id="13316" name="Rectangle 12"/>
          <p:cNvSpPr>
            <a:spLocks noGrp="1" noChangeArrowheads="1"/>
          </p:cNvSpPr>
          <p:nvPr>
            <p:ph type="subTitle" idx="1"/>
          </p:nvPr>
        </p:nvSpPr>
        <p:spPr>
          <a:xfrm>
            <a:off x="4065984" y="2586038"/>
            <a:ext cx="4755898" cy="1584325"/>
          </a:xfrm>
        </p:spPr>
        <p:txBody>
          <a:bodyPr>
            <a:normAutofit lnSpcReduction="10000"/>
          </a:bodyPr>
          <a:lstStyle/>
          <a:p>
            <a:pPr eaLnBrk="1" hangingPunct="1"/>
            <a:r>
              <a:rPr lang="es-ES_tradnl" altLang="es-VE" dirty="0" smtClean="0"/>
              <a:t>No como meros espectadores; sino implicados en ella, vinculando con ella nuestra suerte.</a:t>
            </a:r>
            <a:endParaRPr lang="es-ES" altLang="es-VE" dirty="0" smtClean="0"/>
          </a:p>
        </p:txBody>
      </p:sp>
      <p:sp>
        <p:nvSpPr>
          <p:cNvPr id="5" name="Rectangle 12"/>
          <p:cNvSpPr txBox="1">
            <a:spLocks noChangeArrowheads="1"/>
          </p:cNvSpPr>
          <p:nvPr/>
        </p:nvSpPr>
        <p:spPr bwMode="auto">
          <a:xfrm>
            <a:off x="1476375" y="4973638"/>
            <a:ext cx="72390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La perspectiva cristiana no puede ser otra que la </a:t>
            </a:r>
            <a:r>
              <a:rPr lang="es-ES_tradnl" altLang="es-VE" kern="0" dirty="0" err="1" smtClean="0"/>
              <a:t>encarnatoria</a:t>
            </a:r>
            <a:r>
              <a:rPr lang="es-ES_tradnl" altLang="es-VE" kern="0" dirty="0" smtClean="0"/>
              <a:t>.</a:t>
            </a:r>
            <a:endParaRPr lang="es-ES" altLang="es-VE" kern="0" dirty="0" smtClean="0"/>
          </a:p>
        </p:txBody>
      </p:sp>
      <p:pic>
        <p:nvPicPr>
          <p:cNvPr id="10242" name="Picture 2" descr="http://www.finsi.com/gestion_web/ftp/fotosproyectos/166p.jpg"/>
          <p:cNvPicPr>
            <a:picLocks noChangeAspect="1" noChangeArrowheads="1"/>
          </p:cNvPicPr>
          <p:nvPr/>
        </p:nvPicPr>
        <p:blipFill>
          <a:blip r:embed="rId2"/>
          <a:srcRect/>
          <a:stretch>
            <a:fillRect/>
          </a:stretch>
        </p:blipFill>
        <p:spPr bwMode="auto">
          <a:xfrm>
            <a:off x="155869" y="1243185"/>
            <a:ext cx="3407569" cy="3409951"/>
          </a:xfrm>
          <a:prstGeom prst="rect">
            <a:avLst/>
          </a:prstGeom>
          <a:noFill/>
        </p:spPr>
      </p:pic>
      <p:sp>
        <p:nvSpPr>
          <p:cNvPr id="7"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7867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1000" fill="hold"/>
                                        <p:tgtEl>
                                          <p:spTgt spid="13315"/>
                                        </p:tgtEl>
                                        <p:attrNameLst>
                                          <p:attrName>ppt_x</p:attrName>
                                        </p:attrNameLst>
                                      </p:cBhvr>
                                      <p:tavLst>
                                        <p:tav tm="0">
                                          <p:val>
                                            <p:strVal val="1+#ppt_w/2"/>
                                          </p:val>
                                        </p:tav>
                                        <p:tav tm="100000">
                                          <p:val>
                                            <p:strVal val="#ppt_x"/>
                                          </p:val>
                                        </p:tav>
                                      </p:tavLst>
                                    </p:anim>
                                    <p:anim calcmode="lin" valueType="num">
                                      <p:cBhvr additive="base">
                                        <p:cTn id="8" dur="10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xEl>
                                              <p:pRg st="0" end="0"/>
                                            </p:txEl>
                                          </p:spTgt>
                                        </p:tgtEl>
                                        <p:attrNameLst>
                                          <p:attrName>style.visibility</p:attrName>
                                        </p:attrNameLst>
                                      </p:cBhvr>
                                      <p:to>
                                        <p:strVal val="visible"/>
                                      </p:to>
                                    </p:set>
                                    <p:anim calcmode="lin" valueType="num">
                                      <p:cBhvr additive="base">
                                        <p:cTn id="13"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ctrTitle"/>
          </p:nvPr>
        </p:nvSpPr>
        <p:spPr>
          <a:xfrm>
            <a:off x="4057387" y="1256870"/>
            <a:ext cx="4380345" cy="725487"/>
          </a:xfrm>
          <a:noFill/>
        </p:spPr>
        <p:txBody>
          <a:bodyPr>
            <a:normAutofit fontScale="90000"/>
          </a:bodyPr>
          <a:lstStyle/>
          <a:p>
            <a:pPr algn="ctr" eaLnBrk="1" hangingPunct="1"/>
            <a:r>
              <a:rPr lang="es-ES" altLang="es-VE" sz="3200" b="1" dirty="0" smtClean="0"/>
              <a:t>Una mirada desde abajo </a:t>
            </a:r>
          </a:p>
        </p:txBody>
      </p:sp>
      <p:sp>
        <p:nvSpPr>
          <p:cNvPr id="14340" name="Rectangle 12"/>
          <p:cNvSpPr>
            <a:spLocks noGrp="1" noChangeArrowheads="1"/>
          </p:cNvSpPr>
          <p:nvPr>
            <p:ph type="subTitle" idx="1"/>
          </p:nvPr>
        </p:nvSpPr>
        <p:spPr>
          <a:xfrm>
            <a:off x="4029973" y="2728048"/>
            <a:ext cx="4906877" cy="1584325"/>
          </a:xfrm>
        </p:spPr>
        <p:txBody>
          <a:bodyPr/>
          <a:lstStyle/>
          <a:p>
            <a:pPr eaLnBrk="1" hangingPunct="1"/>
            <a:r>
              <a:rPr lang="es-ES_tradnl" altLang="es-VE" dirty="0" smtClean="0"/>
              <a:t>No como ciudadanos ilustrados; sino estableciendo relaciones mutuas y horizontales.</a:t>
            </a:r>
            <a:endParaRPr lang="es-ES" altLang="es-VE" dirty="0" smtClean="0"/>
          </a:p>
        </p:txBody>
      </p:sp>
      <p:sp>
        <p:nvSpPr>
          <p:cNvPr id="5" name="Rectangle 12"/>
          <p:cNvSpPr txBox="1">
            <a:spLocks noChangeArrowheads="1"/>
          </p:cNvSpPr>
          <p:nvPr/>
        </p:nvSpPr>
        <p:spPr bwMode="auto">
          <a:xfrm>
            <a:off x="1283486" y="4659313"/>
            <a:ext cx="72390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Jesús se encarna en el seno de un pueblo como elección consciente y estructural (encarnación </a:t>
            </a:r>
            <a:r>
              <a:rPr lang="es-ES_tradnl" altLang="es-VE" kern="0" dirty="0" err="1" smtClean="0"/>
              <a:t>kenótica</a:t>
            </a:r>
            <a:r>
              <a:rPr lang="es-ES_tradnl" altLang="es-VE" kern="0" dirty="0" smtClean="0"/>
              <a:t>)</a:t>
            </a:r>
            <a:endParaRPr lang="es-ES" altLang="es-VE" kern="0" dirty="0" smtClean="0"/>
          </a:p>
        </p:txBody>
      </p:sp>
      <p:pic>
        <p:nvPicPr>
          <p:cNvPr id="9218" name="Picture 2" descr="http://www.emprendepyme.net/wp-content/uploads/2010/01/direccion.jpg"/>
          <p:cNvPicPr>
            <a:picLocks noChangeAspect="1" noChangeArrowheads="1"/>
          </p:cNvPicPr>
          <p:nvPr/>
        </p:nvPicPr>
        <p:blipFill>
          <a:blip r:embed="rId2"/>
          <a:srcRect/>
          <a:stretch>
            <a:fillRect/>
          </a:stretch>
        </p:blipFill>
        <p:spPr bwMode="auto">
          <a:xfrm>
            <a:off x="366059" y="996408"/>
            <a:ext cx="3160606" cy="3512712"/>
          </a:xfrm>
          <a:prstGeom prst="rect">
            <a:avLst/>
          </a:prstGeom>
          <a:noFill/>
        </p:spPr>
      </p:pic>
      <p:sp>
        <p:nvSpPr>
          <p:cNvPr id="7"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632704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1000" fill="hold"/>
                                        <p:tgtEl>
                                          <p:spTgt spid="14339"/>
                                        </p:tgtEl>
                                        <p:attrNameLst>
                                          <p:attrName>ppt_x</p:attrName>
                                        </p:attrNameLst>
                                      </p:cBhvr>
                                      <p:tavLst>
                                        <p:tav tm="0">
                                          <p:val>
                                            <p:strVal val="1+#ppt_w/2"/>
                                          </p:val>
                                        </p:tav>
                                        <p:tav tm="100000">
                                          <p:val>
                                            <p:strVal val="#ppt_x"/>
                                          </p:val>
                                        </p:tav>
                                      </p:tavLst>
                                    </p:anim>
                                    <p:anim calcmode="lin" valueType="num">
                                      <p:cBhvr additive="base">
                                        <p:cTn id="8" dur="10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 calcmode="lin" valueType="num">
                                      <p:cBhvr additive="base">
                                        <p:cTn id="13" dur="10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ctrTitle"/>
          </p:nvPr>
        </p:nvSpPr>
        <p:spPr>
          <a:xfrm>
            <a:off x="4102524" y="1506252"/>
            <a:ext cx="4220585" cy="725487"/>
          </a:xfrm>
          <a:noFill/>
        </p:spPr>
        <p:txBody>
          <a:bodyPr>
            <a:normAutofit fontScale="90000"/>
          </a:bodyPr>
          <a:lstStyle/>
          <a:p>
            <a:pPr algn="ctr" eaLnBrk="1" hangingPunct="1"/>
            <a:r>
              <a:rPr lang="es-ES" altLang="es-VE" sz="3200" b="1" dirty="0" smtClean="0"/>
              <a:t>Una mirada constructiva</a:t>
            </a:r>
          </a:p>
        </p:txBody>
      </p:sp>
      <p:sp>
        <p:nvSpPr>
          <p:cNvPr id="15364" name="Rectangle 12"/>
          <p:cNvSpPr>
            <a:spLocks noGrp="1" noChangeArrowheads="1"/>
          </p:cNvSpPr>
          <p:nvPr>
            <p:ph type="subTitle" idx="1"/>
          </p:nvPr>
        </p:nvSpPr>
        <p:spPr>
          <a:xfrm>
            <a:off x="4605220" y="2708920"/>
            <a:ext cx="3808809" cy="1584325"/>
          </a:xfrm>
        </p:spPr>
        <p:txBody>
          <a:bodyPr>
            <a:normAutofit lnSpcReduction="10000"/>
          </a:bodyPr>
          <a:lstStyle/>
          <a:p>
            <a:pPr eaLnBrk="1" hangingPunct="1"/>
            <a:r>
              <a:rPr lang="es-ES_tradnl" altLang="es-VE" dirty="0" smtClean="0"/>
              <a:t>No basta con ver lo malo y denunciarlo sino también estimular lo positivo.</a:t>
            </a:r>
            <a:endParaRPr lang="es-ES" altLang="es-VE" dirty="0" smtClean="0"/>
          </a:p>
        </p:txBody>
      </p:sp>
      <p:sp>
        <p:nvSpPr>
          <p:cNvPr id="5" name="Rectangle 12"/>
          <p:cNvSpPr txBox="1">
            <a:spLocks noChangeArrowheads="1"/>
          </p:cNvSpPr>
          <p:nvPr/>
        </p:nvSpPr>
        <p:spPr bwMode="auto">
          <a:xfrm>
            <a:off x="1619672" y="4829200"/>
            <a:ext cx="72390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El cristianismo es buena nueva… Jesús insiste en que Él no ha venido juzgar sino a salvar. </a:t>
            </a:r>
            <a:endParaRPr lang="es-ES" altLang="es-VE" kern="0" dirty="0" smtClean="0"/>
          </a:p>
        </p:txBody>
      </p:sp>
      <p:pic>
        <p:nvPicPr>
          <p:cNvPr id="8194" name="Picture 2" descr="http://quindiaguas.com/files/editor/images/VISION(1).jpg"/>
          <p:cNvPicPr>
            <a:picLocks noChangeAspect="1" noChangeArrowheads="1"/>
          </p:cNvPicPr>
          <p:nvPr/>
        </p:nvPicPr>
        <p:blipFill>
          <a:blip r:embed="rId2"/>
          <a:srcRect/>
          <a:stretch>
            <a:fillRect/>
          </a:stretch>
        </p:blipFill>
        <p:spPr bwMode="auto">
          <a:xfrm>
            <a:off x="605054" y="1011378"/>
            <a:ext cx="3125282" cy="3125282"/>
          </a:xfrm>
          <a:prstGeom prst="rect">
            <a:avLst/>
          </a:prstGeom>
          <a:noFill/>
        </p:spPr>
      </p:pic>
      <p:sp>
        <p:nvSpPr>
          <p:cNvPr id="7"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4616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1+#ppt_w/2"/>
                                          </p:val>
                                        </p:tav>
                                        <p:tav tm="100000">
                                          <p:val>
                                            <p:strVal val="#ppt_x"/>
                                          </p:val>
                                        </p:tav>
                                      </p:tavLst>
                                    </p:anim>
                                    <p:anim calcmode="lin" valueType="num">
                                      <p:cBhvr additive="base">
                                        <p:cTn id="8"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xEl>
                                              <p:pRg st="0" end="0"/>
                                            </p:txEl>
                                          </p:spTgt>
                                        </p:tgtEl>
                                        <p:attrNameLst>
                                          <p:attrName>style.visibility</p:attrName>
                                        </p:attrNameLst>
                                      </p:cBhvr>
                                      <p:to>
                                        <p:strVal val="visible"/>
                                      </p:to>
                                    </p:set>
                                    <p:anim calcmode="lin" valueType="num">
                                      <p:cBhvr additive="base">
                                        <p:cTn id="13" dur="1000" fill="hold"/>
                                        <p:tgtEl>
                                          <p:spTgt spid="15364">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3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ctrTitle"/>
          </p:nvPr>
        </p:nvSpPr>
        <p:spPr>
          <a:xfrm>
            <a:off x="4500997" y="1367705"/>
            <a:ext cx="4102676" cy="725487"/>
          </a:xfrm>
          <a:noFill/>
        </p:spPr>
        <p:txBody>
          <a:bodyPr>
            <a:normAutofit fontScale="90000"/>
          </a:bodyPr>
          <a:lstStyle/>
          <a:p>
            <a:pPr algn="ctr" eaLnBrk="1" hangingPunct="1"/>
            <a:r>
              <a:rPr lang="es-ES" altLang="es-VE" sz="3200" b="1" dirty="0" smtClean="0"/>
              <a:t>Una mirada inclusiva</a:t>
            </a:r>
          </a:p>
        </p:txBody>
      </p:sp>
      <p:sp>
        <p:nvSpPr>
          <p:cNvPr id="16388" name="Rectangle 12"/>
          <p:cNvSpPr>
            <a:spLocks noGrp="1" noChangeArrowheads="1"/>
          </p:cNvSpPr>
          <p:nvPr>
            <p:ph type="subTitle" idx="1"/>
          </p:nvPr>
        </p:nvSpPr>
        <p:spPr>
          <a:xfrm>
            <a:off x="4188402" y="2520230"/>
            <a:ext cx="4799734" cy="1584325"/>
          </a:xfrm>
        </p:spPr>
        <p:txBody>
          <a:bodyPr/>
          <a:lstStyle/>
          <a:p>
            <a:pPr eaLnBrk="1" hangingPunct="1"/>
            <a:r>
              <a:rPr lang="es-ES_tradnl" altLang="es-VE" dirty="0" smtClean="0"/>
              <a:t>Nuestra propuesta no debe limitarse a los nuestros, absolutizando la pertenencia.</a:t>
            </a:r>
            <a:endParaRPr lang="es-ES" altLang="es-VE" dirty="0" smtClean="0"/>
          </a:p>
        </p:txBody>
      </p:sp>
      <p:sp>
        <p:nvSpPr>
          <p:cNvPr id="5" name="Rectangle 12"/>
          <p:cNvSpPr txBox="1">
            <a:spLocks noChangeArrowheads="1"/>
          </p:cNvSpPr>
          <p:nvPr/>
        </p:nvSpPr>
        <p:spPr bwMode="auto">
          <a:xfrm>
            <a:off x="1476375" y="4973216"/>
            <a:ext cx="723900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Dios quiere que todos los seres humanos se salven… Hace llover sobre justos e injustos.  </a:t>
            </a:r>
            <a:endParaRPr lang="es-ES" altLang="es-VE" kern="0" dirty="0" smtClean="0"/>
          </a:p>
        </p:txBody>
      </p:sp>
      <p:pic>
        <p:nvPicPr>
          <p:cNvPr id="7170" name="Picture 2" descr="http://1.bp.blogspot.com/_R8XlqBZVf9Y/TKMfdDNWjlI/AAAAAAAAAWk/lpOMLtQIajs/s1600/bienvenidos%5B1%5D.jpg"/>
          <p:cNvPicPr>
            <a:picLocks noChangeAspect="1" noChangeArrowheads="1"/>
          </p:cNvPicPr>
          <p:nvPr/>
        </p:nvPicPr>
        <p:blipFill>
          <a:blip r:embed="rId2"/>
          <a:srcRect/>
          <a:stretch>
            <a:fillRect/>
          </a:stretch>
        </p:blipFill>
        <p:spPr bwMode="auto">
          <a:xfrm>
            <a:off x="760917" y="1420285"/>
            <a:ext cx="2991895" cy="3016827"/>
          </a:xfrm>
          <a:prstGeom prst="rect">
            <a:avLst/>
          </a:prstGeom>
          <a:noFill/>
        </p:spPr>
      </p:pic>
      <p:sp>
        <p:nvSpPr>
          <p:cNvPr id="7"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55675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1000" fill="hold"/>
                                        <p:tgtEl>
                                          <p:spTgt spid="16387"/>
                                        </p:tgtEl>
                                        <p:attrNameLst>
                                          <p:attrName>ppt_x</p:attrName>
                                        </p:attrNameLst>
                                      </p:cBhvr>
                                      <p:tavLst>
                                        <p:tav tm="0">
                                          <p:val>
                                            <p:strVal val="1+#ppt_w/2"/>
                                          </p:val>
                                        </p:tav>
                                        <p:tav tm="100000">
                                          <p:val>
                                            <p:strVal val="#ppt_x"/>
                                          </p:val>
                                        </p:tav>
                                      </p:tavLst>
                                    </p:anim>
                                    <p:anim calcmode="lin" valueType="num">
                                      <p:cBhvr additive="base">
                                        <p:cTn id="8" dur="10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calcmode="lin" valueType="num">
                                      <p:cBhvr additive="base">
                                        <p:cTn id="13" dur="1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ctrTitle"/>
          </p:nvPr>
        </p:nvSpPr>
        <p:spPr>
          <a:xfrm>
            <a:off x="4155643" y="1464687"/>
            <a:ext cx="4697411" cy="725487"/>
          </a:xfrm>
          <a:noFill/>
        </p:spPr>
        <p:txBody>
          <a:bodyPr>
            <a:noAutofit/>
          </a:bodyPr>
          <a:lstStyle/>
          <a:p>
            <a:pPr algn="ctr" eaLnBrk="1" hangingPunct="1"/>
            <a:r>
              <a:rPr lang="es-ES" altLang="es-VE" sz="3200" b="1" dirty="0" smtClean="0"/>
              <a:t>Una mirada en la que todos </a:t>
            </a:r>
            <a:br>
              <a:rPr lang="es-ES" altLang="es-VE" sz="3200" b="1" dirty="0" smtClean="0"/>
            </a:br>
            <a:r>
              <a:rPr lang="es-ES" altLang="es-VE" sz="3200" b="1" dirty="0" smtClean="0"/>
              <a:t>nos hagamos cargo</a:t>
            </a:r>
          </a:p>
        </p:txBody>
      </p:sp>
      <p:sp>
        <p:nvSpPr>
          <p:cNvPr id="17412" name="Rectangle 12"/>
          <p:cNvSpPr>
            <a:spLocks noGrp="1" noChangeArrowheads="1"/>
          </p:cNvSpPr>
          <p:nvPr>
            <p:ph type="subTitle" idx="1"/>
          </p:nvPr>
        </p:nvSpPr>
        <p:spPr>
          <a:xfrm>
            <a:off x="4255222" y="2506368"/>
            <a:ext cx="4629005" cy="1719268"/>
          </a:xfrm>
        </p:spPr>
        <p:txBody>
          <a:bodyPr>
            <a:normAutofit fontScale="92500"/>
          </a:bodyPr>
          <a:lstStyle/>
          <a:p>
            <a:r>
              <a:rPr lang="es-ES_tradnl" altLang="es-VE" dirty="0" smtClean="0"/>
              <a:t>Como sujetos en interacción simbiótica</a:t>
            </a:r>
          </a:p>
          <a:p>
            <a:r>
              <a:rPr lang="es-ES_tradnl" altLang="es-VE" kern="0" dirty="0" smtClean="0"/>
              <a:t>Ni piezas del totalitarismo del mercado; ni parásitos del estado. </a:t>
            </a:r>
            <a:endParaRPr lang="es-ES" altLang="es-VE" kern="0" dirty="0" smtClean="0"/>
          </a:p>
          <a:p>
            <a:pPr eaLnBrk="1" hangingPunct="1"/>
            <a:endParaRPr lang="es-ES" altLang="es-VE" dirty="0" smtClean="0"/>
          </a:p>
        </p:txBody>
      </p:sp>
      <p:sp>
        <p:nvSpPr>
          <p:cNvPr id="5" name="Rectangle 12"/>
          <p:cNvSpPr txBox="1">
            <a:spLocks noChangeArrowheads="1"/>
          </p:cNvSpPr>
          <p:nvPr/>
        </p:nvSpPr>
        <p:spPr bwMode="auto">
          <a:xfrm>
            <a:off x="1317625" y="5140327"/>
            <a:ext cx="723900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Para los cristianos lo que cuenta es el desarrollo humano.</a:t>
            </a:r>
            <a:endParaRPr lang="es-ES" altLang="es-VE" kern="0" dirty="0" smtClean="0"/>
          </a:p>
        </p:txBody>
      </p:sp>
      <p:pic>
        <p:nvPicPr>
          <p:cNvPr id="6146" name="Picture 2" descr="http://4.bp.blogspot.com/-R9887zjjxjo/T7N2bpy8N5I/AAAAAAAAAVU/9jMlppCC8yo/s320/Equipo%2Bhuman%2Bbeen.jpg"/>
          <p:cNvPicPr>
            <a:picLocks noChangeAspect="1" noChangeArrowheads="1"/>
          </p:cNvPicPr>
          <p:nvPr/>
        </p:nvPicPr>
        <p:blipFill>
          <a:blip r:embed="rId2"/>
          <a:srcRect/>
          <a:stretch>
            <a:fillRect/>
          </a:stretch>
        </p:blipFill>
        <p:spPr bwMode="auto">
          <a:xfrm>
            <a:off x="1134997" y="1649426"/>
            <a:ext cx="2306789" cy="3075718"/>
          </a:xfrm>
          <a:prstGeom prst="rect">
            <a:avLst/>
          </a:prstGeom>
          <a:noFill/>
        </p:spPr>
      </p:pic>
      <p:sp>
        <p:nvSpPr>
          <p:cNvPr id="8"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225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1000" fill="hold"/>
                                        <p:tgtEl>
                                          <p:spTgt spid="17411"/>
                                        </p:tgtEl>
                                        <p:attrNameLst>
                                          <p:attrName>ppt_x</p:attrName>
                                        </p:attrNameLst>
                                      </p:cBhvr>
                                      <p:tavLst>
                                        <p:tav tm="0">
                                          <p:val>
                                            <p:strVal val="1+#ppt_w/2"/>
                                          </p:val>
                                        </p:tav>
                                        <p:tav tm="100000">
                                          <p:val>
                                            <p:strVal val="#ppt_x"/>
                                          </p:val>
                                        </p:tav>
                                      </p:tavLst>
                                    </p:anim>
                                    <p:anim calcmode="lin" valueType="num">
                                      <p:cBhvr additive="base">
                                        <p:cTn id="8" dur="10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2">
                                            <p:txEl>
                                              <p:pRg st="0" end="0"/>
                                            </p:txEl>
                                          </p:spTgt>
                                        </p:tgtEl>
                                        <p:attrNameLst>
                                          <p:attrName>style.visibility</p:attrName>
                                        </p:attrNameLst>
                                      </p:cBhvr>
                                      <p:to>
                                        <p:strVal val="visible"/>
                                      </p:to>
                                    </p:set>
                                    <p:anim calcmode="lin" valueType="num">
                                      <p:cBhvr additive="base">
                                        <p:cTn id="13" dur="1000" fill="hold"/>
                                        <p:tgtEl>
                                          <p:spTgt spid="174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74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2">
                                            <p:txEl>
                                              <p:pRg st="1" end="1"/>
                                            </p:txEl>
                                          </p:spTgt>
                                        </p:tgtEl>
                                        <p:attrNameLst>
                                          <p:attrName>style.visibility</p:attrName>
                                        </p:attrNameLst>
                                      </p:cBhvr>
                                      <p:to>
                                        <p:strVal val="visible"/>
                                      </p:to>
                                    </p:set>
                                    <p:anim calcmode="lin" valueType="num">
                                      <p:cBhvr additive="base">
                                        <p:cTn id="19" dur="1000" fill="hold"/>
                                        <p:tgtEl>
                                          <p:spTgt spid="174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74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000" fill="hold"/>
                                        <p:tgtEl>
                                          <p:spTgt spid="5"/>
                                        </p:tgtEl>
                                        <p:attrNameLst>
                                          <p:attrName>ppt_x</p:attrName>
                                        </p:attrNameLst>
                                      </p:cBhvr>
                                      <p:tavLst>
                                        <p:tav tm="0">
                                          <p:val>
                                            <p:strVal val="#ppt_x"/>
                                          </p:val>
                                        </p:tav>
                                        <p:tav tm="100000">
                                          <p:val>
                                            <p:strVal val="#ppt_x"/>
                                          </p:val>
                                        </p:tav>
                                      </p:tavLst>
                                    </p:anim>
                                    <p:anim calcmode="lin" valueType="num">
                                      <p:cBhvr additive="base">
                                        <p:cTn id="26"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ctrTitle"/>
          </p:nvPr>
        </p:nvSpPr>
        <p:spPr>
          <a:xfrm>
            <a:off x="3138488" y="1617087"/>
            <a:ext cx="5828867" cy="725487"/>
          </a:xfrm>
          <a:noFill/>
        </p:spPr>
        <p:txBody>
          <a:bodyPr>
            <a:noAutofit/>
          </a:bodyPr>
          <a:lstStyle/>
          <a:p>
            <a:pPr algn="ctr" eaLnBrk="1" hangingPunct="1"/>
            <a:r>
              <a:rPr lang="es-ES" altLang="es-VE" sz="3200" b="1" dirty="0" smtClean="0"/>
              <a:t>Una mirada que</a:t>
            </a:r>
            <a:br>
              <a:rPr lang="es-ES" altLang="es-VE" sz="3200" b="1" dirty="0" smtClean="0"/>
            </a:br>
            <a:r>
              <a:rPr lang="es-ES" altLang="es-VE" sz="3200" b="1" dirty="0" smtClean="0"/>
              <a:t>reconoce las diferencias y mantiene la unidad</a:t>
            </a:r>
          </a:p>
        </p:txBody>
      </p:sp>
      <p:sp>
        <p:nvSpPr>
          <p:cNvPr id="18436" name="Rectangle 12"/>
          <p:cNvSpPr>
            <a:spLocks noGrp="1" noChangeArrowheads="1"/>
          </p:cNvSpPr>
          <p:nvPr>
            <p:ph type="subTitle" idx="1"/>
          </p:nvPr>
        </p:nvSpPr>
        <p:spPr>
          <a:xfrm>
            <a:off x="3704503" y="2914076"/>
            <a:ext cx="4867997" cy="1152525"/>
          </a:xfrm>
        </p:spPr>
        <p:txBody>
          <a:bodyPr>
            <a:normAutofit fontScale="92500" lnSpcReduction="10000"/>
          </a:bodyPr>
          <a:lstStyle/>
          <a:p>
            <a:pPr eaLnBrk="1" hangingPunct="1"/>
            <a:r>
              <a:rPr lang="es-ES" altLang="es-VE" sz="2700" dirty="0" smtClean="0"/>
              <a:t>La constitución nos define como una sociedad </a:t>
            </a:r>
            <a:r>
              <a:rPr lang="es-VE" altLang="es-VE" sz="2700" dirty="0" smtClean="0"/>
              <a:t>MULTIÉTNICA Y PLURICULTURAL </a:t>
            </a:r>
            <a:endParaRPr lang="es-ES" altLang="es-VE" sz="2700" dirty="0" smtClean="0"/>
          </a:p>
        </p:txBody>
      </p:sp>
      <p:sp>
        <p:nvSpPr>
          <p:cNvPr id="5" name="Rectangle 12"/>
          <p:cNvSpPr txBox="1">
            <a:spLocks noChangeArrowheads="1"/>
          </p:cNvSpPr>
          <p:nvPr/>
        </p:nvSpPr>
        <p:spPr bwMode="auto">
          <a:xfrm>
            <a:off x="1619672" y="4797152"/>
            <a:ext cx="7239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rtl="0" fontAlgn="base">
              <a:spcBef>
                <a:spcPct val="20000"/>
              </a:spcBef>
              <a:spcAft>
                <a:spcPct val="0"/>
              </a:spcAft>
              <a:buClr>
                <a:schemeClr val="tx2"/>
              </a:buClr>
              <a:buSzPct val="70000"/>
              <a:buFont typeface="Wingdings" pitchFamily="2" charset="2"/>
              <a:buNone/>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eaLnBrk="1" hangingPunct="1">
              <a:defRPr/>
            </a:pPr>
            <a:r>
              <a:rPr lang="es-ES_tradnl" altLang="es-VE" kern="0" dirty="0" smtClean="0"/>
              <a:t>Los cristianos no seguimos el modelo de la torre de Babel sino el de pentecostés. </a:t>
            </a:r>
            <a:endParaRPr lang="es-ES" altLang="es-VE" kern="0" dirty="0" smtClean="0"/>
          </a:p>
        </p:txBody>
      </p:sp>
      <p:pic>
        <p:nvPicPr>
          <p:cNvPr id="5122" name="Picture 2" descr="http://www.ajuaa.com/news/thumbnail.php?file=more_images_4/cel_774905807.jpg&amp;size=article_medium"/>
          <p:cNvPicPr>
            <a:picLocks noChangeAspect="1" noChangeArrowheads="1"/>
          </p:cNvPicPr>
          <p:nvPr/>
        </p:nvPicPr>
        <p:blipFill>
          <a:blip r:embed="rId2"/>
          <a:srcRect/>
          <a:stretch>
            <a:fillRect/>
          </a:stretch>
        </p:blipFill>
        <p:spPr bwMode="auto">
          <a:xfrm>
            <a:off x="501150" y="1797030"/>
            <a:ext cx="2740819" cy="2712090"/>
          </a:xfrm>
          <a:prstGeom prst="rect">
            <a:avLst/>
          </a:prstGeom>
          <a:noFill/>
        </p:spPr>
      </p:pic>
      <p:sp>
        <p:nvSpPr>
          <p:cNvPr id="7" name="Rectángulo 3"/>
          <p:cNvSpPr/>
          <p:nvPr/>
        </p:nvSpPr>
        <p:spPr>
          <a:xfrm>
            <a:off x="1048205" y="179929"/>
            <a:ext cx="2947731" cy="584775"/>
          </a:xfrm>
          <a:prstGeom prst="rect">
            <a:avLst/>
          </a:prstGeom>
        </p:spPr>
        <p:txBody>
          <a:bodyPr wrap="square">
            <a:spAutoFit/>
          </a:bodyPr>
          <a:lstStyle/>
          <a:p>
            <a:pPr algn="ctr">
              <a:spcAft>
                <a:spcPts val="0"/>
              </a:spcAft>
            </a:pPr>
            <a:r>
              <a:rPr lang="es-VE" sz="3200" b="1" dirty="0" smtClean="0">
                <a:latin typeface="Calibri" panose="020F0502020204030204" pitchFamily="34" charset="0"/>
                <a:ea typeface="Calibri" panose="020F0502020204030204" pitchFamily="34" charset="0"/>
                <a:cs typeface="Times New Roman" panose="02020603050405020304" pitchFamily="18" charset="0"/>
              </a:rPr>
              <a:t>Hacer posible</a:t>
            </a:r>
            <a:endParaRPr lang="es-VE" sz="3200" b="1"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708773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1000" fill="hold"/>
                                        <p:tgtEl>
                                          <p:spTgt spid="18435"/>
                                        </p:tgtEl>
                                        <p:attrNameLst>
                                          <p:attrName>ppt_x</p:attrName>
                                        </p:attrNameLst>
                                      </p:cBhvr>
                                      <p:tavLst>
                                        <p:tav tm="0">
                                          <p:val>
                                            <p:strVal val="1+#ppt_w/2"/>
                                          </p:val>
                                        </p:tav>
                                        <p:tav tm="100000">
                                          <p:val>
                                            <p:strVal val="#ppt_x"/>
                                          </p:val>
                                        </p:tav>
                                      </p:tavLst>
                                    </p:anim>
                                    <p:anim calcmode="lin" valueType="num">
                                      <p:cBhvr additive="base">
                                        <p:cTn id="8" dur="10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xEl>
                                              <p:pRg st="0" end="0"/>
                                            </p:txEl>
                                          </p:spTgt>
                                        </p:tgtEl>
                                        <p:attrNameLst>
                                          <p:attrName>style.visibility</p:attrName>
                                        </p:attrNameLst>
                                      </p:cBhvr>
                                      <p:to>
                                        <p:strVal val="visible"/>
                                      </p:to>
                                    </p:set>
                                    <p:anim calcmode="lin" valueType="num">
                                      <p:cBhvr additive="base">
                                        <p:cTn id="13" dur="10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170911" y="4788130"/>
            <a:ext cx="4328853" cy="1143000"/>
          </a:xfrm>
        </p:spPr>
        <p:txBody>
          <a:bodyPr/>
          <a:lstStyle/>
          <a:p>
            <a:r>
              <a:rPr lang="es-VE" dirty="0" smtClean="0">
                <a:solidFill>
                  <a:schemeClr val="tx1"/>
                </a:solidFill>
              </a:rPr>
              <a:t>Apuntando a las prácticas</a:t>
            </a:r>
            <a:endParaRPr lang="es-VE" dirty="0">
              <a:solidFill>
                <a:schemeClr val="tx1"/>
              </a:solidFill>
            </a:endParaRPr>
          </a:p>
        </p:txBody>
      </p:sp>
      <p:sp>
        <p:nvSpPr>
          <p:cNvPr id="4" name="Rectángulo 3"/>
          <p:cNvSpPr/>
          <p:nvPr/>
        </p:nvSpPr>
        <p:spPr>
          <a:xfrm>
            <a:off x="3190742" y="1823753"/>
            <a:ext cx="5163549" cy="584775"/>
          </a:xfrm>
          <a:prstGeom prst="rect">
            <a:avLst/>
          </a:prstGeom>
          <a:noFill/>
        </p:spPr>
        <p:txBody>
          <a:bodyPr anchor="b">
            <a:noAutofit/>
          </a:bodyPr>
          <a:lstStyle/>
          <a:p>
            <a:pPr algn="ctr">
              <a:spcBef>
                <a:spcPct val="0"/>
              </a:spcBef>
            </a:pPr>
            <a:r>
              <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El qué de lo social</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4098" name="Picture 2" descr="http://www3.gobiernodecanarias.org/empleo/portal/estaticos_portal/online/galerias/imagenes/D6_practicas_no_laborales_1_12283089_m.jpg"/>
          <p:cNvPicPr>
            <a:picLocks noChangeAspect="1" noChangeArrowheads="1"/>
          </p:cNvPicPr>
          <p:nvPr/>
        </p:nvPicPr>
        <p:blipFill>
          <a:blip r:embed="rId2"/>
          <a:srcRect/>
          <a:stretch>
            <a:fillRect/>
          </a:stretch>
        </p:blipFill>
        <p:spPr bwMode="auto">
          <a:xfrm>
            <a:off x="449191" y="1512167"/>
            <a:ext cx="3465176" cy="4043507"/>
          </a:xfrm>
          <a:prstGeom prst="rect">
            <a:avLst/>
          </a:prstGeom>
          <a:noFill/>
        </p:spPr>
      </p:pic>
    </p:spTree>
    <p:extLst>
      <p:ext uri="{BB962C8B-B14F-4D97-AF65-F5344CB8AC3E}">
        <p14:creationId xmlns:p14="http://schemas.microsoft.com/office/powerpoint/2010/main" val="1182747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04664"/>
            <a:ext cx="2992376" cy="850106"/>
          </a:xfrm>
        </p:spPr>
        <p:txBody>
          <a:bodyPr>
            <a:normAutofit/>
          </a:bodyPr>
          <a:lstStyle/>
          <a:p>
            <a:r>
              <a:rPr lang="es-VE" dirty="0"/>
              <a:t>Preámbulo</a:t>
            </a:r>
            <a:r>
              <a:rPr lang="es-VE" dirty="0" smtClean="0"/>
              <a:t>:</a:t>
            </a:r>
            <a:endParaRPr lang="es-VE" dirty="0"/>
          </a:p>
        </p:txBody>
      </p:sp>
      <p:sp>
        <p:nvSpPr>
          <p:cNvPr id="3" name="2 Marcador de contenido"/>
          <p:cNvSpPr>
            <a:spLocks noGrp="1"/>
          </p:cNvSpPr>
          <p:nvPr>
            <p:ph idx="1"/>
          </p:nvPr>
        </p:nvSpPr>
        <p:spPr>
          <a:xfrm>
            <a:off x="1403648" y="1591816"/>
            <a:ext cx="7498080" cy="1837184"/>
          </a:xfrm>
        </p:spPr>
        <p:txBody>
          <a:bodyPr>
            <a:normAutofit/>
          </a:bodyPr>
          <a:lstStyle/>
          <a:p>
            <a:pPr algn="just"/>
            <a:r>
              <a:rPr lang="es-VE" dirty="0" smtClean="0"/>
              <a:t>Estamos </a:t>
            </a:r>
            <a:r>
              <a:rPr lang="es-VE" dirty="0"/>
              <a:t>hablando de lo que hace fecunda </a:t>
            </a:r>
            <a:r>
              <a:rPr lang="es-VE" dirty="0" smtClean="0"/>
              <a:t>y transcendente la vinculación: </a:t>
            </a:r>
          </a:p>
          <a:p>
            <a:pPr marL="402336" lvl="1" indent="0" algn="ctr">
              <a:buNone/>
            </a:pPr>
            <a:r>
              <a:rPr lang="es-VE" sz="4000" dirty="0"/>
              <a:t>E</a:t>
            </a:r>
            <a:r>
              <a:rPr lang="es-VE" sz="4000" dirty="0" smtClean="0"/>
              <a:t>s </a:t>
            </a:r>
            <a:r>
              <a:rPr lang="es-VE" sz="4000" dirty="0"/>
              <a:t>para la </a:t>
            </a:r>
            <a:r>
              <a:rPr lang="es-VE" sz="4000" dirty="0" smtClean="0"/>
              <a:t>misión</a:t>
            </a:r>
            <a:endParaRPr lang="es-VE" sz="4000" dirty="0"/>
          </a:p>
          <a:p>
            <a:pPr algn="just"/>
            <a:endParaRPr lang="es-VE" dirty="0"/>
          </a:p>
        </p:txBody>
      </p:sp>
      <p:sp>
        <p:nvSpPr>
          <p:cNvPr id="4" name="2 Marcador de contenido"/>
          <p:cNvSpPr txBox="1">
            <a:spLocks/>
          </p:cNvSpPr>
          <p:nvPr/>
        </p:nvSpPr>
        <p:spPr>
          <a:xfrm>
            <a:off x="2508573" y="4077072"/>
            <a:ext cx="6552728" cy="2531368"/>
          </a:xfrm>
          <a:prstGeom prst="rect">
            <a:avLst/>
          </a:prstGeom>
        </p:spPr>
        <p:txBody>
          <a:bodyPr>
            <a:normAutofit fontScale="9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dirty="0" smtClean="0"/>
              <a:t>Debemos reconocer las grandes diferencias en las situaciones y en las modalidades de los vínculos funcionales y carismáticos, por lo que aplica el criterio ignaciano de téngase en cuenta: personas, tiempos y lugares.  </a:t>
            </a:r>
          </a:p>
          <a:p>
            <a:pPr algn="just"/>
            <a:endParaRPr lang="es-VE" dirty="0"/>
          </a:p>
        </p:txBody>
      </p:sp>
      <p:pic>
        <p:nvPicPr>
          <p:cNvPr id="1026" name="Picture 2" descr="http://negocioenprogreso.com/sites/default/files/field/image/vision-m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47" y="4221088"/>
            <a:ext cx="2257425"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95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ppt_x"/>
                                          </p:val>
                                        </p:tav>
                                        <p:tav tm="100000">
                                          <p:val>
                                            <p:strVal val="#ppt_x"/>
                                          </p:val>
                                        </p:tav>
                                      </p:tavLst>
                                    </p:anim>
                                    <p:anim calcmode="lin" valueType="num">
                                      <p:cBhvr additive="base">
                                        <p:cTn id="24" dur="75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750" fill="hold"/>
                                        <p:tgtEl>
                                          <p:spTgt spid="1026"/>
                                        </p:tgtEl>
                                        <p:attrNameLst>
                                          <p:attrName>ppt_x</p:attrName>
                                        </p:attrNameLst>
                                      </p:cBhvr>
                                      <p:tavLst>
                                        <p:tav tm="0">
                                          <p:val>
                                            <p:strVal val="#ppt_x"/>
                                          </p:val>
                                        </p:tav>
                                        <p:tav tm="100000">
                                          <p:val>
                                            <p:strVal val="#ppt_x"/>
                                          </p:val>
                                        </p:tav>
                                      </p:tavLst>
                                    </p:anim>
                                    <p:anim calcmode="lin" valueType="num">
                                      <p:cBhvr additive="base">
                                        <p:cTn id="28" dur="75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90735" y="1268760"/>
            <a:ext cx="5461830" cy="5262979"/>
          </a:xfrm>
          <a:prstGeom prst="rect">
            <a:avLst/>
          </a:prstGeom>
        </p:spPr>
        <p:txBody>
          <a:bodyPr wrap="square">
            <a:spAutoFit/>
          </a:bodyPr>
          <a:lstStyle/>
          <a:p>
            <a:pPr algn="just">
              <a:spcAft>
                <a:spcPts val="0"/>
              </a:spcAft>
            </a:pPr>
            <a:r>
              <a:rPr lang="es-VE" sz="2800" dirty="0" smtClean="0">
                <a:latin typeface="Calibri" panose="020F0502020204030204" pitchFamily="34" charset="0"/>
                <a:ea typeface="Calibri" panose="020F0502020204030204" pitchFamily="34" charset="0"/>
                <a:cs typeface="Times New Roman" panose="02020603050405020304" pitchFamily="18" charset="0"/>
              </a:rPr>
              <a:t>Que la realidad reluzca en los que estamos estudiando.</a:t>
            </a:r>
          </a:p>
          <a:p>
            <a:pPr algn="just">
              <a:spcAft>
                <a:spcPts val="0"/>
              </a:spcAft>
            </a:pPr>
            <a:endParaRPr lang="es-VE" sz="28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VE" sz="2800" dirty="0" smtClean="0">
                <a:latin typeface="Calibri" panose="020F0502020204030204" pitchFamily="34" charset="0"/>
                <a:ea typeface="Calibri" panose="020F0502020204030204" pitchFamily="34" charset="0"/>
                <a:cs typeface="Times New Roman" panose="02020603050405020304" pitchFamily="18" charset="0"/>
              </a:rPr>
              <a:t>Que lo que afirmamos de lo social modele los contenidos y las pedagogías.</a:t>
            </a:r>
          </a:p>
          <a:p>
            <a:pPr algn="just">
              <a:spcAft>
                <a:spcPts val="0"/>
              </a:spcAft>
            </a:pPr>
            <a:endParaRPr lang="es-VE" sz="28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VE" sz="2800" dirty="0" smtClean="0">
                <a:latin typeface="Calibri" panose="020F0502020204030204" pitchFamily="34" charset="0"/>
                <a:ea typeface="Calibri" panose="020F0502020204030204" pitchFamily="34" charset="0"/>
                <a:cs typeface="Times New Roman" panose="02020603050405020304" pitchFamily="18" charset="0"/>
              </a:rPr>
              <a:t>Diseñar propuestas curriculares desde nuestra perspectiva.</a:t>
            </a:r>
          </a:p>
          <a:p>
            <a:pPr algn="just">
              <a:spcAft>
                <a:spcPts val="0"/>
              </a:spcAft>
            </a:pPr>
            <a:endParaRPr lang="es-VE" sz="2800" dirty="0" smtClean="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VE" sz="2800" dirty="0" smtClean="0">
                <a:latin typeface="Calibri" panose="020F0502020204030204" pitchFamily="34" charset="0"/>
                <a:ea typeface="Calibri" panose="020F0502020204030204" pitchFamily="34" charset="0"/>
                <a:cs typeface="Times New Roman" panose="02020603050405020304" pitchFamily="18" charset="0"/>
              </a:rPr>
              <a:t>Hay historias sobre esto:  las UGA en el Jesús Obrero.</a:t>
            </a:r>
            <a:endParaRPr lang="es-VE" sz="28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ángulo 4"/>
          <p:cNvSpPr/>
          <p:nvPr/>
        </p:nvSpPr>
        <p:spPr>
          <a:xfrm>
            <a:off x="35496" y="528499"/>
            <a:ext cx="6948153" cy="584775"/>
          </a:xfrm>
          <a:prstGeom prst="rect">
            <a:avLst/>
          </a:prstGeom>
          <a:noFill/>
        </p:spPr>
        <p:txBody>
          <a:bodyPr anchor="b">
            <a:noAutofit/>
          </a:bodyPr>
          <a:lstStyle/>
          <a:p>
            <a:pPr algn="ctr">
              <a:spcBef>
                <a:spcPct val="0"/>
              </a:spcBef>
            </a:pPr>
            <a:r>
              <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Lo nuclear y más difícil</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3074" name="Picture 2" descr="http://www.coordinacionempresarial.com/wp-content/uploads/2013/05/Dudas.jpg"/>
          <p:cNvPicPr>
            <a:picLocks noChangeAspect="1" noChangeArrowheads="1"/>
          </p:cNvPicPr>
          <p:nvPr/>
        </p:nvPicPr>
        <p:blipFill>
          <a:blip r:embed="rId2"/>
          <a:srcRect/>
          <a:stretch>
            <a:fillRect/>
          </a:stretch>
        </p:blipFill>
        <p:spPr bwMode="auto">
          <a:xfrm>
            <a:off x="6876256" y="1844824"/>
            <a:ext cx="1800200" cy="3768436"/>
          </a:xfrm>
          <a:prstGeom prst="rect">
            <a:avLst/>
          </a:prstGeom>
          <a:noFill/>
        </p:spPr>
      </p:pic>
    </p:spTree>
    <p:extLst>
      <p:ext uri="{BB962C8B-B14F-4D97-AF65-F5344CB8AC3E}">
        <p14:creationId xmlns:p14="http://schemas.microsoft.com/office/powerpoint/2010/main" val="21249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39552" y="332656"/>
            <a:ext cx="6948153" cy="584775"/>
          </a:xfrm>
          <a:prstGeom prst="rect">
            <a:avLst/>
          </a:prstGeom>
          <a:noFill/>
        </p:spPr>
        <p:txBody>
          <a:bodyPr anchor="b">
            <a:noAutofit/>
          </a:bodyPr>
          <a:lstStyle/>
          <a:p>
            <a:pPr algn="ctr">
              <a:spcBef>
                <a:spcPct val="0"/>
              </a:spcBef>
            </a:pPr>
            <a:r>
              <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LAS TAREAS HABITUALES:</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7" name="Rectángulo 6"/>
          <p:cNvSpPr/>
          <p:nvPr/>
        </p:nvSpPr>
        <p:spPr>
          <a:xfrm>
            <a:off x="1235644" y="1343184"/>
            <a:ext cx="7106672" cy="4401205"/>
          </a:xfrm>
          <a:prstGeom prst="rect">
            <a:avLst/>
          </a:prstGeom>
        </p:spPr>
        <p:txBody>
          <a:bodyPr wrap="square">
            <a:spAutoFit/>
          </a:bodyPr>
          <a:lstStyle/>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Vinculación integral con el cuerpo de docentes y personal directivo.</a:t>
            </a:r>
            <a:endParaRPr lang="es-VE"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La vinculación con padres, madres y representantes.</a:t>
            </a:r>
            <a:endParaRPr lang="es-VE"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Experiencias creativas que rompan las fronteras académicas.</a:t>
            </a:r>
          </a:p>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Fortalecimiento de las organizaciones sociales de los jóvenes. </a:t>
            </a:r>
          </a:p>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Cursos de formación socio política.</a:t>
            </a:r>
          </a:p>
          <a:p>
            <a:pPr marL="342900" lvl="0" indent="-342900" algn="just">
              <a:spcAft>
                <a:spcPts val="0"/>
              </a:spcAft>
              <a:buFont typeface="Calibri" panose="020F0502020204030204" pitchFamily="34" charset="0"/>
              <a:buChar char="-"/>
            </a:pPr>
            <a:r>
              <a:rPr lang="es-VE" sz="2800" dirty="0" smtClean="0">
                <a:latin typeface="Calibri" panose="020F0502020204030204" pitchFamily="34" charset="0"/>
                <a:ea typeface="Calibri" panose="020F0502020204030204" pitchFamily="34" charset="0"/>
                <a:cs typeface="Calibri" panose="020F0502020204030204" pitchFamily="34" charset="0"/>
              </a:rPr>
              <a:t>Uso de los medios de comunicación.</a:t>
            </a:r>
          </a:p>
        </p:txBody>
      </p:sp>
      <p:pic>
        <p:nvPicPr>
          <p:cNvPr id="9"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4365103"/>
            <a:ext cx="1510612" cy="2201951"/>
          </a:xfrm>
          <a:prstGeom prst="rect">
            <a:avLst/>
          </a:prstGeom>
        </p:spPr>
      </p:pic>
    </p:spTree>
    <p:extLst>
      <p:ext uri="{BB962C8B-B14F-4D97-AF65-F5344CB8AC3E}">
        <p14:creationId xmlns:p14="http://schemas.microsoft.com/office/powerpoint/2010/main" val="156083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idx="4294967295"/>
          </p:nvPr>
        </p:nvSpPr>
        <p:spPr>
          <a:xfrm>
            <a:off x="1043608" y="1052736"/>
            <a:ext cx="5760640" cy="5695681"/>
          </a:xfrm>
        </p:spPr>
        <p:txBody>
          <a:bodyPr>
            <a:normAutofit fontScale="92500" lnSpcReduction="10000"/>
          </a:bodyPr>
          <a:lstStyle/>
          <a:p>
            <a:r>
              <a:rPr lang="es-VE" sz="2400" dirty="0" smtClean="0"/>
              <a:t>¿</a:t>
            </a:r>
            <a:r>
              <a:rPr lang="es-VE" sz="2400" dirty="0"/>
              <a:t>Qué significa para nosotros el </a:t>
            </a:r>
            <a:r>
              <a:rPr lang="es-VE" sz="2400" dirty="0" smtClean="0"/>
              <a:t>“compromiso absoluto por la vida y cultura de paz”?</a:t>
            </a:r>
            <a:endParaRPr lang="es-VE" sz="2400" dirty="0"/>
          </a:p>
          <a:p>
            <a:r>
              <a:rPr lang="es-VE" sz="2400" dirty="0" smtClean="0"/>
              <a:t>Desde una </a:t>
            </a:r>
            <a:r>
              <a:rPr lang="es-VE" sz="2400" dirty="0"/>
              <a:t>mirada </a:t>
            </a:r>
            <a:r>
              <a:rPr lang="es-VE" sz="2400" dirty="0" smtClean="0"/>
              <a:t>inclusiva según la cual </a:t>
            </a:r>
            <a:r>
              <a:rPr lang="es-VE" sz="2400" dirty="0"/>
              <a:t>n</a:t>
            </a:r>
            <a:r>
              <a:rPr lang="es-VE" sz="2400" dirty="0" smtClean="0"/>
              <a:t>uestra </a:t>
            </a:r>
            <a:r>
              <a:rPr lang="es-VE" sz="2400" dirty="0"/>
              <a:t>propuesta no debe limitarse a los nuestros, absolutizando la pertenencia. ¿Cómo entendemos esto?</a:t>
            </a:r>
          </a:p>
          <a:p>
            <a:r>
              <a:rPr lang="es-VE" sz="2400" dirty="0"/>
              <a:t>“Que la realidad reluzca en los que estamos estudiando”.  ¿Qué propuestas curriculares se pueden diseñar desde nuestra perspectiva?</a:t>
            </a:r>
          </a:p>
          <a:p>
            <a:r>
              <a:rPr lang="es-VE" sz="2400" dirty="0"/>
              <a:t>¿Cuáles pueden ser las “Experiencias creativas que rompan las fronteras académicas” y cómo se puede acompañar a los alumnos?</a:t>
            </a:r>
          </a:p>
          <a:p>
            <a:r>
              <a:rPr lang="es-VE" sz="2400" dirty="0"/>
              <a:t>¿Cómo incorporar a los siempre “autoexcluidos”, apáticos… en el Compromiso social? </a:t>
            </a:r>
          </a:p>
          <a:p>
            <a:r>
              <a:rPr lang="es-VE" sz="2400" dirty="0"/>
              <a:t>¿Qué propuestas debemos impulsar desde nuestra </a:t>
            </a:r>
            <a:r>
              <a:rPr lang="es-VE" sz="2400" dirty="0" smtClean="0"/>
              <a:t>gestión?</a:t>
            </a:r>
            <a:endParaRPr lang="es-VE" sz="2400" dirty="0"/>
          </a:p>
        </p:txBody>
      </p:sp>
      <p:pic>
        <p:nvPicPr>
          <p:cNvPr id="2050" name="Picture 2" descr="http://blogs.icemd.com/blog-customer-experience-en-transporte-y-automocion/wp-content/uploads/sites/632/pregunta-como-customer-exper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1324"/>
            <a:ext cx="2304256" cy="5627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4"/>
          <p:cNvSpPr/>
          <p:nvPr/>
        </p:nvSpPr>
        <p:spPr>
          <a:xfrm>
            <a:off x="323528" y="188640"/>
            <a:ext cx="6948153" cy="584775"/>
          </a:xfrm>
          <a:prstGeom prst="rect">
            <a:avLst/>
          </a:prstGeom>
          <a:noFill/>
        </p:spPr>
        <p:txBody>
          <a:bodyPr anchor="b">
            <a:noAutofit/>
          </a:bodyPr>
          <a:lstStyle/>
          <a:p>
            <a:pPr algn="ctr">
              <a:spcBef>
                <a:spcPct val="0"/>
              </a:spcBef>
            </a:pPr>
            <a:r>
              <a:rPr lang="es-VE" sz="32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Interrogantes orientadoras</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extLst>
      <p:ext uri="{BB962C8B-B14F-4D97-AF65-F5344CB8AC3E}">
        <p14:creationId xmlns:p14="http://schemas.microsoft.com/office/powerpoint/2010/main" val="141145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7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71600" y="607014"/>
            <a:ext cx="6948153" cy="584775"/>
          </a:xfrm>
          <a:prstGeom prst="rect">
            <a:avLst/>
          </a:prstGeom>
          <a:noFill/>
        </p:spPr>
        <p:txBody>
          <a:bodyPr anchor="b">
            <a:noAutofit/>
          </a:bodyPr>
          <a:lstStyle/>
          <a:p>
            <a:pPr algn="ctr">
              <a:spcBef>
                <a:spcPct val="0"/>
              </a:spcBef>
            </a:pPr>
            <a:r>
              <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EL SEGRETO DE TODO:</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7" name="Rectángulo 6"/>
          <p:cNvSpPr/>
          <p:nvPr/>
        </p:nvSpPr>
        <p:spPr>
          <a:xfrm>
            <a:off x="1475656" y="2746990"/>
            <a:ext cx="3710141" cy="2308324"/>
          </a:xfrm>
          <a:prstGeom prst="rect">
            <a:avLst/>
          </a:prstGeom>
        </p:spPr>
        <p:txBody>
          <a:bodyPr wrap="square">
            <a:spAutoFit/>
          </a:bodyPr>
          <a:lstStyle/>
          <a:p>
            <a:pPr marL="342900" lvl="0" indent="-342900" algn="just">
              <a:spcAft>
                <a:spcPts val="0"/>
              </a:spcAft>
              <a:buFont typeface="Calibri" panose="020F0502020204030204" pitchFamily="34" charset="0"/>
              <a:buChar char="-"/>
            </a:pPr>
            <a:r>
              <a:rPr lang="es-VE" sz="3600" dirty="0" smtClean="0">
                <a:latin typeface="Calibri" panose="020F0502020204030204" pitchFamily="34" charset="0"/>
                <a:ea typeface="Calibri" panose="020F0502020204030204" pitchFamily="34" charset="0"/>
                <a:cs typeface="Calibri" panose="020F0502020204030204" pitchFamily="34" charset="0"/>
              </a:rPr>
              <a:t>PROGRAMAR</a:t>
            </a:r>
          </a:p>
          <a:p>
            <a:pPr marL="342900" lvl="0" indent="-342900" algn="just">
              <a:spcAft>
                <a:spcPts val="0"/>
              </a:spcAft>
              <a:buFont typeface="Calibri" panose="020F0502020204030204" pitchFamily="34" charset="0"/>
              <a:buChar char="-"/>
            </a:pPr>
            <a:r>
              <a:rPr lang="es-VE" sz="3600" dirty="0" smtClean="0">
                <a:latin typeface="Calibri" panose="020F0502020204030204" pitchFamily="34" charset="0"/>
                <a:ea typeface="Calibri" panose="020F0502020204030204" pitchFamily="34" charset="0"/>
                <a:cs typeface="Calibri" panose="020F0502020204030204" pitchFamily="34" charset="0"/>
              </a:rPr>
              <a:t>ACOMPAÑAR</a:t>
            </a:r>
          </a:p>
          <a:p>
            <a:pPr marL="342900" lvl="0" indent="-342900" algn="just">
              <a:spcAft>
                <a:spcPts val="0"/>
              </a:spcAft>
              <a:buFont typeface="Calibri" panose="020F0502020204030204" pitchFamily="34" charset="0"/>
              <a:buChar char="-"/>
            </a:pPr>
            <a:r>
              <a:rPr lang="es-VE" sz="3600" dirty="0" smtClean="0">
                <a:latin typeface="Calibri" panose="020F0502020204030204" pitchFamily="34" charset="0"/>
                <a:ea typeface="Calibri" panose="020F0502020204030204" pitchFamily="34" charset="0"/>
                <a:cs typeface="Calibri" panose="020F0502020204030204" pitchFamily="34" charset="0"/>
              </a:rPr>
              <a:t>SISTEMATIZAR </a:t>
            </a:r>
          </a:p>
          <a:p>
            <a:pPr marL="342900" lvl="0" indent="-342900" algn="just">
              <a:spcAft>
                <a:spcPts val="0"/>
              </a:spcAft>
              <a:buFont typeface="Calibri" panose="020F0502020204030204" pitchFamily="34" charset="0"/>
              <a:buChar char="-"/>
            </a:pPr>
            <a:r>
              <a:rPr lang="es-VE" sz="3600" dirty="0" smtClean="0">
                <a:latin typeface="Calibri" panose="020F0502020204030204" pitchFamily="34" charset="0"/>
                <a:ea typeface="Calibri" panose="020F0502020204030204" pitchFamily="34" charset="0"/>
                <a:cs typeface="Calibri" panose="020F0502020204030204" pitchFamily="34" charset="0"/>
              </a:rPr>
              <a:t>Y EVALUAR</a:t>
            </a:r>
          </a:p>
        </p:txBody>
      </p:sp>
      <p:pic>
        <p:nvPicPr>
          <p:cNvPr id="6" name="Picture 4" descr="http://www.articulosweb.net/blog/wp-content/gallery/importancia-de-la-participacion/importancia-de-la-participacion-6.jpg"/>
          <p:cNvPicPr>
            <a:picLocks noChangeAspect="1" noChangeArrowheads="1"/>
          </p:cNvPicPr>
          <p:nvPr/>
        </p:nvPicPr>
        <p:blipFill>
          <a:blip r:embed="rId2"/>
          <a:srcRect/>
          <a:stretch>
            <a:fillRect/>
          </a:stretch>
        </p:blipFill>
        <p:spPr bwMode="auto">
          <a:xfrm>
            <a:off x="5945980" y="2314710"/>
            <a:ext cx="2522611" cy="3172885"/>
          </a:xfrm>
          <a:prstGeom prst="rect">
            <a:avLst/>
          </a:prstGeom>
          <a:noFill/>
        </p:spPr>
      </p:pic>
    </p:spTree>
    <p:extLst>
      <p:ext uri="{BB962C8B-B14F-4D97-AF65-F5344CB8AC3E}">
        <p14:creationId xmlns:p14="http://schemas.microsoft.com/office/powerpoint/2010/main" val="9211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4"/>
          <p:cNvSpPr/>
          <p:nvPr/>
        </p:nvSpPr>
        <p:spPr>
          <a:xfrm>
            <a:off x="1021714" y="112276"/>
            <a:ext cx="6994393" cy="584775"/>
          </a:xfrm>
          <a:prstGeom prst="rect">
            <a:avLst/>
          </a:prstGeom>
          <a:noFill/>
        </p:spPr>
        <p:txBody>
          <a:bodyPr anchor="b">
            <a:noAutofit/>
          </a:bodyPr>
          <a:lstStyle/>
          <a:p>
            <a:pPr algn="ctr">
              <a:spcBef>
                <a:spcPct val="0"/>
              </a:spcBef>
            </a:pPr>
            <a:r>
              <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Y finalmente… una joya!</a:t>
            </a:r>
            <a:endParaRPr lang="es-VE" sz="3200" b="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8" name="Rectángulo 6"/>
          <p:cNvSpPr/>
          <p:nvPr/>
        </p:nvSpPr>
        <p:spPr>
          <a:xfrm>
            <a:off x="1415924" y="1005110"/>
            <a:ext cx="7260531" cy="5232202"/>
          </a:xfrm>
          <a:prstGeom prst="rect">
            <a:avLst/>
          </a:prstGeom>
        </p:spPr>
        <p:txBody>
          <a:bodyPr wrap="square">
            <a:spAutoFit/>
          </a:bodyPr>
          <a:lstStyle/>
          <a:p>
            <a:pPr lvl="0" algn="just" defTabSz="914400" eaLnBrk="0" fontAlgn="base" hangingPunct="0">
              <a:spcBef>
                <a:spcPct val="0"/>
              </a:spcBef>
              <a:spcAft>
                <a:spcPct val="0"/>
              </a:spcAft>
            </a:pPr>
            <a:r>
              <a:rPr lang="es-VE" sz="2800" dirty="0" smtClean="0">
                <a:ea typeface="Calibri" pitchFamily="34" charset="0"/>
                <a:cs typeface="Times New Roman" pitchFamily="18" charset="0"/>
              </a:rPr>
              <a:t>“Prefiero una Iglesia accidentada, herida y manchada por salir a la calle, antes que una Iglesia enferma por el encierro y la comodidad de aferrarse a las propias seguridades… No quiero una Iglesia clausurada en una maraña de obsesiones y procedimientos…, en las normas que nos vuelven jueces implacables, en las costumbres donde nos sentimos tranquilos, mientras afuera hay una multitud de hambrientos y Jesús nos repite sin cansarse: ‘Denles ustedes de comer’ </a:t>
            </a:r>
            <a:r>
              <a:rPr lang="es-VE" sz="2600" dirty="0" smtClean="0">
                <a:ea typeface="Calibri" pitchFamily="34" charset="0"/>
                <a:cs typeface="Times New Roman" pitchFamily="18" charset="0"/>
              </a:rPr>
              <a:t>(Mc 6, 35)” (Papa Francisco, EG, núm. 49).</a:t>
            </a:r>
            <a:endParaRPr lang="es-VE" sz="2600" dirty="0" smtClean="0">
              <a:cs typeface="Arial" pitchFamily="34" charset="0"/>
            </a:endParaRPr>
          </a:p>
        </p:txBody>
      </p:sp>
      <p:sp>
        <p:nvSpPr>
          <p:cNvPr id="5" name="Rectángulo 6"/>
          <p:cNvSpPr/>
          <p:nvPr/>
        </p:nvSpPr>
        <p:spPr>
          <a:xfrm>
            <a:off x="1440283" y="1005111"/>
            <a:ext cx="7236172" cy="5376218"/>
          </a:xfrm>
          <a:prstGeom prst="rect">
            <a:avLst/>
          </a:prstGeom>
          <a:solidFill>
            <a:schemeClr val="bg1"/>
          </a:solidFill>
        </p:spPr>
        <p:txBody>
          <a:bodyPr wrap="square">
            <a:spAutoFit/>
          </a:bodyPr>
          <a:lstStyle/>
          <a:p>
            <a:pPr lvl="0" algn="just" defTabSz="914400" eaLnBrk="0" fontAlgn="base" hangingPunct="0">
              <a:spcBef>
                <a:spcPct val="0"/>
              </a:spcBef>
              <a:spcAft>
                <a:spcPct val="0"/>
              </a:spcAft>
            </a:pPr>
            <a:r>
              <a:rPr lang="es-VE" sz="2800" dirty="0" smtClean="0">
                <a:ea typeface="Calibri" pitchFamily="34" charset="0"/>
                <a:cs typeface="Times New Roman" pitchFamily="18" charset="0"/>
              </a:rPr>
              <a:t>“Prefiero un colegio accidentado, herido y manchado por salir a la calle, antes que un colegio enfermo por el encierro y la comodidad de aferrarse a sus propias seguridades… No quiero un colegio clausurado en una maraña de obsesiones y procedimientos…, en las normas que nos vuelven jueces implacables, en las costumbres donde nos sentimos tranquilos, mientras afuera hay una multitud de hambrientos y Jesús nos repite sin cansarse: ‘Denles ustedes de comer’ </a:t>
            </a:r>
            <a:r>
              <a:rPr lang="es-VE" sz="2600" dirty="0" smtClean="0">
                <a:ea typeface="Calibri" pitchFamily="34" charset="0"/>
                <a:cs typeface="Times New Roman" pitchFamily="18" charset="0"/>
              </a:rPr>
              <a:t>(Mc 6, 35)” (Papa Francisco, EG, núm. 49).</a:t>
            </a:r>
            <a:endParaRPr lang="es-VE" sz="2600" dirty="0" smtClean="0">
              <a:cs typeface="Arial" pitchFamily="34" charset="0"/>
            </a:endParaRPr>
          </a:p>
        </p:txBody>
      </p:sp>
    </p:spTree>
    <p:extLst>
      <p:ext uri="{BB962C8B-B14F-4D97-AF65-F5344CB8AC3E}">
        <p14:creationId xmlns:p14="http://schemas.microsoft.com/office/powerpoint/2010/main" val="33882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3347864" y="1124744"/>
            <a:ext cx="2952328" cy="4936196"/>
          </a:xfrm>
          <a:prstGeom prst="rect">
            <a:avLst/>
          </a:prstGeom>
          <a:noFill/>
          <a:ln w="9525">
            <a:noFill/>
            <a:miter lim="800000"/>
            <a:headEnd/>
            <a:tailEnd/>
          </a:ln>
          <a:effectLst/>
        </p:spPr>
      </p:pic>
    </p:spTree>
    <p:extLst>
      <p:ext uri="{BB962C8B-B14F-4D97-AF65-F5344CB8AC3E}">
        <p14:creationId xmlns:p14="http://schemas.microsoft.com/office/powerpoint/2010/main" val="99008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476672"/>
            <a:ext cx="7498080" cy="4248472"/>
          </a:xfrm>
        </p:spPr>
        <p:txBody>
          <a:bodyPr>
            <a:noAutofit/>
          </a:bodyPr>
          <a:lstStyle/>
          <a:p>
            <a:pPr lvl="0" algn="ctr"/>
            <a:r>
              <a:rPr lang="es-VE" sz="4800" dirty="0" smtClean="0">
                <a:effectLst/>
              </a:rPr>
              <a:t>I. </a:t>
            </a:r>
            <a:br>
              <a:rPr lang="es-VE" sz="4800" dirty="0" smtClean="0">
                <a:effectLst/>
              </a:rPr>
            </a:br>
            <a:r>
              <a:rPr lang="es-VE" sz="4800" dirty="0" smtClean="0">
                <a:effectLst/>
              </a:rPr>
              <a:t>La dimensión social </a:t>
            </a:r>
            <a:br>
              <a:rPr lang="es-VE" sz="4800" dirty="0" smtClean="0">
                <a:effectLst/>
              </a:rPr>
            </a:br>
            <a:r>
              <a:rPr lang="es-VE" sz="4800" dirty="0" smtClean="0">
                <a:effectLst/>
              </a:rPr>
              <a:t>hacia el interior de la vinculación</a:t>
            </a:r>
            <a:endParaRPr lang="es-VE" sz="4800" dirty="0"/>
          </a:p>
        </p:txBody>
      </p:sp>
      <p:pic>
        <p:nvPicPr>
          <p:cNvPr id="2050" name="Picture 2" descr="http://previews.123rf.com/images/blamb/blamb1407/blamb140700538/29636889-Cuatro-brazos-de-dibujos-animados-alcanzan-hacia-fuera-desde-el-interior-de-las-cajas-de-conexi-n--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149080"/>
            <a:ext cx="2398663" cy="239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97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VE" sz="3600" dirty="0" smtClean="0">
                <a:effectLst/>
              </a:rPr>
              <a:t>I.1. El </a:t>
            </a:r>
            <a:r>
              <a:rPr lang="es-VE" sz="3600" dirty="0">
                <a:effectLst/>
              </a:rPr>
              <a:t>momento </a:t>
            </a:r>
            <a:r>
              <a:rPr lang="es-VE" sz="3600" dirty="0" smtClean="0">
                <a:effectLst/>
              </a:rPr>
              <a:t>cultural</a:t>
            </a:r>
            <a:endParaRPr lang="es-VE" sz="3600" dirty="0"/>
          </a:p>
        </p:txBody>
      </p:sp>
      <p:sp>
        <p:nvSpPr>
          <p:cNvPr id="3" name="2 Marcador de contenido"/>
          <p:cNvSpPr>
            <a:spLocks noGrp="1"/>
          </p:cNvSpPr>
          <p:nvPr>
            <p:ph idx="1"/>
          </p:nvPr>
        </p:nvSpPr>
        <p:spPr>
          <a:xfrm>
            <a:off x="1435608" y="1268760"/>
            <a:ext cx="7498080" cy="2341240"/>
          </a:xfrm>
        </p:spPr>
        <p:txBody>
          <a:bodyPr>
            <a:normAutofit/>
          </a:bodyPr>
          <a:lstStyle/>
          <a:p>
            <a:pPr algn="just"/>
            <a:r>
              <a:rPr lang="es-VE" sz="2800" dirty="0" smtClean="0"/>
              <a:t>La </a:t>
            </a:r>
            <a:r>
              <a:rPr lang="es-VE" sz="2800" dirty="0"/>
              <a:t>vinculación acontece  en un medio social en el que </a:t>
            </a:r>
            <a:r>
              <a:rPr lang="es-VE" sz="2800" dirty="0" smtClean="0"/>
              <a:t>la </a:t>
            </a:r>
            <a:r>
              <a:rPr lang="es-VE" sz="2800" dirty="0"/>
              <a:t>cultura está siendo determinada cada vez más por otros factores distintos a los cristianos</a:t>
            </a:r>
            <a:r>
              <a:rPr lang="es-VE" sz="2800" dirty="0" smtClean="0"/>
              <a:t>, </a:t>
            </a:r>
            <a:r>
              <a:rPr lang="es-VE" sz="2800" dirty="0"/>
              <a:t>lo que supone que estamos más expuestos a sus </a:t>
            </a:r>
            <a:r>
              <a:rPr lang="es-VE" sz="2800" dirty="0" smtClean="0"/>
              <a:t>influjos.</a:t>
            </a:r>
          </a:p>
        </p:txBody>
      </p:sp>
      <p:sp>
        <p:nvSpPr>
          <p:cNvPr id="4" name="2 Marcador de contenido"/>
          <p:cNvSpPr txBox="1">
            <a:spLocks/>
          </p:cNvSpPr>
          <p:nvPr/>
        </p:nvSpPr>
        <p:spPr>
          <a:xfrm>
            <a:off x="3131840" y="3705944"/>
            <a:ext cx="5832648" cy="2171328"/>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2800" dirty="0" smtClean="0"/>
              <a:t>Necesitamos entonces capacidad para mantenernos firmes ante la confrontación y madurez y hondura para proceder y actuar conforme al espíritu cristiano: el ejercicio de la fraternidad concreta.</a:t>
            </a:r>
          </a:p>
          <a:p>
            <a:endParaRPr lang="es-VE" sz="2800" dirty="0"/>
          </a:p>
        </p:txBody>
      </p:sp>
      <p:pic>
        <p:nvPicPr>
          <p:cNvPr id="3074" name="Picture 2" descr="https://mhcommunicationsjournal.files.wordpress.com/2011/05/wwwmccaincomm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08" y="3789040"/>
            <a:ext cx="304294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4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88640"/>
            <a:ext cx="7498080" cy="1143000"/>
          </a:xfrm>
        </p:spPr>
        <p:txBody>
          <a:bodyPr>
            <a:normAutofit fontScale="90000"/>
          </a:bodyPr>
          <a:lstStyle/>
          <a:p>
            <a:r>
              <a:rPr lang="es-VE" sz="3600" dirty="0" smtClean="0">
                <a:effectLst/>
              </a:rPr>
              <a:t>I.2. </a:t>
            </a:r>
            <a:r>
              <a:rPr lang="es-VE" sz="3600" dirty="0">
                <a:effectLst/>
              </a:rPr>
              <a:t>Dinámicas inherentes a los nuevos perfiles de </a:t>
            </a:r>
            <a:r>
              <a:rPr lang="es-VE" sz="3600" dirty="0" smtClean="0">
                <a:effectLst/>
              </a:rPr>
              <a:t>vinculación</a:t>
            </a:r>
            <a:endParaRPr lang="es-VE" sz="3600" dirty="0"/>
          </a:p>
        </p:txBody>
      </p:sp>
      <p:sp>
        <p:nvSpPr>
          <p:cNvPr id="3" name="2 Marcador de contenido"/>
          <p:cNvSpPr>
            <a:spLocks noGrp="1"/>
          </p:cNvSpPr>
          <p:nvPr>
            <p:ph idx="1"/>
          </p:nvPr>
        </p:nvSpPr>
        <p:spPr>
          <a:xfrm>
            <a:off x="899592" y="1519808"/>
            <a:ext cx="7920880" cy="2197224"/>
          </a:xfrm>
        </p:spPr>
        <p:txBody>
          <a:bodyPr>
            <a:normAutofit fontScale="70000" lnSpcReduction="20000"/>
          </a:bodyPr>
          <a:lstStyle/>
          <a:p>
            <a:pPr algn="just"/>
            <a:r>
              <a:rPr lang="es-VE" dirty="0"/>
              <a:t>Hoy día,  respetando las diferentes posiciones y responsabilidades consecuentes, todos participamos en igualdad de condiciones de la misión, dando testimonio y configurando la vida según los ámbitos que compartimos. Pero además, todos concurrimos para distintos servicio y con capacidades y competencias </a:t>
            </a:r>
            <a:r>
              <a:rPr lang="es-VE" dirty="0"/>
              <a:t>diversas. Esta forma de concurrencia trae  consigo inevitables tensiones. </a:t>
            </a:r>
            <a:endParaRPr lang="es-VE" dirty="0"/>
          </a:p>
        </p:txBody>
      </p:sp>
      <p:sp>
        <p:nvSpPr>
          <p:cNvPr id="4" name="2 Marcador de contenido"/>
          <p:cNvSpPr txBox="1">
            <a:spLocks/>
          </p:cNvSpPr>
          <p:nvPr/>
        </p:nvSpPr>
        <p:spPr>
          <a:xfrm>
            <a:off x="971600" y="3717032"/>
            <a:ext cx="4896544" cy="3140968"/>
          </a:xfrm>
          <a:prstGeom prst="rect">
            <a:avLst/>
          </a:prstGeom>
        </p:spPr>
        <p:txBody>
          <a:bodyPr>
            <a:normAutofit fontScale="70000" lnSpcReduction="20000"/>
          </a:bodyPr>
          <a:lstStyle>
            <a:lvl1pPr marL="365760" indent="-283464" algn="just">
              <a:lnSpc>
                <a:spcPct val="100000"/>
              </a:lnSpc>
              <a:spcBef>
                <a:spcPts val="600"/>
              </a:spcBef>
              <a:buClr>
                <a:schemeClr val="accent1"/>
              </a:buClr>
              <a:buSzPct val="80000"/>
              <a:buFont typeface="Wingdings 2"/>
              <a:buChar char=""/>
              <a:defRPr kumimoji="0" sz="320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extLst/>
          </a:lstStyle>
          <a:p>
            <a:r>
              <a:rPr lang="es-VE" dirty="0"/>
              <a:t>Se </a:t>
            </a:r>
            <a:r>
              <a:rPr lang="es-VE" dirty="0"/>
              <a:t>requiere de todos un grado elevado en capacidad de vivir con </a:t>
            </a:r>
            <a:r>
              <a:rPr lang="es-VE" dirty="0"/>
              <a:t>tensiones. </a:t>
            </a:r>
            <a:r>
              <a:rPr lang="es-VE" dirty="0"/>
              <a:t>Disposición para dar testimonio y mantener </a:t>
            </a:r>
            <a:r>
              <a:rPr lang="es-VE" dirty="0"/>
              <a:t>el talante cristiano </a:t>
            </a:r>
            <a:r>
              <a:rPr lang="es-VE" dirty="0"/>
              <a:t>en un entorno hostil y en un ambiente interno con conflictos. Exige de nosotros una madura corresponsabilidad. </a:t>
            </a:r>
            <a:r>
              <a:rPr lang="es-VE" dirty="0"/>
              <a:t>Y esto supone</a:t>
            </a:r>
            <a:r>
              <a:rPr lang="es-VE" dirty="0"/>
              <a:t>: </a:t>
            </a:r>
            <a:r>
              <a:rPr lang="es-VE" dirty="0"/>
              <a:t>Horizonte compartido, </a:t>
            </a:r>
            <a:r>
              <a:rPr lang="es-VE" dirty="0"/>
              <a:t>calidad de servicio, reglas de juego (límites claros de la convivialidad). </a:t>
            </a:r>
          </a:p>
        </p:txBody>
      </p:sp>
      <p:pic>
        <p:nvPicPr>
          <p:cNvPr id="4100" name="Picture 4" descr="http://previews.123rf.com/images/experimental/experimental1110/experimental111000001/10816477-concepto-de-negocio-de-logro-de-xito-ilustrada-a-trav-s-de-la-fraternidad-de-puzzle-Foto-de-archiv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429000"/>
            <a:ext cx="2582666" cy="306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750" fill="hold"/>
                                        <p:tgtEl>
                                          <p:spTgt spid="4100"/>
                                        </p:tgtEl>
                                        <p:attrNameLst>
                                          <p:attrName>ppt_x</p:attrName>
                                        </p:attrNameLst>
                                      </p:cBhvr>
                                      <p:tavLst>
                                        <p:tav tm="0">
                                          <p:val>
                                            <p:strVal val="#ppt_x"/>
                                          </p:val>
                                        </p:tav>
                                        <p:tav tm="100000">
                                          <p:val>
                                            <p:strVal val="#ppt_x"/>
                                          </p:val>
                                        </p:tav>
                                      </p:tavLst>
                                    </p:anim>
                                    <p:anim calcmode="lin" valueType="num">
                                      <p:cBhvr additive="base">
                                        <p:cTn id="24" dur="75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7384"/>
            <a:ext cx="7498080" cy="1143000"/>
          </a:xfrm>
        </p:spPr>
        <p:txBody>
          <a:bodyPr>
            <a:normAutofit/>
          </a:bodyPr>
          <a:lstStyle/>
          <a:p>
            <a:r>
              <a:rPr lang="es-VE" sz="3600" dirty="0" smtClean="0">
                <a:effectLst/>
              </a:rPr>
              <a:t>I.3. </a:t>
            </a:r>
            <a:r>
              <a:rPr lang="es-VE" sz="3200" dirty="0">
                <a:effectLst/>
              </a:rPr>
              <a:t>De la añoranza a la utopía</a:t>
            </a:r>
            <a:endParaRPr lang="es-VE" sz="3600" dirty="0"/>
          </a:p>
        </p:txBody>
      </p:sp>
      <p:sp>
        <p:nvSpPr>
          <p:cNvPr id="3" name="2 Marcador de contenido"/>
          <p:cNvSpPr>
            <a:spLocks noGrp="1"/>
          </p:cNvSpPr>
          <p:nvPr>
            <p:ph idx="1"/>
          </p:nvPr>
        </p:nvSpPr>
        <p:spPr>
          <a:xfrm>
            <a:off x="1034360" y="908720"/>
            <a:ext cx="7498080" cy="1800200"/>
          </a:xfrm>
        </p:spPr>
        <p:txBody>
          <a:bodyPr>
            <a:normAutofit/>
          </a:bodyPr>
          <a:lstStyle/>
          <a:p>
            <a:pPr algn="just"/>
            <a:r>
              <a:rPr lang="es-VE" sz="1800" dirty="0" err="1"/>
              <a:t>Hch</a:t>
            </a:r>
            <a:r>
              <a:rPr lang="es-VE" sz="1800" dirty="0"/>
              <a:t>. 2, 44-47: </a:t>
            </a:r>
            <a:r>
              <a:rPr lang="es-VE" sz="1800" i="1" dirty="0"/>
              <a:t>Los creyentes estaban todos unidos y poseían todo en común; vendían vienes y posesiones y las repartían según las necesidades de cada uno. A diario acudían fielmente y unánimes al templo; en sus casas partían el pan, compartían la comida con alegría y sencillez sincera. Alababan a Dios y todo el mundo los estimaba. El Señor iba incorporando a la comunidad a cuantos se iban salvando</a:t>
            </a:r>
            <a:r>
              <a:rPr lang="es-VE" sz="1800" dirty="0"/>
              <a:t>.</a:t>
            </a:r>
          </a:p>
        </p:txBody>
      </p:sp>
      <p:sp>
        <p:nvSpPr>
          <p:cNvPr id="4" name="2 Marcador de contenido"/>
          <p:cNvSpPr txBox="1">
            <a:spLocks/>
          </p:cNvSpPr>
          <p:nvPr/>
        </p:nvSpPr>
        <p:spPr>
          <a:xfrm>
            <a:off x="1259632" y="2708920"/>
            <a:ext cx="7498080" cy="936104"/>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1800" dirty="0"/>
              <a:t>Esto es el ideal de la comunidad cristiana y por lo mismo referencia cristiana para la convivialidad humana. Hay que vivirlo como horizonte y no como añoranza. Nada hacemos lamentándonos de lo que aún no tenemos. </a:t>
            </a:r>
          </a:p>
        </p:txBody>
      </p:sp>
      <p:sp>
        <p:nvSpPr>
          <p:cNvPr id="6" name="2 Marcador de contenido"/>
          <p:cNvSpPr txBox="1">
            <a:spLocks/>
          </p:cNvSpPr>
          <p:nvPr/>
        </p:nvSpPr>
        <p:spPr>
          <a:xfrm>
            <a:off x="2906568" y="3933056"/>
            <a:ext cx="5913904" cy="43204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1800" dirty="0" smtClean="0"/>
              <a:t>Ideal: vivían unidos y repartían según necesidades, etc. </a:t>
            </a:r>
            <a:endParaRPr lang="es-VE" sz="1800" dirty="0"/>
          </a:p>
        </p:txBody>
      </p:sp>
      <p:sp>
        <p:nvSpPr>
          <p:cNvPr id="7" name="2 Marcador de contenido"/>
          <p:cNvSpPr txBox="1">
            <a:spLocks/>
          </p:cNvSpPr>
          <p:nvPr/>
        </p:nvSpPr>
        <p:spPr>
          <a:xfrm>
            <a:off x="2897320" y="4509120"/>
            <a:ext cx="5923152" cy="72008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1800" dirty="0" smtClean="0"/>
              <a:t>Ambiguo: poseían todo en común; acudían fielmente y unánimes, iban incorporando a cuántos se iban salvando. </a:t>
            </a:r>
            <a:endParaRPr lang="es-VE" sz="1800" dirty="0"/>
          </a:p>
        </p:txBody>
      </p:sp>
      <p:sp>
        <p:nvSpPr>
          <p:cNvPr id="8" name="2 Marcador de contenido"/>
          <p:cNvSpPr txBox="1">
            <a:spLocks/>
          </p:cNvSpPr>
          <p:nvPr/>
        </p:nvSpPr>
        <p:spPr>
          <a:xfrm>
            <a:off x="2915816" y="5373216"/>
            <a:ext cx="5841896" cy="151216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1800" dirty="0" smtClean="0"/>
              <a:t>Desafíos: 1. Cuidar y mantener lo relacional. II. Modo de proceder: el discernimiento sobre la base de la caridad discernida, naturaleza de las mociones, tiempo en que acontecen las mociones. </a:t>
            </a:r>
            <a:endParaRPr lang="es-VE" sz="1800" dirty="0"/>
          </a:p>
        </p:txBody>
      </p:sp>
      <p:pic>
        <p:nvPicPr>
          <p:cNvPr id="9" name="Picture 2" descr="http://i1.wp.com/2.bp.blogspot.com/-okhZYKKfZ20/UV4L0ZoE-OI/AAAAAAAAAJ4/wVK-36_7Vc4/s1600/manos1.jpg?resize=604%2C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61048"/>
            <a:ext cx="2671387"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3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ppt_x"/>
                                          </p:val>
                                        </p:tav>
                                        <p:tav tm="100000">
                                          <p:val>
                                            <p:strVal val="#ppt_x"/>
                                          </p:val>
                                        </p:tav>
                                      </p:tavLst>
                                    </p:anim>
                                    <p:anim calcmode="lin" valueType="num">
                                      <p:cBhvr additive="base">
                                        <p:cTn id="20" dur="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750" fill="hold"/>
                                        <p:tgtEl>
                                          <p:spTgt spid="9"/>
                                        </p:tgtEl>
                                        <p:attrNameLst>
                                          <p:attrName>ppt_x</p:attrName>
                                        </p:attrNameLst>
                                      </p:cBhvr>
                                      <p:tavLst>
                                        <p:tav tm="0">
                                          <p:val>
                                            <p:strVal val="#ppt_x"/>
                                          </p:val>
                                        </p:tav>
                                        <p:tav tm="100000">
                                          <p:val>
                                            <p:strVal val="#ppt_x"/>
                                          </p:val>
                                        </p:tav>
                                      </p:tavLst>
                                    </p:anim>
                                    <p:anim calcmode="lin" valueType="num">
                                      <p:cBhvr additive="base">
                                        <p:cTn id="30"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750" fill="hold"/>
                                        <p:tgtEl>
                                          <p:spTgt spid="7"/>
                                        </p:tgtEl>
                                        <p:attrNameLst>
                                          <p:attrName>ppt_x</p:attrName>
                                        </p:attrNameLst>
                                      </p:cBhvr>
                                      <p:tavLst>
                                        <p:tav tm="0">
                                          <p:val>
                                            <p:strVal val="#ppt_x"/>
                                          </p:val>
                                        </p:tav>
                                        <p:tav tm="100000">
                                          <p:val>
                                            <p:strVal val="#ppt_x"/>
                                          </p:val>
                                        </p:tav>
                                      </p:tavLst>
                                    </p:anim>
                                    <p:anim calcmode="lin" valueType="num">
                                      <p:cBhvr additive="base">
                                        <p:cTn id="3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498080" cy="576064"/>
          </a:xfrm>
        </p:spPr>
        <p:txBody>
          <a:bodyPr>
            <a:normAutofit fontScale="90000"/>
          </a:bodyPr>
          <a:lstStyle/>
          <a:p>
            <a:r>
              <a:rPr lang="es-VE" sz="3600" dirty="0" smtClean="0">
                <a:effectLst/>
              </a:rPr>
              <a:t>I.4. </a:t>
            </a:r>
            <a:r>
              <a:rPr lang="es-VE" sz="3200" dirty="0" smtClean="0">
                <a:effectLst/>
              </a:rPr>
              <a:t>Comunidades de solidaridad</a:t>
            </a:r>
            <a:endParaRPr lang="es-VE" sz="3600" dirty="0"/>
          </a:p>
        </p:txBody>
      </p:sp>
      <p:sp>
        <p:nvSpPr>
          <p:cNvPr id="10" name="1 Título"/>
          <p:cNvSpPr txBox="1">
            <a:spLocks/>
          </p:cNvSpPr>
          <p:nvPr/>
        </p:nvSpPr>
        <p:spPr>
          <a:xfrm>
            <a:off x="5934121" y="620490"/>
            <a:ext cx="3174383" cy="576262"/>
          </a:xfrm>
          <a:prstGeom prst="rect">
            <a:avLst/>
          </a:prstGeom>
          <a:noFill/>
          <a:ln>
            <a:noFill/>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r"/>
            <a:r>
              <a:rPr lang="es-VE" sz="2400" dirty="0" smtClean="0"/>
              <a:t>Principios Rectores</a:t>
            </a:r>
            <a:endParaRPr lang="es-VE" sz="2400" dirty="0"/>
          </a:p>
        </p:txBody>
      </p:sp>
      <p:sp>
        <p:nvSpPr>
          <p:cNvPr id="11" name="7 CuadroTexto"/>
          <p:cNvSpPr txBox="1">
            <a:spLocks noChangeArrowheads="1"/>
          </p:cNvSpPr>
          <p:nvPr/>
        </p:nvSpPr>
        <p:spPr bwMode="auto">
          <a:xfrm>
            <a:off x="979488" y="1269132"/>
            <a:ext cx="7985000" cy="647700"/>
          </a:xfrm>
          <a:prstGeom prst="rect">
            <a:avLst/>
          </a:prstGeom>
          <a:extLst/>
        </p:spPr>
        <p:txBody>
          <a:bodyPr>
            <a:normAutofit/>
          </a:bodyPr>
          <a:lstStyle>
            <a:defPPr>
              <a:defRPr lang="es-VE"/>
            </a:defPPr>
            <a:lvl1pPr marL="365760" indent="-283464" algn="just">
              <a:lnSpc>
                <a:spcPct val="100000"/>
              </a:lnSpc>
              <a:spcBef>
                <a:spcPts val="600"/>
              </a:spcBef>
              <a:buClr>
                <a:schemeClr val="accent1"/>
              </a:buClr>
              <a:buSzPct val="80000"/>
              <a:buFont typeface="Wingdings 2"/>
              <a:buChar char=""/>
              <a:defRPr kumimoji="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es-VE" altLang="es-VE" dirty="0"/>
              <a:t>“ Vivir explícitamente el horizonte trascendente de </a:t>
            </a:r>
            <a:r>
              <a:rPr lang="es-VE" altLang="es-VE" dirty="0" smtClean="0"/>
              <a:t>nuestra vinculación” </a:t>
            </a:r>
            <a:endParaRPr lang="es-VE" altLang="es-VE" dirty="0"/>
          </a:p>
        </p:txBody>
      </p:sp>
      <p:sp>
        <p:nvSpPr>
          <p:cNvPr id="13" name="3 CuadroTexto"/>
          <p:cNvSpPr txBox="1">
            <a:spLocks noChangeArrowheads="1"/>
          </p:cNvSpPr>
          <p:nvPr/>
        </p:nvSpPr>
        <p:spPr bwMode="auto">
          <a:xfrm>
            <a:off x="971600" y="2708920"/>
            <a:ext cx="3455988" cy="504056"/>
          </a:xfrm>
          <a:prstGeom prst="rect">
            <a:avLst/>
          </a:prstGeom>
          <a:extLst/>
        </p:spPr>
        <p:txBody>
          <a:bodyPr>
            <a:noAutofit/>
          </a:bodyPr>
          <a:lstStyle>
            <a:defPPr>
              <a:defRPr lang="es-VE"/>
            </a:defPPr>
            <a:lvl1pPr marL="365760" indent="-283464" algn="just">
              <a:lnSpc>
                <a:spcPct val="100000"/>
              </a:lnSpc>
              <a:spcBef>
                <a:spcPts val="600"/>
              </a:spcBef>
              <a:buClr>
                <a:schemeClr val="accent1"/>
              </a:buClr>
              <a:buSzPct val="80000"/>
              <a:buFont typeface="Wingdings 2"/>
              <a:buChar char=""/>
              <a:defRPr kumimoji="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pPr algn="l"/>
            <a:r>
              <a:rPr lang="es-VE" altLang="es-VE" dirty="0"/>
              <a:t>Membresía </a:t>
            </a:r>
            <a:r>
              <a:rPr lang="es-VE" altLang="es-VE" dirty="0" smtClean="0"/>
              <a:t>vocacional</a:t>
            </a:r>
            <a:r>
              <a:rPr lang="es-VE" altLang="es-VE" dirty="0"/>
              <a:t/>
            </a:r>
            <a:br>
              <a:rPr lang="es-VE" altLang="es-VE" dirty="0"/>
            </a:br>
            <a:endParaRPr lang="es-VE" altLang="es-VE" dirty="0"/>
          </a:p>
        </p:txBody>
      </p:sp>
      <p:sp>
        <p:nvSpPr>
          <p:cNvPr id="14" name="3 CuadroTexto"/>
          <p:cNvSpPr txBox="1">
            <a:spLocks noChangeArrowheads="1"/>
          </p:cNvSpPr>
          <p:nvPr/>
        </p:nvSpPr>
        <p:spPr bwMode="auto">
          <a:xfrm>
            <a:off x="971996" y="4669879"/>
            <a:ext cx="3455988" cy="415305"/>
          </a:xfrm>
          <a:prstGeom prst="rect">
            <a:avLst/>
          </a:prstGeom>
          <a:extLst/>
        </p:spPr>
        <p:txBody>
          <a:bodyPr>
            <a:noAutofit/>
          </a:bodyPr>
          <a:lstStyle>
            <a:defPPr>
              <a:defRPr lang="es-VE"/>
            </a:defPPr>
            <a:lvl1pPr marL="365760" indent="-283464" algn="just">
              <a:lnSpc>
                <a:spcPct val="100000"/>
              </a:lnSpc>
              <a:spcBef>
                <a:spcPts val="600"/>
              </a:spcBef>
              <a:buClr>
                <a:schemeClr val="accent1"/>
              </a:buClr>
              <a:buSzPct val="80000"/>
              <a:buFont typeface="Wingdings 2"/>
              <a:buChar char=""/>
              <a:defRPr kumimoji="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es-VE" altLang="es-VE" dirty="0" smtClean="0"/>
              <a:t>Ejercicio de la democracia</a:t>
            </a:r>
            <a:endParaRPr lang="es-VE" altLang="es-VE" dirty="0"/>
          </a:p>
          <a:p>
            <a:pPr marL="82296" indent="0">
              <a:buNone/>
            </a:pPr>
            <a:endParaRPr lang="es-VE" altLang="es-VE" dirty="0"/>
          </a:p>
        </p:txBody>
      </p:sp>
      <p:sp>
        <p:nvSpPr>
          <p:cNvPr id="15" name="3 CuadroTexto"/>
          <p:cNvSpPr txBox="1">
            <a:spLocks noChangeArrowheads="1"/>
          </p:cNvSpPr>
          <p:nvPr/>
        </p:nvSpPr>
        <p:spPr bwMode="auto">
          <a:xfrm>
            <a:off x="971996" y="6029660"/>
            <a:ext cx="3455988" cy="423676"/>
          </a:xfrm>
          <a:prstGeom prst="rect">
            <a:avLst/>
          </a:prstGeom>
          <a:extLst/>
        </p:spPr>
        <p:txBody>
          <a:bodyPr>
            <a:normAutofit/>
          </a:bodyPr>
          <a:lstStyle>
            <a:defPPr>
              <a:defRPr lang="es-VE"/>
            </a:defPPr>
            <a:lvl1pPr marL="365760" indent="-283464" algn="just">
              <a:lnSpc>
                <a:spcPct val="100000"/>
              </a:lnSpc>
              <a:spcBef>
                <a:spcPts val="600"/>
              </a:spcBef>
              <a:buClr>
                <a:schemeClr val="accent1"/>
              </a:buClr>
              <a:buSzPct val="80000"/>
              <a:buFont typeface="Wingdings 2"/>
              <a:buChar char=""/>
              <a:defRPr kumimoji="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es-VE" altLang="es-VE" dirty="0" smtClean="0"/>
              <a:t>Una </a:t>
            </a:r>
            <a:r>
              <a:rPr lang="es-VE" altLang="es-VE" dirty="0"/>
              <a:t>misión </a:t>
            </a:r>
            <a:r>
              <a:rPr lang="es-VE" altLang="es-VE" dirty="0" smtClean="0"/>
              <a:t>transitiva</a:t>
            </a:r>
            <a:endParaRPr lang="es-VE" altLang="es-VE" dirty="0"/>
          </a:p>
        </p:txBody>
      </p:sp>
      <p:sp>
        <p:nvSpPr>
          <p:cNvPr id="16" name="5 CuadroTexto"/>
          <p:cNvSpPr txBox="1">
            <a:spLocks noChangeArrowheads="1"/>
          </p:cNvSpPr>
          <p:nvPr/>
        </p:nvSpPr>
        <p:spPr bwMode="auto">
          <a:xfrm>
            <a:off x="3777853" y="1700808"/>
            <a:ext cx="5042619" cy="2511908"/>
          </a:xfrm>
          <a:prstGeom prst="rect">
            <a:avLst/>
          </a:prstGeom>
          <a:extLst/>
        </p:spPr>
        <p:txBody>
          <a:bodyPr>
            <a:normAutofit/>
          </a:bodyPr>
          <a:lstStyle>
            <a:defPPr>
              <a:defRPr lang="es-VE"/>
            </a:defPPr>
            <a:lvl1pPr marL="365760" indent="-283464" algn="just">
              <a:lnSpc>
                <a:spcPct val="100000"/>
              </a:lnSpc>
              <a:spcBef>
                <a:spcPts val="600"/>
              </a:spcBef>
              <a:buClr>
                <a:schemeClr val="accent1"/>
              </a:buClr>
              <a:buSzPct val="80000"/>
              <a:buFont typeface="Wingdings 2"/>
              <a:buChar char=""/>
              <a:defRPr kumimoji="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es-VE" altLang="es-VE" sz="1600" dirty="0" smtClean="0"/>
              <a:t>Identidad, fidelidad </a:t>
            </a:r>
            <a:r>
              <a:rPr lang="es-VE" altLang="es-VE" sz="1600" dirty="0"/>
              <a:t>y compromiso con la misión de la organización</a:t>
            </a:r>
          </a:p>
          <a:p>
            <a:r>
              <a:rPr lang="es-VE" altLang="es-VE" sz="1600" dirty="0"/>
              <a:t>Estar no solo como agente si no como personas</a:t>
            </a:r>
          </a:p>
          <a:p>
            <a:r>
              <a:rPr lang="es-VE" altLang="es-VE" sz="1600" dirty="0"/>
              <a:t>Corresponsabilidad-Convivialidad</a:t>
            </a:r>
          </a:p>
          <a:p>
            <a:r>
              <a:rPr lang="es-VE" altLang="es-VE" sz="1600" dirty="0"/>
              <a:t>El </a:t>
            </a:r>
            <a:r>
              <a:rPr lang="es-VE" altLang="es-VE" sz="1600" dirty="0" smtClean="0"/>
              <a:t>trabajo alimenta </a:t>
            </a:r>
            <a:r>
              <a:rPr lang="es-VE" altLang="es-VE" sz="1600" dirty="0"/>
              <a:t>humanamente. Contribuye con mi desarrollo integral donde despliego mi creatividad y energía</a:t>
            </a:r>
            <a:r>
              <a:rPr lang="es-VE" altLang="es-VE" sz="1600" dirty="0" smtClean="0"/>
              <a:t>.</a:t>
            </a:r>
          </a:p>
          <a:p>
            <a:r>
              <a:rPr lang="es-VE" altLang="es-VE" sz="1600" dirty="0" smtClean="0"/>
              <a:t>Se cuida que haya alegría y satisfacción</a:t>
            </a:r>
            <a:endParaRPr lang="es-VE" altLang="es-VE" sz="1600" dirty="0"/>
          </a:p>
          <a:p>
            <a:endParaRPr lang="es-VE" altLang="es-VE" sz="1600" dirty="0"/>
          </a:p>
        </p:txBody>
      </p:sp>
      <p:sp>
        <p:nvSpPr>
          <p:cNvPr id="17" name="6 CuadroTexto"/>
          <p:cNvSpPr txBox="1">
            <a:spLocks noChangeArrowheads="1"/>
          </p:cNvSpPr>
          <p:nvPr/>
        </p:nvSpPr>
        <p:spPr bwMode="auto">
          <a:xfrm>
            <a:off x="3841688" y="4252689"/>
            <a:ext cx="4752975" cy="1338828"/>
          </a:xfrm>
          <a:prstGeom prst="rect">
            <a:avLst/>
          </a:prstGeom>
          <a:extLst/>
        </p:spPr>
        <p:txBody>
          <a:bodyPr>
            <a:normAutofit/>
          </a:bodyPr>
          <a:lstStyle>
            <a:defPPr>
              <a:defRPr lang="es-VE"/>
            </a:defPPr>
            <a:lvl1pPr marL="365760" indent="-283464" algn="just">
              <a:lnSpc>
                <a:spcPct val="100000"/>
              </a:lnSpc>
              <a:spcBef>
                <a:spcPts val="600"/>
              </a:spcBef>
              <a:buClr>
                <a:schemeClr val="accent1"/>
              </a:buClr>
              <a:buSzPct val="80000"/>
              <a:buFont typeface="Wingdings 2"/>
              <a:buChar char=""/>
              <a:defRPr kumimoji="0" sz="1600"/>
            </a:lvl1pPr>
            <a:lvl2pPr marL="640080" indent="-237744">
              <a:lnSpc>
                <a:spcPct val="100000"/>
              </a:lnSpc>
              <a:spcBef>
                <a:spcPts val="550"/>
              </a:spcBef>
              <a:buClr>
                <a:schemeClr val="accent1"/>
              </a:buClr>
              <a:buFont typeface="Verdana"/>
              <a:buChar char="◦"/>
              <a:defRPr kumimoji="0" sz="2800"/>
            </a:lvl2pPr>
            <a:lvl3pPr marL="886968" indent="-228600">
              <a:lnSpc>
                <a:spcPct val="100000"/>
              </a:lnSpc>
              <a:spcBef>
                <a:spcPct val="20000"/>
              </a:spcBef>
              <a:buClr>
                <a:schemeClr val="accent2"/>
              </a:buClr>
              <a:buFont typeface="Wingdings 2"/>
              <a:buChar char=""/>
              <a:defRPr kumimoji="0" sz="2400"/>
            </a:lvl3pPr>
            <a:lvl4pPr marL="1097280" indent="-173736">
              <a:lnSpc>
                <a:spcPct val="100000"/>
              </a:lnSpc>
              <a:spcBef>
                <a:spcPct val="20000"/>
              </a:spcBef>
              <a:buClr>
                <a:schemeClr val="accent3"/>
              </a:buClr>
              <a:buFont typeface="Wingdings 2"/>
              <a:buChar char=""/>
              <a:defRPr kumimoji="0" sz="2000"/>
            </a:lvl4pPr>
            <a:lvl5pPr marL="1298448" indent="-182880">
              <a:lnSpc>
                <a:spcPct val="100000"/>
              </a:lnSpc>
              <a:spcBef>
                <a:spcPct val="20000"/>
              </a:spcBef>
              <a:buClr>
                <a:schemeClr val="accent4"/>
              </a:buClr>
              <a:buFont typeface="Wingdings 2"/>
              <a:buChar char=""/>
              <a:defRPr kumimoji="0" sz="2000"/>
            </a:lvl5pPr>
            <a:lvl6pPr marL="1508760" indent="-182880">
              <a:lnSpc>
                <a:spcPct val="100000"/>
              </a:lnSpc>
              <a:spcBef>
                <a:spcPct val="20000"/>
              </a:spcBef>
              <a:buClr>
                <a:schemeClr val="accent5"/>
              </a:buClr>
              <a:buFont typeface="Wingdings 2"/>
              <a:buChar char=""/>
              <a:defRPr kumimoji="0" sz="2000"/>
            </a:lvl6pPr>
            <a:lvl7pPr marL="1719072" indent="-182880">
              <a:lnSpc>
                <a:spcPct val="100000"/>
              </a:lnSpc>
              <a:spcBef>
                <a:spcPct val="20000"/>
              </a:spcBef>
              <a:buClr>
                <a:schemeClr val="accent6"/>
              </a:buClr>
              <a:buFont typeface="Wingdings 2"/>
              <a:buChar char=""/>
              <a:defRPr kumimoji="0" sz="2000"/>
            </a:lvl7pPr>
            <a:lvl8pPr marL="1920240" indent="-182880">
              <a:lnSpc>
                <a:spcPct val="100000"/>
              </a:lnSpc>
              <a:spcBef>
                <a:spcPct val="20000"/>
              </a:spcBef>
              <a:buClr>
                <a:schemeClr val="accent6"/>
              </a:buClr>
              <a:buFont typeface="Wingdings 2"/>
              <a:buChar char=""/>
              <a:defRPr kumimoji="0" sz="2000"/>
            </a:lvl8pPr>
            <a:lvl9pPr marL="2130552" indent="-182880">
              <a:lnSpc>
                <a:spcPct val="100000"/>
              </a:lnSpc>
              <a:spcBef>
                <a:spcPct val="20000"/>
              </a:spcBef>
              <a:buClr>
                <a:schemeClr val="accent6"/>
              </a:buClr>
              <a:buFont typeface="Wingdings 2"/>
              <a:buChar char=""/>
              <a:defRPr kumimoji="0" sz="2000"/>
            </a:lvl9pPr>
          </a:lstStyle>
          <a:p>
            <a:r>
              <a:rPr lang="es-VE" altLang="es-VE" dirty="0"/>
              <a:t>Hablar, Escuchar, Dialogar y Acordar</a:t>
            </a:r>
          </a:p>
          <a:p>
            <a:r>
              <a:rPr lang="es-VE" altLang="es-VE" dirty="0"/>
              <a:t>Llevar a cabo lo que  toca</a:t>
            </a:r>
          </a:p>
          <a:p>
            <a:r>
              <a:rPr lang="es-VE" altLang="es-VE" dirty="0"/>
              <a:t>Abordar y procesar  conjuntamente los conflictos</a:t>
            </a:r>
          </a:p>
          <a:p>
            <a:r>
              <a:rPr lang="es-VE" altLang="es-VE" dirty="0"/>
              <a:t>Celebrar y descansar</a:t>
            </a:r>
          </a:p>
        </p:txBody>
      </p:sp>
      <p:sp>
        <p:nvSpPr>
          <p:cNvPr id="18" name="17 Rectángulo"/>
          <p:cNvSpPr/>
          <p:nvPr/>
        </p:nvSpPr>
        <p:spPr>
          <a:xfrm>
            <a:off x="3825416" y="5803230"/>
            <a:ext cx="5256658" cy="1154162"/>
          </a:xfrm>
          <a:prstGeom prst="rect">
            <a:avLst/>
          </a:prstGeom>
        </p:spPr>
        <p:txBody>
          <a:bodyPr>
            <a:normAutofit/>
          </a:bodyPr>
          <a:lstStyle/>
          <a:p>
            <a:pPr marL="365760" indent="-283464" algn="just">
              <a:spcBef>
                <a:spcPts val="600"/>
              </a:spcBef>
              <a:buClr>
                <a:schemeClr val="accent1"/>
              </a:buClr>
              <a:buSzPct val="80000"/>
              <a:buFont typeface="Wingdings 2"/>
              <a:buChar char=""/>
            </a:pPr>
            <a:r>
              <a:rPr lang="es-VE" sz="1600" dirty="0"/>
              <a:t>Empatía </a:t>
            </a:r>
            <a:r>
              <a:rPr lang="es-VE" sz="1600" dirty="0" smtClean="0"/>
              <a:t>y sinergia con </a:t>
            </a:r>
            <a:r>
              <a:rPr lang="es-VE" sz="1600" dirty="0"/>
              <a:t>nuestros </a:t>
            </a:r>
            <a:r>
              <a:rPr lang="es-VE" sz="1600" dirty="0" smtClean="0"/>
              <a:t>destinatarios</a:t>
            </a:r>
            <a:endParaRPr lang="es-VE" sz="1600" dirty="0"/>
          </a:p>
          <a:p>
            <a:pPr marL="365760" indent="-283464" algn="just">
              <a:spcBef>
                <a:spcPts val="600"/>
              </a:spcBef>
              <a:buClr>
                <a:schemeClr val="accent1"/>
              </a:buClr>
              <a:buSzPct val="80000"/>
              <a:buFont typeface="Wingdings 2"/>
              <a:buChar char=""/>
            </a:pPr>
            <a:r>
              <a:rPr lang="es-VE" sz="1600" dirty="0" smtClean="0"/>
              <a:t>Encuentros </a:t>
            </a:r>
            <a:r>
              <a:rPr lang="es-VE" sz="1600" dirty="0"/>
              <a:t>donde  intercambiamos experiencias de forma personalizada</a:t>
            </a:r>
            <a:endParaRPr lang="es-VE" sz="1600" dirty="0"/>
          </a:p>
        </p:txBody>
      </p:sp>
    </p:spTree>
    <p:extLst>
      <p:ext uri="{BB962C8B-B14F-4D97-AF65-F5344CB8AC3E}">
        <p14:creationId xmlns:p14="http://schemas.microsoft.com/office/powerpoint/2010/main" val="193011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50" fill="hold"/>
                                        <p:tgtEl>
                                          <p:spTgt spid="10"/>
                                        </p:tgtEl>
                                        <p:attrNameLst>
                                          <p:attrName>ppt_x</p:attrName>
                                        </p:attrNameLst>
                                      </p:cBhvr>
                                      <p:tavLst>
                                        <p:tav tm="0">
                                          <p:val>
                                            <p:strVal val="#ppt_x"/>
                                          </p:val>
                                        </p:tav>
                                        <p:tav tm="100000">
                                          <p:val>
                                            <p:strVal val="#ppt_x"/>
                                          </p:val>
                                        </p:tav>
                                      </p:tavLst>
                                    </p:anim>
                                    <p:anim calcmode="lin" valueType="num">
                                      <p:cBhvr additive="base">
                                        <p:cTn id="14"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ppt_x"/>
                                          </p:val>
                                        </p:tav>
                                        <p:tav tm="100000">
                                          <p:val>
                                            <p:strVal val="#ppt_x"/>
                                          </p:val>
                                        </p:tav>
                                      </p:tavLst>
                                    </p:anim>
                                    <p:anim calcmode="lin" valueType="num">
                                      <p:cBhvr additive="base">
                                        <p:cTn id="3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750" fill="hold"/>
                                        <p:tgtEl>
                                          <p:spTgt spid="14"/>
                                        </p:tgtEl>
                                        <p:attrNameLst>
                                          <p:attrName>ppt_x</p:attrName>
                                        </p:attrNameLst>
                                      </p:cBhvr>
                                      <p:tavLst>
                                        <p:tav tm="0">
                                          <p:val>
                                            <p:strVal val="#ppt_x"/>
                                          </p:val>
                                        </p:tav>
                                        <p:tav tm="100000">
                                          <p:val>
                                            <p:strVal val="#ppt_x"/>
                                          </p:val>
                                        </p:tav>
                                      </p:tavLst>
                                    </p:anim>
                                    <p:anim calcmode="lin" valueType="num">
                                      <p:cBhvr additive="base">
                                        <p:cTn id="3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750" fill="hold"/>
                                        <p:tgtEl>
                                          <p:spTgt spid="18"/>
                                        </p:tgtEl>
                                        <p:attrNameLst>
                                          <p:attrName>ppt_x</p:attrName>
                                        </p:attrNameLst>
                                      </p:cBhvr>
                                      <p:tavLst>
                                        <p:tav tm="0">
                                          <p:val>
                                            <p:strVal val="#ppt_x"/>
                                          </p:val>
                                        </p:tav>
                                        <p:tav tm="100000">
                                          <p:val>
                                            <p:strVal val="#ppt_x"/>
                                          </p:val>
                                        </p:tav>
                                      </p:tavLst>
                                    </p:anim>
                                    <p:anim calcmode="lin" valueType="num">
                                      <p:cBhvr additive="base">
                                        <p:cTn id="56"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564904"/>
            <a:ext cx="7498080" cy="3528392"/>
          </a:xfrm>
        </p:spPr>
        <p:txBody>
          <a:bodyPr>
            <a:noAutofit/>
          </a:bodyPr>
          <a:lstStyle/>
          <a:p>
            <a:pPr lvl="0" algn="ctr"/>
            <a:r>
              <a:rPr lang="es-VE" sz="4800" dirty="0" smtClean="0">
                <a:effectLst/>
              </a:rPr>
              <a:t>II. </a:t>
            </a:r>
            <a:br>
              <a:rPr lang="es-VE" sz="4800" dirty="0" smtClean="0">
                <a:effectLst/>
              </a:rPr>
            </a:br>
            <a:r>
              <a:rPr lang="es-VE" sz="4800" dirty="0" smtClean="0">
                <a:effectLst/>
              </a:rPr>
              <a:t>La dimensión social </a:t>
            </a:r>
            <a:br>
              <a:rPr lang="es-VE" sz="4800" dirty="0" smtClean="0">
                <a:effectLst/>
              </a:rPr>
            </a:br>
            <a:r>
              <a:rPr lang="es-VE" sz="4800" dirty="0" smtClean="0">
                <a:effectLst/>
              </a:rPr>
              <a:t>hacia fuera de la vinculación</a:t>
            </a:r>
            <a:endParaRPr lang="es-VE" sz="4800" dirty="0"/>
          </a:p>
        </p:txBody>
      </p:sp>
      <p:pic>
        <p:nvPicPr>
          <p:cNvPr id="6146" name="Picture 2" descr="http://plenilunia.com/wp-content/uploads/2014/04/Depositphotos_6855558_original-562x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88640"/>
            <a:ext cx="4199554" cy="3145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1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750" fill="hold"/>
                                        <p:tgtEl>
                                          <p:spTgt spid="6146"/>
                                        </p:tgtEl>
                                        <p:attrNameLst>
                                          <p:attrName>ppt_x</p:attrName>
                                        </p:attrNameLst>
                                      </p:cBhvr>
                                      <p:tavLst>
                                        <p:tav tm="0">
                                          <p:val>
                                            <p:strVal val="#ppt_x"/>
                                          </p:val>
                                        </p:tav>
                                        <p:tav tm="100000">
                                          <p:val>
                                            <p:strVal val="#ppt_x"/>
                                          </p:val>
                                        </p:tav>
                                      </p:tavLst>
                                    </p:anim>
                                    <p:anim calcmode="lin" valueType="num">
                                      <p:cBhvr additive="base">
                                        <p:cTn id="8" dur="750" fill="hold"/>
                                        <p:tgtEl>
                                          <p:spTgt spid="6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0"/>
            <a:r>
              <a:rPr lang="es-VE" sz="3600" dirty="0" smtClean="0">
                <a:effectLst/>
              </a:rPr>
              <a:t>Marco referencial</a:t>
            </a:r>
            <a:endParaRPr lang="es-VE" sz="3600" dirty="0"/>
          </a:p>
        </p:txBody>
      </p:sp>
      <p:sp>
        <p:nvSpPr>
          <p:cNvPr id="3" name="2 Marcador de contenido"/>
          <p:cNvSpPr>
            <a:spLocks noGrp="1"/>
          </p:cNvSpPr>
          <p:nvPr>
            <p:ph idx="1"/>
          </p:nvPr>
        </p:nvSpPr>
        <p:spPr>
          <a:xfrm>
            <a:off x="1979712" y="1988840"/>
            <a:ext cx="6768752" cy="1008112"/>
          </a:xfrm>
        </p:spPr>
        <p:txBody>
          <a:bodyPr>
            <a:normAutofit/>
          </a:bodyPr>
          <a:lstStyle/>
          <a:p>
            <a:pPr lvl="0" algn="just"/>
            <a:r>
              <a:rPr lang="es-VE" sz="2400" dirty="0"/>
              <a:t>N</a:t>
            </a:r>
            <a:r>
              <a:rPr lang="es-VE" sz="2400" dirty="0" smtClean="0"/>
              <a:t>o </a:t>
            </a:r>
            <a:r>
              <a:rPr lang="es-VE" sz="2400" dirty="0"/>
              <a:t>se trata del </a:t>
            </a:r>
            <a:r>
              <a:rPr lang="es-VE" sz="2400" dirty="0" smtClean="0"/>
              <a:t>clásico ejercicio </a:t>
            </a:r>
            <a:r>
              <a:rPr lang="es-VE" sz="2400" dirty="0"/>
              <a:t>de la devota </a:t>
            </a:r>
            <a:r>
              <a:rPr lang="es-VE" sz="2400" dirty="0" smtClean="0"/>
              <a:t>caridad.  Esa caridad supone </a:t>
            </a:r>
            <a:r>
              <a:rPr lang="es-VE" sz="2400" dirty="0"/>
              <a:t>acciones </a:t>
            </a:r>
            <a:r>
              <a:rPr lang="es-VE" sz="2400" dirty="0" smtClean="0"/>
              <a:t>atomizadas.</a:t>
            </a:r>
            <a:endParaRPr lang="es-VE" sz="2400" dirty="0"/>
          </a:p>
        </p:txBody>
      </p:sp>
      <p:sp>
        <p:nvSpPr>
          <p:cNvPr id="5" name="2 Marcador de contenido"/>
          <p:cNvSpPr txBox="1">
            <a:spLocks/>
          </p:cNvSpPr>
          <p:nvPr/>
        </p:nvSpPr>
        <p:spPr>
          <a:xfrm>
            <a:off x="1645176" y="1268760"/>
            <a:ext cx="5663128" cy="792088"/>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s-VE" dirty="0"/>
              <a:t>Hablamos de dimensión</a:t>
            </a:r>
            <a:endParaRPr lang="es-VE" dirty="0"/>
          </a:p>
        </p:txBody>
      </p:sp>
      <p:sp>
        <p:nvSpPr>
          <p:cNvPr id="6" name="2 Marcador de contenido"/>
          <p:cNvSpPr txBox="1">
            <a:spLocks/>
          </p:cNvSpPr>
          <p:nvPr/>
        </p:nvSpPr>
        <p:spPr>
          <a:xfrm>
            <a:off x="2987824" y="3140968"/>
            <a:ext cx="5904656" cy="3478782"/>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es-VE" sz="2400" dirty="0"/>
              <a:t>S</a:t>
            </a:r>
            <a:r>
              <a:rPr lang="es-VE" sz="2400" dirty="0" smtClean="0"/>
              <a:t>e trata de la justicia que brota de la fe y que debe vertebrar todo nuestro hacer. Si realmente nos vincula la misión, el modo como nos concebimos es el sujeto apostólico. Éste no es un sujeto que hace cosas, es el peligro que tiene una mala interpretación del </a:t>
            </a:r>
            <a:r>
              <a:rPr lang="es-VE" sz="2400" dirty="0" err="1" smtClean="0"/>
              <a:t>magis</a:t>
            </a:r>
            <a:r>
              <a:rPr lang="es-VE" sz="2400" dirty="0" smtClean="0"/>
              <a:t> ignaciano; Sino que lo que hace lo hace de un modo alternativo.</a:t>
            </a:r>
            <a:endParaRPr lang="es-VE" sz="2400" dirty="0"/>
          </a:p>
        </p:txBody>
      </p:sp>
      <p:pic>
        <p:nvPicPr>
          <p:cNvPr id="8194" name="Picture 2" descr="http://previews.123rf.com/images/peterhermesfurian/peterhermesfurian1502/peterhermesfurian150200016/36469148-Rainbow-colored-centrifugal-arrows-showing-outwards--Stock-Vect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06" y="3356992"/>
            <a:ext cx="3046734" cy="304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750" fill="hold"/>
                                        <p:tgtEl>
                                          <p:spTgt spid="6"/>
                                        </p:tgtEl>
                                        <p:attrNameLst>
                                          <p:attrName>ppt_x</p:attrName>
                                        </p:attrNameLst>
                                      </p:cBhvr>
                                      <p:tavLst>
                                        <p:tav tm="0">
                                          <p:val>
                                            <p:strVal val="#ppt_x"/>
                                          </p:val>
                                        </p:tav>
                                        <p:tav tm="100000">
                                          <p:val>
                                            <p:strVal val="#ppt_x"/>
                                          </p:val>
                                        </p:tav>
                                      </p:tavLst>
                                    </p:anim>
                                    <p:anim calcmode="lin" valueType="num">
                                      <p:cBhvr additive="base">
                                        <p:cTn id="26" dur="75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 calcmode="lin" valueType="num">
                                      <p:cBhvr additive="base">
                                        <p:cTn id="29" dur="750" fill="hold"/>
                                        <p:tgtEl>
                                          <p:spTgt spid="8194"/>
                                        </p:tgtEl>
                                        <p:attrNameLst>
                                          <p:attrName>ppt_x</p:attrName>
                                        </p:attrNameLst>
                                      </p:cBhvr>
                                      <p:tavLst>
                                        <p:tav tm="0">
                                          <p:val>
                                            <p:strVal val="#ppt_x"/>
                                          </p:val>
                                        </p:tav>
                                        <p:tav tm="100000">
                                          <p:val>
                                            <p:strVal val="#ppt_x"/>
                                          </p:val>
                                        </p:tav>
                                      </p:tavLst>
                                    </p:anim>
                                    <p:anim calcmode="lin" valueType="num">
                                      <p:cBhvr additive="base">
                                        <p:cTn id="30" dur="75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1067</TotalTime>
  <Words>1379</Words>
  <Application>Microsoft Office PowerPoint</Application>
  <PresentationFormat>Presentación en pantalla (4:3)</PresentationFormat>
  <Paragraphs>117</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Solsticio</vt:lpstr>
      <vt:lpstr>ASAMBLEA DE EDUCACIÓN</vt:lpstr>
      <vt:lpstr>Preámbulo:</vt:lpstr>
      <vt:lpstr>I.  La dimensión social  hacia el interior de la vinculación</vt:lpstr>
      <vt:lpstr>I.1. El momento cultural</vt:lpstr>
      <vt:lpstr>I.2. Dinámicas inherentes a los nuevos perfiles de vinculación</vt:lpstr>
      <vt:lpstr>I.3. De la añoranza a la utopía</vt:lpstr>
      <vt:lpstr>I.4. Comunidades de solidaridad</vt:lpstr>
      <vt:lpstr>II.  La dimensión social  hacia fuera de la vinculación</vt:lpstr>
      <vt:lpstr>Marco referencial</vt:lpstr>
      <vt:lpstr>Especificidad del modo alternativo</vt:lpstr>
      <vt:lpstr>Presentación de PowerPoint</vt:lpstr>
      <vt:lpstr>Una mirada desde la realidad</vt:lpstr>
      <vt:lpstr>Una mirada desde dentro </vt:lpstr>
      <vt:lpstr>Una mirada desde abajo </vt:lpstr>
      <vt:lpstr>Una mirada constructiva</vt:lpstr>
      <vt:lpstr>Una mirada inclusiva</vt:lpstr>
      <vt:lpstr>Una mirada en la que todos  nos hagamos cargo</vt:lpstr>
      <vt:lpstr>Una mirada que reconoce las diferencias y mantiene la unidad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Eloy Rivas</dc:creator>
  <cp:lastModifiedBy>Eloy Rivas</cp:lastModifiedBy>
  <cp:revision>23</cp:revision>
  <dcterms:created xsi:type="dcterms:W3CDTF">2016-04-27T22:51:15Z</dcterms:created>
  <dcterms:modified xsi:type="dcterms:W3CDTF">2016-04-28T16:38:56Z</dcterms:modified>
</cp:coreProperties>
</file>