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313" r:id="rId2"/>
    <p:sldId id="303" r:id="rId3"/>
    <p:sldId id="330" r:id="rId4"/>
    <p:sldId id="310" r:id="rId5"/>
    <p:sldId id="315" r:id="rId6"/>
    <p:sldId id="316" r:id="rId7"/>
    <p:sldId id="317" r:id="rId8"/>
    <p:sldId id="304" r:id="rId9"/>
    <p:sldId id="318" r:id="rId10"/>
    <p:sldId id="307" r:id="rId11"/>
    <p:sldId id="320" r:id="rId12"/>
    <p:sldId id="321" r:id="rId13"/>
    <p:sldId id="322" r:id="rId14"/>
    <p:sldId id="323" r:id="rId15"/>
    <p:sldId id="324" r:id="rId16"/>
    <p:sldId id="325" r:id="rId17"/>
    <p:sldId id="326" r:id="rId18"/>
    <p:sldId id="327" r:id="rId19"/>
    <p:sldId id="328" r:id="rId20"/>
    <p:sldId id="329" r:id="rId21"/>
    <p:sldId id="331" r:id="rId22"/>
    <p:sldId id="332" r:id="rId23"/>
    <p:sldId id="308" r:id="rId24"/>
    <p:sldId id="333"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DE04"/>
    <a:srgbClr val="00A7E2"/>
    <a:srgbClr val="307220"/>
    <a:srgbClr val="1464BC"/>
    <a:srgbClr val="0076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23" autoAdjust="0"/>
    <p:restoredTop sz="94660"/>
  </p:normalViewPr>
  <p:slideViewPr>
    <p:cSldViewPr>
      <p:cViewPr>
        <p:scale>
          <a:sx n="60" d="100"/>
          <a:sy n="60" d="100"/>
        </p:scale>
        <p:origin x="-966" y="-4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0685A5C5-3A8D-4262-B525-8244F48EBE3A}" type="datetimeFigureOut">
              <a:rPr lang="es-VE"/>
              <a:pPr>
                <a:defRPr/>
              </a:pPr>
              <a:t>27/04/2016</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VE"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VE"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5D775589-D94F-4BCE-8627-E2629F29FC05}" type="slidenum">
              <a:rPr lang="es-VE"/>
              <a:pPr>
                <a:defRPr/>
              </a:pPr>
              <a:t>‹Nº›</a:t>
            </a:fld>
            <a:endParaRPr lang="es-VE"/>
          </a:p>
        </p:txBody>
      </p:sp>
    </p:spTree>
    <p:extLst>
      <p:ext uri="{BB962C8B-B14F-4D97-AF65-F5344CB8AC3E}">
        <p14:creationId xmlns:p14="http://schemas.microsoft.com/office/powerpoint/2010/main" val="40832931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3 Marcador de fecha"/>
          <p:cNvSpPr>
            <a:spLocks noGrp="1"/>
          </p:cNvSpPr>
          <p:nvPr>
            <p:ph type="dt" sz="half" idx="10"/>
          </p:nvPr>
        </p:nvSpPr>
        <p:spPr/>
        <p:txBody>
          <a:bodyPr/>
          <a:lstStyle>
            <a:lvl1pPr>
              <a:defRPr/>
            </a:lvl1pPr>
          </a:lstStyle>
          <a:p>
            <a:pPr>
              <a:defRPr/>
            </a:pPr>
            <a:fld id="{7A829E91-8178-4515-A579-B76FC6CC19BB}" type="datetimeFigureOut">
              <a:rPr lang="en-US"/>
              <a:pPr>
                <a:defRPr/>
              </a:pPr>
              <a:t>4/27/2016</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9548B059-DB1C-419F-AEB0-3AF800FEF859}" type="slidenum">
              <a:rPr lang="en-US"/>
              <a:pPr>
                <a:defRPr/>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pPr>
              <a:defRPr/>
            </a:pPr>
            <a:fld id="{9E5F9554-D6AA-4A85-82BE-B6D1F29A885C}" type="datetimeFigureOut">
              <a:rPr lang="en-US"/>
              <a:pPr>
                <a:defRPr/>
              </a:pPr>
              <a:t>4/27/2016</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0DEC8A1F-9DA0-46F5-8071-C310691FAEBF}" type="slidenum">
              <a:rPr lang="en-US"/>
              <a:pPr>
                <a:defRPr/>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pPr>
              <a:defRPr/>
            </a:pPr>
            <a:fld id="{4C3A0E41-32EE-4B5E-9AFF-BCEE5B10A681}" type="datetimeFigureOut">
              <a:rPr lang="en-US"/>
              <a:pPr>
                <a:defRPr/>
              </a:pPr>
              <a:t>4/27/2016</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9F2EC99F-933B-4A48-B335-163E4A1E06AD}" type="slidenum">
              <a:rPr lang="en-US"/>
              <a:pPr>
                <a:defRPr/>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lvl1pPr>
              <a:defRPr/>
            </a:lvl1pPr>
          </a:lstStyle>
          <a:p>
            <a:pPr>
              <a:defRPr/>
            </a:pPr>
            <a:fld id="{4789294E-5745-42EB-96BB-E5F05FF30105}" type="datetimeFigureOut">
              <a:rPr lang="en-US"/>
              <a:pPr>
                <a:defRPr/>
              </a:pPr>
              <a:t>4/27/2016</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A609EF48-AA33-4288-AF61-05A50C9D7DBE}" type="slidenum">
              <a:rPr lang="en-US"/>
              <a:pPr>
                <a:defRPr/>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AFDC708B-E779-4F4D-8682-9ECEF01CA525}" type="datetimeFigureOut">
              <a:rPr lang="en-US"/>
              <a:pPr>
                <a:defRPr/>
              </a:pPr>
              <a:t>4/27/2016</a:t>
            </a:fld>
            <a:endParaRPr lang="en-US"/>
          </a:p>
        </p:txBody>
      </p:sp>
      <p:sp>
        <p:nvSpPr>
          <p:cNvPr id="5" name="4 Marcador de pie de página"/>
          <p:cNvSpPr>
            <a:spLocks noGrp="1"/>
          </p:cNvSpPr>
          <p:nvPr>
            <p:ph type="ftr" sz="quarter" idx="11"/>
          </p:nvPr>
        </p:nvSpPr>
        <p:spPr/>
        <p:txBody>
          <a:bodyPr/>
          <a:lstStyle>
            <a:lvl1pPr>
              <a:defRPr/>
            </a:lvl1pPr>
          </a:lstStyle>
          <a:p>
            <a:pPr>
              <a:defRPr/>
            </a:pPr>
            <a:endParaRPr lang="en-US"/>
          </a:p>
        </p:txBody>
      </p:sp>
      <p:sp>
        <p:nvSpPr>
          <p:cNvPr id="6" name="5 Marcador de número de diapositiva"/>
          <p:cNvSpPr>
            <a:spLocks noGrp="1"/>
          </p:cNvSpPr>
          <p:nvPr>
            <p:ph type="sldNum" sz="quarter" idx="12"/>
          </p:nvPr>
        </p:nvSpPr>
        <p:spPr/>
        <p:txBody>
          <a:bodyPr/>
          <a:lstStyle>
            <a:lvl1pPr>
              <a:defRPr/>
            </a:lvl1pPr>
          </a:lstStyle>
          <a:p>
            <a:pPr>
              <a:defRPr/>
            </a:pPr>
            <a:fld id="{6F557168-1A6D-4EF2-A9DA-3F3CA95D3D82}" type="slidenum">
              <a:rPr lang="en-US"/>
              <a:pPr>
                <a:defRPr/>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3 Marcador de fecha"/>
          <p:cNvSpPr>
            <a:spLocks noGrp="1"/>
          </p:cNvSpPr>
          <p:nvPr>
            <p:ph type="dt" sz="half" idx="10"/>
          </p:nvPr>
        </p:nvSpPr>
        <p:spPr/>
        <p:txBody>
          <a:bodyPr/>
          <a:lstStyle>
            <a:lvl1pPr>
              <a:defRPr/>
            </a:lvl1pPr>
          </a:lstStyle>
          <a:p>
            <a:pPr>
              <a:defRPr/>
            </a:pPr>
            <a:fld id="{A75BAF99-6627-4788-B623-C8310BCF1A27}" type="datetimeFigureOut">
              <a:rPr lang="en-US"/>
              <a:pPr>
                <a:defRPr/>
              </a:pPr>
              <a:t>4/27/2016</a:t>
            </a:fld>
            <a:endParaRPr 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pPr>
              <a:defRPr/>
            </a:pPr>
            <a:fld id="{673ABA8C-E7E4-4D41-989E-EA8783C1822C}" type="slidenum">
              <a:rPr lang="en-US"/>
              <a:pPr>
                <a:defRPr/>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3 Marcador de fecha"/>
          <p:cNvSpPr>
            <a:spLocks noGrp="1"/>
          </p:cNvSpPr>
          <p:nvPr>
            <p:ph type="dt" sz="half" idx="10"/>
          </p:nvPr>
        </p:nvSpPr>
        <p:spPr/>
        <p:txBody>
          <a:bodyPr/>
          <a:lstStyle>
            <a:lvl1pPr>
              <a:defRPr/>
            </a:lvl1pPr>
          </a:lstStyle>
          <a:p>
            <a:pPr>
              <a:defRPr/>
            </a:pPr>
            <a:fld id="{2D3497BA-5D87-4799-B799-A1DF37CFA77B}" type="datetimeFigureOut">
              <a:rPr lang="en-US"/>
              <a:pPr>
                <a:defRPr/>
              </a:pPr>
              <a:t>4/27/2016</a:t>
            </a:fld>
            <a:endParaRPr lang="en-US"/>
          </a:p>
        </p:txBody>
      </p:sp>
      <p:sp>
        <p:nvSpPr>
          <p:cNvPr id="8" name="4 Marcador de pie de página"/>
          <p:cNvSpPr>
            <a:spLocks noGrp="1"/>
          </p:cNvSpPr>
          <p:nvPr>
            <p:ph type="ftr" sz="quarter" idx="11"/>
          </p:nvPr>
        </p:nvSpPr>
        <p:spPr/>
        <p:txBody>
          <a:bodyPr/>
          <a:lstStyle>
            <a:lvl1pPr>
              <a:defRPr/>
            </a:lvl1pPr>
          </a:lstStyle>
          <a:p>
            <a:pPr>
              <a:defRPr/>
            </a:pPr>
            <a:endParaRPr lang="en-US"/>
          </a:p>
        </p:txBody>
      </p:sp>
      <p:sp>
        <p:nvSpPr>
          <p:cNvPr id="9" name="5 Marcador de número de diapositiva"/>
          <p:cNvSpPr>
            <a:spLocks noGrp="1"/>
          </p:cNvSpPr>
          <p:nvPr>
            <p:ph type="sldNum" sz="quarter" idx="12"/>
          </p:nvPr>
        </p:nvSpPr>
        <p:spPr/>
        <p:txBody>
          <a:bodyPr/>
          <a:lstStyle>
            <a:lvl1pPr>
              <a:defRPr/>
            </a:lvl1pPr>
          </a:lstStyle>
          <a:p>
            <a:pPr>
              <a:defRPr/>
            </a:pPr>
            <a:fld id="{7341D658-48E3-4FA4-A8E1-51452E8A2AFA}" type="slidenum">
              <a:rPr lang="en-US"/>
              <a:pPr>
                <a:defRPr/>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3 Marcador de fecha"/>
          <p:cNvSpPr>
            <a:spLocks noGrp="1"/>
          </p:cNvSpPr>
          <p:nvPr>
            <p:ph type="dt" sz="half" idx="10"/>
          </p:nvPr>
        </p:nvSpPr>
        <p:spPr/>
        <p:txBody>
          <a:bodyPr/>
          <a:lstStyle>
            <a:lvl1pPr>
              <a:defRPr/>
            </a:lvl1pPr>
          </a:lstStyle>
          <a:p>
            <a:pPr>
              <a:defRPr/>
            </a:pPr>
            <a:fld id="{196DAC78-CC37-4C23-8C72-B071E4D4416A}" type="datetimeFigureOut">
              <a:rPr lang="en-US"/>
              <a:pPr>
                <a:defRPr/>
              </a:pPr>
              <a:t>4/27/2016</a:t>
            </a:fld>
            <a:endParaRPr lang="en-US"/>
          </a:p>
        </p:txBody>
      </p:sp>
      <p:sp>
        <p:nvSpPr>
          <p:cNvPr id="4" name="4 Marcador de pie de página"/>
          <p:cNvSpPr>
            <a:spLocks noGrp="1"/>
          </p:cNvSpPr>
          <p:nvPr>
            <p:ph type="ftr" sz="quarter" idx="11"/>
          </p:nvPr>
        </p:nvSpPr>
        <p:spPr/>
        <p:txBody>
          <a:bodyPr/>
          <a:lstStyle>
            <a:lvl1pPr>
              <a:defRPr/>
            </a:lvl1pPr>
          </a:lstStyle>
          <a:p>
            <a:pPr>
              <a:defRPr/>
            </a:pPr>
            <a:endParaRPr lang="en-US"/>
          </a:p>
        </p:txBody>
      </p:sp>
      <p:sp>
        <p:nvSpPr>
          <p:cNvPr id="5" name="5 Marcador de número de diapositiva"/>
          <p:cNvSpPr>
            <a:spLocks noGrp="1"/>
          </p:cNvSpPr>
          <p:nvPr>
            <p:ph type="sldNum" sz="quarter" idx="12"/>
          </p:nvPr>
        </p:nvSpPr>
        <p:spPr/>
        <p:txBody>
          <a:bodyPr/>
          <a:lstStyle>
            <a:lvl1pPr>
              <a:defRPr/>
            </a:lvl1pPr>
          </a:lstStyle>
          <a:p>
            <a:pPr>
              <a:defRPr/>
            </a:pPr>
            <a:fld id="{ED108D19-AE05-4A7E-B63B-CAC5834EA70F}" type="slidenum">
              <a:rPr lang="en-US"/>
              <a:pPr>
                <a:defRPr/>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60970B56-C482-4F79-8EF7-52BF4F2A1860}" type="datetimeFigureOut">
              <a:rPr lang="en-US"/>
              <a:pPr>
                <a:defRPr/>
              </a:pPr>
              <a:t>4/27/2016</a:t>
            </a:fld>
            <a:endParaRPr lang="en-US"/>
          </a:p>
        </p:txBody>
      </p:sp>
      <p:sp>
        <p:nvSpPr>
          <p:cNvPr id="3" name="4 Marcador de pie de página"/>
          <p:cNvSpPr>
            <a:spLocks noGrp="1"/>
          </p:cNvSpPr>
          <p:nvPr>
            <p:ph type="ftr" sz="quarter" idx="11"/>
          </p:nvPr>
        </p:nvSpPr>
        <p:spPr/>
        <p:txBody>
          <a:bodyPr/>
          <a:lstStyle>
            <a:lvl1pPr>
              <a:defRPr/>
            </a:lvl1pPr>
          </a:lstStyle>
          <a:p>
            <a:pPr>
              <a:defRPr/>
            </a:pPr>
            <a:endParaRPr lang="en-US"/>
          </a:p>
        </p:txBody>
      </p:sp>
      <p:sp>
        <p:nvSpPr>
          <p:cNvPr id="4" name="5 Marcador de número de diapositiva"/>
          <p:cNvSpPr>
            <a:spLocks noGrp="1"/>
          </p:cNvSpPr>
          <p:nvPr>
            <p:ph type="sldNum" sz="quarter" idx="12"/>
          </p:nvPr>
        </p:nvSpPr>
        <p:spPr/>
        <p:txBody>
          <a:bodyPr/>
          <a:lstStyle>
            <a:lvl1pPr>
              <a:defRPr/>
            </a:lvl1pPr>
          </a:lstStyle>
          <a:p>
            <a:pPr>
              <a:defRPr/>
            </a:pPr>
            <a:fld id="{C7308B24-D65A-43E3-BE06-0E3CD37014E9}" type="slidenum">
              <a:rPr lang="en-US"/>
              <a:pPr>
                <a:defRPr/>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3F22BA5C-EE59-43AA-96C3-BC17553FA8A2}" type="datetimeFigureOut">
              <a:rPr lang="en-US"/>
              <a:pPr>
                <a:defRPr/>
              </a:pPr>
              <a:t>4/27/2016</a:t>
            </a:fld>
            <a:endParaRPr 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pPr>
              <a:defRPr/>
            </a:pPr>
            <a:fld id="{0FDF3119-46AA-46C5-A449-88EF6CDC1812}" type="slidenum">
              <a:rPr lang="en-US"/>
              <a:pPr>
                <a:defRPr/>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171AC691-EA74-4B75-84AF-3C3CD1464110}" type="datetimeFigureOut">
              <a:rPr lang="en-US"/>
              <a:pPr>
                <a:defRPr/>
              </a:pPr>
              <a:t>4/27/2016</a:t>
            </a:fld>
            <a:endParaRPr lang="en-US"/>
          </a:p>
        </p:txBody>
      </p:sp>
      <p:sp>
        <p:nvSpPr>
          <p:cNvPr id="6" name="4 Marcador de pie de página"/>
          <p:cNvSpPr>
            <a:spLocks noGrp="1"/>
          </p:cNvSpPr>
          <p:nvPr>
            <p:ph type="ftr" sz="quarter" idx="11"/>
          </p:nvPr>
        </p:nvSpPr>
        <p:spPr/>
        <p:txBody>
          <a:bodyPr/>
          <a:lstStyle>
            <a:lvl1pPr>
              <a:defRPr/>
            </a:lvl1pPr>
          </a:lstStyle>
          <a:p>
            <a:pPr>
              <a:defRPr/>
            </a:pPr>
            <a:endParaRPr lang="en-US"/>
          </a:p>
        </p:txBody>
      </p:sp>
      <p:sp>
        <p:nvSpPr>
          <p:cNvPr id="7" name="5 Marcador de número de diapositiva"/>
          <p:cNvSpPr>
            <a:spLocks noGrp="1"/>
          </p:cNvSpPr>
          <p:nvPr>
            <p:ph type="sldNum" sz="quarter" idx="12"/>
          </p:nvPr>
        </p:nvSpPr>
        <p:spPr/>
        <p:txBody>
          <a:bodyPr/>
          <a:lstStyle>
            <a:lvl1pPr>
              <a:defRPr/>
            </a:lvl1pPr>
          </a:lstStyle>
          <a:p>
            <a:pPr>
              <a:defRPr/>
            </a:pPr>
            <a:fld id="{DE362587-7D92-49C9-A287-C2E70157C3F6}" type="slidenum">
              <a:rPr lang="en-US"/>
              <a:pPr>
                <a:defRPr/>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n-US" smtClean="0"/>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120E9A0-3936-40F7-B36A-39EAF98CB460}" type="datetimeFigureOut">
              <a:rPr lang="en-US"/>
              <a:pPr>
                <a:defRPr/>
              </a:pPr>
              <a:t>4/27/2016</a:t>
            </a:fld>
            <a:endParaRPr lang="en-U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832796F-3BF4-4EC6-AEE2-2CB0446B43FB}" type="slidenum">
              <a:rPr lang="en-US"/>
              <a:pPr>
                <a:defRPr/>
              </a:pPr>
              <a:t>‹Nº›</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 Título"/>
          <p:cNvSpPr txBox="1">
            <a:spLocks/>
          </p:cNvSpPr>
          <p:nvPr/>
        </p:nvSpPr>
        <p:spPr>
          <a:xfrm>
            <a:off x="0" y="71438"/>
            <a:ext cx="9072563" cy="6858000"/>
          </a:xfrm>
          <a:prstGeom prst="rect">
            <a:avLst/>
          </a:prstGeom>
        </p:spPr>
        <p:txBody>
          <a:bodyPr/>
          <a:lstStyle/>
          <a:p>
            <a:pPr marL="92075" lvl="1" indent="-19050" algn="just" defTabSz="900113" eaLnBrk="0" hangingPunct="0">
              <a:lnSpc>
                <a:spcPct val="95000"/>
              </a:lnSpc>
              <a:spcBef>
                <a:spcPct val="5000"/>
              </a:spcBef>
              <a:buClr>
                <a:srgbClr val="755353"/>
              </a:buClr>
              <a:buSzPct val="85000"/>
              <a:defRPr/>
            </a:pPr>
            <a:r>
              <a:rPr lang="es-VE" sz="2400" b="1" dirty="0">
                <a:ln/>
                <a:solidFill>
                  <a:schemeClr val="accent3">
                    <a:lumMod val="40000"/>
                    <a:lumOff val="60000"/>
                  </a:schemeClr>
                </a:solidFill>
              </a:rPr>
              <a:t>Compañía de Jesús  San Ignacio  AUSJAL  Identidad Misión  Visión  Institución académica de inspiración cristiana, plural y humanista Católica  Pertenencia  Espiritualidad  MAGIS Profesión  Universidad Vocación Desarrollo integral de la persona   Desarrollo integral de la nación  Opción por los más desfavorecidos Modelos justos de economía y gobernanza  Favorecer las dimensiones más profundas del ser humano y el  sentido de trascendencia: la  búsqueda de la verdad, la bondad y la belleza No se conforma con un servicio cualquiera  Trabajo en equipo  Expresión de la experiencia cristiana Respeto por la diversidad cultural de la fe  Cercanía a los pobres Acción apostólica con criterio de pobreza  Análisis crítico de la realidad  Asume y afronta los conflictos sociales Promoción de nuevos conocimientos en sintonía con el entorno exigente y cambiante Líder en la formación de recursos humanos al </a:t>
            </a:r>
            <a:r>
              <a:rPr lang="es-VE" sz="2400" b="1" dirty="0" smtClean="0">
                <a:ln/>
                <a:solidFill>
                  <a:schemeClr val="accent3">
                    <a:lumMod val="40000"/>
                    <a:lumOff val="60000"/>
                  </a:schemeClr>
                </a:solidFill>
              </a:rPr>
              <a:t>servicio </a:t>
            </a:r>
            <a:r>
              <a:rPr lang="es-VE" sz="2400" b="1" dirty="0">
                <a:ln/>
                <a:solidFill>
                  <a:schemeClr val="accent3">
                    <a:lumMod val="40000"/>
                    <a:lumOff val="60000"/>
                  </a:schemeClr>
                </a:solidFill>
              </a:rPr>
              <a:t>del desarrollo social, económico y gerencial de nuestro país Excelencia  Respeto  Solidaridad Dar lo mejor de sí cada día   Compañerismo  Desarrollo   En todo amar y servir  Discernir</a:t>
            </a:r>
          </a:p>
          <a:p>
            <a:pPr marL="92075" lvl="1" indent="-19050" algn="just" defTabSz="900113" eaLnBrk="0" hangingPunct="0">
              <a:lnSpc>
                <a:spcPct val="95000"/>
              </a:lnSpc>
              <a:spcBef>
                <a:spcPct val="5000"/>
              </a:spcBef>
              <a:buClr>
                <a:srgbClr val="755353"/>
              </a:buClr>
              <a:buSzPct val="85000"/>
              <a:buFont typeface="Wingdings" pitchFamily="2" charset="2"/>
              <a:buChar char="§"/>
              <a:defRPr/>
            </a:pPr>
            <a:endParaRPr lang="es-VE" sz="2500" dirty="0">
              <a:solidFill>
                <a:schemeClr val="accent3">
                  <a:lumMod val="40000"/>
                  <a:lumOff val="60000"/>
                </a:schemeClr>
              </a:solidFill>
            </a:endParaRPr>
          </a:p>
          <a:p>
            <a:pPr marL="0" lvl="1" algn="just" eaLnBrk="0" fontAlgn="auto" hangingPunct="0">
              <a:spcAft>
                <a:spcPts val="0"/>
              </a:spcAft>
              <a:defRPr/>
            </a:pPr>
            <a:endParaRPr lang="es-VE" sz="2500" b="1" dirty="0">
              <a:ln/>
              <a:solidFill>
                <a:schemeClr val="accent3">
                  <a:lumMod val="40000"/>
                  <a:lumOff val="60000"/>
                </a:schemeClr>
              </a:solidFill>
            </a:endParaRPr>
          </a:p>
          <a:p>
            <a:pPr algn="just" eaLnBrk="0" fontAlgn="auto" hangingPunct="0">
              <a:spcAft>
                <a:spcPts val="0"/>
              </a:spcAft>
              <a:defRPr/>
            </a:pPr>
            <a:endParaRPr lang="es-ES" sz="2500" dirty="0">
              <a:solidFill>
                <a:schemeClr val="accent3">
                  <a:lumMod val="40000"/>
                  <a:lumOff val="60000"/>
                </a:schemeClr>
              </a:solidFill>
            </a:endParaRPr>
          </a:p>
          <a:p>
            <a:pPr algn="just" eaLnBrk="0" fontAlgn="auto" hangingPunct="0">
              <a:spcAft>
                <a:spcPts val="0"/>
              </a:spcAft>
              <a:defRPr/>
            </a:pPr>
            <a:endParaRPr lang="es-VE" sz="2500" b="1" dirty="0">
              <a:ln/>
              <a:solidFill>
                <a:schemeClr val="accent3">
                  <a:lumMod val="40000"/>
                  <a:lumOff val="60000"/>
                </a:schemeClr>
              </a:solidFill>
            </a:endParaRPr>
          </a:p>
        </p:txBody>
      </p:sp>
      <p:sp>
        <p:nvSpPr>
          <p:cNvPr id="30" name="29 Rectángulo"/>
          <p:cNvSpPr/>
          <p:nvPr/>
        </p:nvSpPr>
        <p:spPr>
          <a:xfrm>
            <a:off x="611560" y="3804136"/>
            <a:ext cx="7848872" cy="2631490"/>
          </a:xfrm>
          <a:prstGeom prst="rect">
            <a:avLst/>
          </a:prstGeom>
          <a:noFill/>
        </p:spPr>
        <p:txBody>
          <a:bodyPr wrap="square">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s-VE" sz="5500" b="1" dirty="0" smtClean="0">
                <a:ln/>
              </a:rPr>
              <a:t>TALLER: </a:t>
            </a:r>
          </a:p>
          <a:p>
            <a:pPr algn="ctr">
              <a:defRPr/>
            </a:pPr>
            <a:r>
              <a:rPr lang="es-VE" sz="5500" b="1" dirty="0" smtClean="0">
                <a:ln/>
              </a:rPr>
              <a:t>MAGIS y visión estratégica</a:t>
            </a:r>
            <a:endParaRPr lang="es-ES" sz="5500" b="1" dirty="0">
              <a:ln/>
            </a:endParaRPr>
          </a:p>
        </p:txBody>
      </p:sp>
      <p:grpSp>
        <p:nvGrpSpPr>
          <p:cNvPr id="14339" name="47 Grupo"/>
          <p:cNvGrpSpPr>
            <a:grpSpLocks/>
          </p:cNvGrpSpPr>
          <p:nvPr/>
        </p:nvGrpSpPr>
        <p:grpSpPr bwMode="auto">
          <a:xfrm>
            <a:off x="3286125" y="404664"/>
            <a:ext cx="2428875" cy="2787650"/>
            <a:chOff x="3357554" y="785794"/>
            <a:chExt cx="2428892" cy="2786876"/>
          </a:xfrm>
        </p:grpSpPr>
        <p:cxnSp>
          <p:nvCxnSpPr>
            <p:cNvPr id="42" name="41 Conector recto"/>
            <p:cNvCxnSpPr/>
            <p:nvPr/>
          </p:nvCxnSpPr>
          <p:spPr>
            <a:xfrm rot="5400000">
              <a:off x="2321305" y="2179232"/>
              <a:ext cx="2785289" cy="1588"/>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3" name="42 Conector recto"/>
            <p:cNvCxnSpPr/>
            <p:nvPr/>
          </p:nvCxnSpPr>
          <p:spPr>
            <a:xfrm rot="5400000">
              <a:off x="3180150" y="2177644"/>
              <a:ext cx="2785288" cy="1587"/>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44" name="43 Conector recto"/>
            <p:cNvCxnSpPr/>
            <p:nvPr/>
          </p:nvCxnSpPr>
          <p:spPr>
            <a:xfrm rot="5400000">
              <a:off x="4037406" y="2177644"/>
              <a:ext cx="2785288" cy="1587"/>
            </a:xfrm>
            <a:prstGeom prst="line">
              <a:avLst/>
            </a:prstGeom>
            <a:ln w="5715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grpSp>
          <p:nvGrpSpPr>
            <p:cNvPr id="14343" name="44 Grupo"/>
            <p:cNvGrpSpPr>
              <a:grpSpLocks/>
            </p:cNvGrpSpPr>
            <p:nvPr/>
          </p:nvGrpSpPr>
          <p:grpSpPr bwMode="auto">
            <a:xfrm>
              <a:off x="3357554" y="1071546"/>
              <a:ext cx="714380" cy="2295540"/>
              <a:chOff x="3357554" y="1071546"/>
              <a:chExt cx="714380" cy="2295540"/>
            </a:xfrm>
          </p:grpSpPr>
          <p:sp>
            <p:nvSpPr>
              <p:cNvPr id="32" name="31 Triángulo isósceles"/>
              <p:cNvSpPr/>
              <p:nvPr/>
            </p:nvSpPr>
            <p:spPr>
              <a:xfrm>
                <a:off x="3357554" y="1071465"/>
                <a:ext cx="714380" cy="571341"/>
              </a:xfrm>
              <a:prstGeom prst="triangle">
                <a:avLst/>
              </a:prstGeom>
              <a:solidFill>
                <a:srgbClr val="FCDE0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3" name="32 Rectángulo"/>
              <p:cNvSpPr/>
              <p:nvPr/>
            </p:nvSpPr>
            <p:spPr>
              <a:xfrm>
                <a:off x="3357554" y="1642806"/>
                <a:ext cx="714380" cy="1142682"/>
              </a:xfrm>
              <a:prstGeom prst="rect">
                <a:avLst/>
              </a:prstGeom>
              <a:solidFill>
                <a:srgbClr val="FCDE0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4" name="33 Triángulo isósceles"/>
              <p:cNvSpPr/>
              <p:nvPr/>
            </p:nvSpPr>
            <p:spPr>
              <a:xfrm flipV="1">
                <a:off x="3357554" y="2785489"/>
                <a:ext cx="714380" cy="580864"/>
              </a:xfrm>
              <a:prstGeom prst="triangle">
                <a:avLst/>
              </a:prstGeom>
              <a:solidFill>
                <a:srgbClr val="FCDE0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grpSp>
          <p:nvGrpSpPr>
            <p:cNvPr id="14344" name="45 Grupo"/>
            <p:cNvGrpSpPr>
              <a:grpSpLocks/>
            </p:cNvGrpSpPr>
            <p:nvPr/>
          </p:nvGrpSpPr>
          <p:grpSpPr bwMode="auto">
            <a:xfrm>
              <a:off x="4214810" y="1071546"/>
              <a:ext cx="714380" cy="2295540"/>
              <a:chOff x="4214810" y="1071546"/>
              <a:chExt cx="714380" cy="2295540"/>
            </a:xfrm>
          </p:grpSpPr>
          <p:sp>
            <p:nvSpPr>
              <p:cNvPr id="35" name="34 Triángulo isósceles"/>
              <p:cNvSpPr/>
              <p:nvPr/>
            </p:nvSpPr>
            <p:spPr>
              <a:xfrm>
                <a:off x="4214810" y="1071465"/>
                <a:ext cx="714380" cy="571341"/>
              </a:xfrm>
              <a:prstGeom prst="triangle">
                <a:avLst/>
              </a:prstGeom>
              <a:solidFill>
                <a:srgbClr val="00A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6" name="35 Rectángulo"/>
              <p:cNvSpPr/>
              <p:nvPr/>
            </p:nvSpPr>
            <p:spPr>
              <a:xfrm>
                <a:off x="4214810" y="1642806"/>
                <a:ext cx="714380" cy="1142682"/>
              </a:xfrm>
              <a:prstGeom prst="rect">
                <a:avLst/>
              </a:prstGeom>
              <a:solidFill>
                <a:srgbClr val="00A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7" name="36 Triángulo isósceles"/>
              <p:cNvSpPr/>
              <p:nvPr/>
            </p:nvSpPr>
            <p:spPr>
              <a:xfrm flipV="1">
                <a:off x="4214810" y="2785489"/>
                <a:ext cx="714380" cy="580864"/>
              </a:xfrm>
              <a:prstGeom prst="triangle">
                <a:avLst/>
              </a:prstGeom>
              <a:solidFill>
                <a:srgbClr val="00A7E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grpSp>
          <p:nvGrpSpPr>
            <p:cNvPr id="14345" name="46 Grupo"/>
            <p:cNvGrpSpPr>
              <a:grpSpLocks/>
            </p:cNvGrpSpPr>
            <p:nvPr/>
          </p:nvGrpSpPr>
          <p:grpSpPr bwMode="auto">
            <a:xfrm>
              <a:off x="5072066" y="1071546"/>
              <a:ext cx="714380" cy="2295540"/>
              <a:chOff x="5072066" y="1071546"/>
              <a:chExt cx="714380" cy="2295540"/>
            </a:xfrm>
          </p:grpSpPr>
          <p:sp>
            <p:nvSpPr>
              <p:cNvPr id="38" name="37 Triángulo isósceles"/>
              <p:cNvSpPr/>
              <p:nvPr/>
            </p:nvSpPr>
            <p:spPr>
              <a:xfrm>
                <a:off x="5072066" y="1071465"/>
                <a:ext cx="714380" cy="571341"/>
              </a:xfrm>
              <a:prstGeom prst="triangle">
                <a:avLst/>
              </a:prstGeom>
              <a:solidFill>
                <a:srgbClr val="30722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39" name="38 Rectángulo"/>
              <p:cNvSpPr/>
              <p:nvPr/>
            </p:nvSpPr>
            <p:spPr>
              <a:xfrm>
                <a:off x="5072066" y="1642806"/>
                <a:ext cx="714380" cy="1142682"/>
              </a:xfrm>
              <a:prstGeom prst="rect">
                <a:avLst/>
              </a:prstGeom>
              <a:solidFill>
                <a:srgbClr val="30722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40" name="39 Triángulo isósceles"/>
              <p:cNvSpPr/>
              <p:nvPr/>
            </p:nvSpPr>
            <p:spPr>
              <a:xfrm flipV="1">
                <a:off x="5072066" y="2785489"/>
                <a:ext cx="714380" cy="580864"/>
              </a:xfrm>
              <a:prstGeom prst="triangle">
                <a:avLst/>
              </a:prstGeom>
              <a:solidFill>
                <a:srgbClr val="30722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grpSp>
    </p:spTree>
    <p:extLst>
      <p:ext uri="{BB962C8B-B14F-4D97-AF65-F5344CB8AC3E}">
        <p14:creationId xmlns:p14="http://schemas.microsoft.com/office/powerpoint/2010/main" val="1908246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 name="Picture 10" descr="http://www.cristorey.edu.ec/frontEnd/images/objetos/magisuecr_20120629015512.jpg"/>
          <p:cNvPicPr>
            <a:picLocks noChangeAspect="1" noChangeArrowheads="1"/>
          </p:cNvPicPr>
          <p:nvPr/>
        </p:nvPicPr>
        <p:blipFill>
          <a:blip r:embed="rId2" cstate="print"/>
          <a:srcRect/>
          <a:stretch>
            <a:fillRect/>
          </a:stretch>
        </p:blipFill>
        <p:spPr bwMode="auto">
          <a:xfrm>
            <a:off x="6516216" y="2648164"/>
            <a:ext cx="2627783" cy="1788948"/>
          </a:xfrm>
          <a:prstGeom prst="rect">
            <a:avLst/>
          </a:prstGeom>
          <a:noFill/>
        </p:spPr>
      </p:pic>
      <p:sp>
        <p:nvSpPr>
          <p:cNvPr id="3" name="1 Título"/>
          <p:cNvSpPr txBox="1">
            <a:spLocks/>
          </p:cNvSpPr>
          <p:nvPr/>
        </p:nvSpPr>
        <p:spPr bwMode="auto">
          <a:xfrm>
            <a:off x="2555776" y="-27384"/>
            <a:ext cx="2520281" cy="792088"/>
          </a:xfrm>
          <a:prstGeom prst="rect">
            <a:avLst/>
          </a:prstGeom>
          <a:noFill/>
          <a:ln w="9525">
            <a:noFill/>
            <a:miter lim="800000"/>
            <a:headEnd/>
            <a:tailEnd/>
          </a:ln>
        </p:spPr>
        <p:txBody>
          <a:bodyPr/>
          <a:lstStyle/>
          <a:p>
            <a:pPr algn="ctr" eaLnBrk="0" hangingPunct="0"/>
            <a:r>
              <a:rPr lang="es-VE" sz="5000" b="1" dirty="0" smtClean="0">
                <a:ln/>
                <a:solidFill>
                  <a:srgbClr val="1B9AC7"/>
                </a:solidFill>
              </a:rPr>
              <a:t>MAGIS</a:t>
            </a:r>
            <a:endParaRPr lang="es-ES" sz="3000" b="1" dirty="0">
              <a:ln/>
            </a:endParaRPr>
          </a:p>
          <a:p>
            <a:pPr algn="ctr" eaLnBrk="0" hangingPunct="0"/>
            <a:endParaRPr lang="es-VE" sz="2500" b="1" dirty="0"/>
          </a:p>
          <a:p>
            <a:pPr algn="ctr" eaLnBrk="0" hangingPunct="0"/>
            <a:endParaRPr lang="es-VE" sz="2500" b="1" dirty="0"/>
          </a:p>
        </p:txBody>
      </p:sp>
      <p:sp>
        <p:nvSpPr>
          <p:cNvPr id="7" name="6 Rectángulo"/>
          <p:cNvSpPr/>
          <p:nvPr/>
        </p:nvSpPr>
        <p:spPr>
          <a:xfrm>
            <a:off x="179512" y="840769"/>
            <a:ext cx="2448272" cy="532453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r"/>
            <a:r>
              <a:rPr lang="es-VE" sz="2000" b="1" dirty="0" smtClean="0">
                <a:solidFill>
                  <a:schemeClr val="dk1"/>
                </a:solidFill>
              </a:rPr>
              <a:t>La UCAB </a:t>
            </a:r>
            <a:r>
              <a:rPr lang="es-VE" sz="2000" b="1" dirty="0">
                <a:solidFill>
                  <a:schemeClr val="dk1"/>
                </a:solidFill>
              </a:rPr>
              <a:t>quiere promover en su comunidad esa vivencia del </a:t>
            </a:r>
            <a:r>
              <a:rPr lang="es-VE" sz="2000" b="1" dirty="0" err="1">
                <a:solidFill>
                  <a:schemeClr val="dk1"/>
                </a:solidFill>
              </a:rPr>
              <a:t>Magis</a:t>
            </a:r>
            <a:r>
              <a:rPr lang="es-VE" sz="2000" b="1" dirty="0">
                <a:solidFill>
                  <a:schemeClr val="dk1"/>
                </a:solidFill>
              </a:rPr>
              <a:t> </a:t>
            </a:r>
            <a:r>
              <a:rPr lang="es-VE" sz="2000" dirty="0">
                <a:solidFill>
                  <a:schemeClr val="dk1"/>
                </a:solidFill>
              </a:rPr>
              <a:t>proveniente de una tradición humana y educativa que tiene más de cinco siglos, la cual </a:t>
            </a:r>
            <a:r>
              <a:rPr lang="es-VE" sz="2000" b="1" dirty="0">
                <a:solidFill>
                  <a:schemeClr val="dk1"/>
                </a:solidFill>
              </a:rPr>
              <a:t>busca que la persona sea libre desde dentro</a:t>
            </a:r>
            <a:r>
              <a:rPr lang="es-VE" sz="2000" dirty="0">
                <a:solidFill>
                  <a:schemeClr val="dk1"/>
                </a:solidFill>
              </a:rPr>
              <a:t>, en un mundo lleno de opciones y que obliga constantemente a vivir desde la superficialidad y la epidermis.</a:t>
            </a:r>
            <a:endParaRPr lang="es-VE" sz="2000" dirty="0">
              <a:solidFill>
                <a:schemeClr val="dk1"/>
              </a:solidFill>
            </a:endParaRPr>
          </a:p>
        </p:txBody>
      </p:sp>
      <p:cxnSp>
        <p:nvCxnSpPr>
          <p:cNvPr id="24" name="23 Conector recto"/>
          <p:cNvCxnSpPr/>
          <p:nvPr/>
        </p:nvCxnSpPr>
        <p:spPr>
          <a:xfrm>
            <a:off x="2627784" y="620688"/>
            <a:ext cx="3744416" cy="0"/>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25" name="65 Imagen" descr="VERTICAL_COLOR..png"/>
          <p:cNvPicPr>
            <a:picLocks noChangeAspect="1"/>
          </p:cNvPicPr>
          <p:nvPr/>
        </p:nvPicPr>
        <p:blipFill>
          <a:blip r:embed="rId3" cstate="print"/>
          <a:srcRect b="30833"/>
          <a:stretch>
            <a:fillRect/>
          </a:stretch>
        </p:blipFill>
        <p:spPr bwMode="auto">
          <a:xfrm>
            <a:off x="0" y="6215063"/>
            <a:ext cx="762000" cy="571500"/>
          </a:xfrm>
          <a:prstGeom prst="rect">
            <a:avLst/>
          </a:prstGeom>
          <a:noFill/>
          <a:ln w="9525">
            <a:noFill/>
            <a:miter lim="800000"/>
            <a:headEnd/>
            <a:tailEnd/>
          </a:ln>
        </p:spPr>
      </p:pic>
      <p:sp>
        <p:nvSpPr>
          <p:cNvPr id="49" name="48 Rectángulo"/>
          <p:cNvSpPr/>
          <p:nvPr/>
        </p:nvSpPr>
        <p:spPr>
          <a:xfrm>
            <a:off x="4788024" y="116632"/>
            <a:ext cx="1614545" cy="553998"/>
          </a:xfrm>
          <a:prstGeom prst="rect">
            <a:avLst/>
          </a:prstGeom>
        </p:spPr>
        <p:txBody>
          <a:bodyPr wrap="none">
            <a:spAutoFit/>
          </a:bodyPr>
          <a:lstStyle/>
          <a:p>
            <a:r>
              <a:rPr lang="es-VE" sz="3000" b="1" dirty="0" smtClean="0">
                <a:ln/>
              </a:rPr>
              <a:t>y UCAB</a:t>
            </a:r>
            <a:endParaRPr lang="es-VE" sz="3000" dirty="0"/>
          </a:p>
        </p:txBody>
      </p:sp>
      <p:sp>
        <p:nvSpPr>
          <p:cNvPr id="33" name="32 Rectángulo"/>
          <p:cNvSpPr/>
          <p:nvPr/>
        </p:nvSpPr>
        <p:spPr>
          <a:xfrm>
            <a:off x="3635894" y="4869160"/>
            <a:ext cx="5508105" cy="646331"/>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es-VE" dirty="0" smtClean="0"/>
              <a:t>Personas arriesgadas y emprendedoras, que no teman a las dificultades. </a:t>
            </a:r>
            <a:endParaRPr lang="es-VE" dirty="0"/>
          </a:p>
        </p:txBody>
      </p:sp>
      <p:sp>
        <p:nvSpPr>
          <p:cNvPr id="34" name="33 Rectángulo"/>
          <p:cNvSpPr/>
          <p:nvPr/>
        </p:nvSpPr>
        <p:spPr>
          <a:xfrm>
            <a:off x="3635894" y="5733256"/>
            <a:ext cx="5508105" cy="923330"/>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es-VE" dirty="0" smtClean="0"/>
              <a:t>Una comunidad que permita la formación integral para tener una sociedad de alta calidad humana, técnica y cultural. </a:t>
            </a:r>
            <a:endParaRPr lang="es-VE" dirty="0"/>
          </a:p>
        </p:txBody>
      </p:sp>
      <p:sp>
        <p:nvSpPr>
          <p:cNvPr id="35" name="34 Rectángulo"/>
          <p:cNvSpPr/>
          <p:nvPr/>
        </p:nvSpPr>
        <p:spPr>
          <a:xfrm>
            <a:off x="3635895" y="2492896"/>
            <a:ext cx="3096345" cy="923330"/>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es-VE" dirty="0" smtClean="0"/>
              <a:t>La fecundidad y la excelencia que dice no a la mediocridad y no al individualismo. </a:t>
            </a:r>
          </a:p>
        </p:txBody>
      </p:sp>
      <p:sp>
        <p:nvSpPr>
          <p:cNvPr id="36" name="35 Rectángulo"/>
          <p:cNvSpPr/>
          <p:nvPr/>
        </p:nvSpPr>
        <p:spPr>
          <a:xfrm>
            <a:off x="3635895" y="1628800"/>
            <a:ext cx="5508103" cy="646331"/>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es-VE" dirty="0" smtClean="0"/>
              <a:t>Hombres y mujeres formados y apostando por la construcción del </a:t>
            </a:r>
            <a:r>
              <a:rPr lang="es-VE" i="1" dirty="0" smtClean="0"/>
              <a:t>país que queremos. </a:t>
            </a:r>
            <a:endParaRPr lang="es-VE" dirty="0"/>
          </a:p>
        </p:txBody>
      </p:sp>
      <p:sp>
        <p:nvSpPr>
          <p:cNvPr id="37" name="36 Rectángulo"/>
          <p:cNvSpPr/>
          <p:nvPr/>
        </p:nvSpPr>
        <p:spPr>
          <a:xfrm>
            <a:off x="3563888" y="3717032"/>
            <a:ext cx="3168352" cy="923330"/>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es-VE" dirty="0" smtClean="0"/>
              <a:t>Saber elegir aquello que es realmente para el mayor bien personal y social. </a:t>
            </a:r>
            <a:endParaRPr lang="es-VE" dirty="0"/>
          </a:p>
        </p:txBody>
      </p:sp>
      <p:sp>
        <p:nvSpPr>
          <p:cNvPr id="39" name="38 Rectángulo"/>
          <p:cNvSpPr/>
          <p:nvPr/>
        </p:nvSpPr>
        <p:spPr>
          <a:xfrm>
            <a:off x="3563888" y="908720"/>
            <a:ext cx="5580112" cy="646331"/>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es-VE" dirty="0" smtClean="0"/>
              <a:t>Profesionales éticos, solidarios y comprometidos con los más vulnerables de la sociedad. </a:t>
            </a:r>
            <a:endParaRPr lang="es-VE" dirty="0"/>
          </a:p>
        </p:txBody>
      </p:sp>
      <p:cxnSp>
        <p:nvCxnSpPr>
          <p:cNvPr id="44" name="43 Conector recto de flecha"/>
          <p:cNvCxnSpPr>
            <a:stCxn id="7" idx="3"/>
            <a:endCxn id="37" idx="1"/>
          </p:cNvCxnSpPr>
          <p:nvPr/>
        </p:nvCxnSpPr>
        <p:spPr>
          <a:xfrm>
            <a:off x="2627784" y="3503037"/>
            <a:ext cx="936104" cy="675660"/>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47" name="46 Conector recto de flecha"/>
          <p:cNvCxnSpPr>
            <a:stCxn id="7" idx="3"/>
            <a:endCxn id="36" idx="1"/>
          </p:cNvCxnSpPr>
          <p:nvPr/>
        </p:nvCxnSpPr>
        <p:spPr>
          <a:xfrm flipV="1">
            <a:off x="2627784" y="1951966"/>
            <a:ext cx="1008111" cy="1551071"/>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52" name="51 Conector recto de flecha"/>
          <p:cNvCxnSpPr>
            <a:stCxn id="7" idx="3"/>
            <a:endCxn id="35" idx="1"/>
          </p:cNvCxnSpPr>
          <p:nvPr/>
        </p:nvCxnSpPr>
        <p:spPr>
          <a:xfrm flipV="1">
            <a:off x="2627784" y="2954561"/>
            <a:ext cx="1008111" cy="548476"/>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55" name="54 Conector recto de flecha"/>
          <p:cNvCxnSpPr>
            <a:stCxn id="7" idx="3"/>
            <a:endCxn id="39" idx="1"/>
          </p:cNvCxnSpPr>
          <p:nvPr/>
        </p:nvCxnSpPr>
        <p:spPr>
          <a:xfrm flipV="1">
            <a:off x="2627784" y="1231886"/>
            <a:ext cx="936104" cy="2271151"/>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58" name="57 Conector recto de flecha"/>
          <p:cNvCxnSpPr>
            <a:stCxn id="7" idx="3"/>
            <a:endCxn id="34" idx="1"/>
          </p:cNvCxnSpPr>
          <p:nvPr/>
        </p:nvCxnSpPr>
        <p:spPr>
          <a:xfrm>
            <a:off x="2627784" y="3503037"/>
            <a:ext cx="1008110" cy="2691884"/>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62" name="61 Conector recto de flecha"/>
          <p:cNvCxnSpPr>
            <a:stCxn id="7" idx="3"/>
            <a:endCxn id="33" idx="1"/>
          </p:cNvCxnSpPr>
          <p:nvPr/>
        </p:nvCxnSpPr>
        <p:spPr>
          <a:xfrm>
            <a:off x="2627784" y="3503037"/>
            <a:ext cx="1008110" cy="168928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Título"/>
          <p:cNvSpPr txBox="1">
            <a:spLocks/>
          </p:cNvSpPr>
          <p:nvPr/>
        </p:nvSpPr>
        <p:spPr bwMode="auto">
          <a:xfrm>
            <a:off x="2555776" y="-27384"/>
            <a:ext cx="2520281" cy="792088"/>
          </a:xfrm>
          <a:prstGeom prst="rect">
            <a:avLst/>
          </a:prstGeom>
          <a:noFill/>
          <a:ln w="9525">
            <a:noFill/>
            <a:miter lim="800000"/>
            <a:headEnd/>
            <a:tailEnd/>
          </a:ln>
        </p:spPr>
        <p:txBody>
          <a:bodyPr/>
          <a:lstStyle/>
          <a:p>
            <a:pPr algn="ctr" eaLnBrk="0" hangingPunct="0"/>
            <a:r>
              <a:rPr lang="es-VE" sz="5000" b="1" dirty="0" smtClean="0">
                <a:ln/>
                <a:solidFill>
                  <a:srgbClr val="1B9AC7"/>
                </a:solidFill>
              </a:rPr>
              <a:t>MAGIS</a:t>
            </a:r>
            <a:endParaRPr lang="es-ES" sz="3000" b="1" dirty="0">
              <a:ln/>
            </a:endParaRPr>
          </a:p>
          <a:p>
            <a:pPr algn="ctr" eaLnBrk="0" hangingPunct="0"/>
            <a:endParaRPr lang="es-VE" sz="2500" b="1" dirty="0"/>
          </a:p>
          <a:p>
            <a:pPr algn="ctr" eaLnBrk="0" hangingPunct="0"/>
            <a:endParaRPr lang="es-VE" sz="2500" b="1" dirty="0"/>
          </a:p>
        </p:txBody>
      </p:sp>
      <p:cxnSp>
        <p:nvCxnSpPr>
          <p:cNvPr id="24" name="23 Conector recto"/>
          <p:cNvCxnSpPr/>
          <p:nvPr/>
        </p:nvCxnSpPr>
        <p:spPr>
          <a:xfrm>
            <a:off x="2627784" y="620688"/>
            <a:ext cx="3744416" cy="0"/>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25" name="65 Imagen" descr="VERTICAL_COLOR..png"/>
          <p:cNvPicPr>
            <a:picLocks noChangeAspect="1"/>
          </p:cNvPicPr>
          <p:nvPr/>
        </p:nvPicPr>
        <p:blipFill>
          <a:blip r:embed="rId2" cstate="print"/>
          <a:srcRect b="30833"/>
          <a:stretch>
            <a:fillRect/>
          </a:stretch>
        </p:blipFill>
        <p:spPr bwMode="auto">
          <a:xfrm>
            <a:off x="0" y="6237312"/>
            <a:ext cx="762000" cy="571500"/>
          </a:xfrm>
          <a:prstGeom prst="rect">
            <a:avLst/>
          </a:prstGeom>
          <a:noFill/>
          <a:ln w="9525">
            <a:noFill/>
            <a:miter lim="800000"/>
            <a:headEnd/>
            <a:tailEnd/>
          </a:ln>
        </p:spPr>
      </p:pic>
      <p:sp>
        <p:nvSpPr>
          <p:cNvPr id="49" name="48 Rectángulo"/>
          <p:cNvSpPr/>
          <p:nvPr/>
        </p:nvSpPr>
        <p:spPr>
          <a:xfrm>
            <a:off x="4788024" y="116632"/>
            <a:ext cx="4355976" cy="553998"/>
          </a:xfrm>
          <a:prstGeom prst="rect">
            <a:avLst/>
          </a:prstGeom>
        </p:spPr>
        <p:txBody>
          <a:bodyPr wrap="square">
            <a:spAutoFit/>
          </a:bodyPr>
          <a:lstStyle/>
          <a:p>
            <a:r>
              <a:rPr lang="es-VE" sz="3000" b="1" dirty="0" smtClean="0">
                <a:ln/>
              </a:rPr>
              <a:t>y UCAB </a:t>
            </a:r>
          </a:p>
        </p:txBody>
      </p:sp>
      <p:sp>
        <p:nvSpPr>
          <p:cNvPr id="23" name="Rectangle 4"/>
          <p:cNvSpPr txBox="1">
            <a:spLocks noChangeArrowheads="1"/>
          </p:cNvSpPr>
          <p:nvPr/>
        </p:nvSpPr>
        <p:spPr>
          <a:xfrm>
            <a:off x="467544" y="1268760"/>
            <a:ext cx="8383587" cy="40011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defPPr>
              <a:defRPr lang="en-US"/>
            </a:defPPr>
            <a:lvl1pPr algn="ctr">
              <a:buClr>
                <a:srgbClr val="009900"/>
              </a:buClr>
              <a:defRPr>
                <a:solidFill>
                  <a:schemeClr val="dk1"/>
                </a:solidFill>
                <a:latin typeface="+mn-lt"/>
                <a:cs typeface="Arial" charset="0"/>
              </a:defRPr>
            </a:lvl1pPr>
            <a:lvl2pPr>
              <a:defRPr>
                <a:solidFill>
                  <a:schemeClr val="dk1"/>
                </a:solidFill>
                <a:latin typeface="+mn-lt"/>
              </a:defRPr>
            </a:lvl2pPr>
            <a:lvl3pPr>
              <a:defRPr>
                <a:solidFill>
                  <a:schemeClr val="dk1"/>
                </a:solidFill>
                <a:latin typeface="+mn-lt"/>
              </a:defRPr>
            </a:lvl3pPr>
            <a:lvl4pPr>
              <a:defRPr>
                <a:solidFill>
                  <a:schemeClr val="dk1"/>
                </a:solidFill>
                <a:latin typeface="+mn-lt"/>
              </a:defRPr>
            </a:lvl4pPr>
            <a:lvl5pPr>
              <a:defRPr>
                <a:solidFill>
                  <a:schemeClr val="dk1"/>
                </a:solidFill>
                <a:latin typeface="+mn-lt"/>
              </a:defRPr>
            </a:lvl5pPr>
            <a:lvl6pPr>
              <a:defRPr>
                <a:solidFill>
                  <a:schemeClr val="dk1"/>
                </a:solidFill>
                <a:latin typeface="+mn-lt"/>
              </a:defRPr>
            </a:lvl6pPr>
            <a:lvl7pPr>
              <a:defRPr>
                <a:solidFill>
                  <a:schemeClr val="dk1"/>
                </a:solidFill>
                <a:latin typeface="+mn-lt"/>
              </a:defRPr>
            </a:lvl7pPr>
            <a:lvl8pPr>
              <a:defRPr>
                <a:solidFill>
                  <a:schemeClr val="dk1"/>
                </a:solidFill>
                <a:latin typeface="+mn-lt"/>
              </a:defRPr>
            </a:lvl8pPr>
            <a:lvl9pPr>
              <a:defRPr>
                <a:solidFill>
                  <a:schemeClr val="dk1"/>
                </a:solidFill>
                <a:latin typeface="+mn-lt"/>
              </a:defRPr>
            </a:lvl9pPr>
          </a:lstStyle>
          <a:p>
            <a:r>
              <a:rPr lang="es-ES" sz="2000" b="1" dirty="0"/>
              <a:t>Modelo para la consolidación de la identidad institucional</a:t>
            </a:r>
          </a:p>
        </p:txBody>
      </p:sp>
      <p:sp>
        <p:nvSpPr>
          <p:cNvPr id="26" name="25 Rectángulo"/>
          <p:cNvSpPr/>
          <p:nvPr/>
        </p:nvSpPr>
        <p:spPr>
          <a:xfrm>
            <a:off x="467544" y="1799629"/>
            <a:ext cx="8280920" cy="4659737"/>
          </a:xfrm>
          <a:prstGeom prst="rect">
            <a:avLst/>
          </a:prstGeom>
        </p:spPr>
        <p:txBody>
          <a:bodyPr wrap="square">
            <a:spAutoFit/>
          </a:bodyPr>
          <a:lstStyle/>
          <a:p>
            <a:pPr marL="92075" lvl="1" indent="-19050" algn="just" defTabSz="900113" eaLnBrk="0" hangingPunct="0">
              <a:lnSpc>
                <a:spcPct val="95000"/>
              </a:lnSpc>
              <a:spcBef>
                <a:spcPct val="5000"/>
              </a:spcBef>
              <a:buClr>
                <a:srgbClr val="755353"/>
              </a:buClr>
              <a:buSzPct val="85000"/>
              <a:defRPr/>
            </a:pPr>
            <a:r>
              <a:rPr lang="es-VE" sz="1600" dirty="0" smtClean="0">
                <a:effectLst>
                  <a:outerShdw blurRad="38100" dist="38100" dir="2700000" algn="tl">
                    <a:srgbClr val="000000">
                      <a:alpha val="43137"/>
                    </a:srgbClr>
                  </a:outerShdw>
                </a:effectLst>
                <a:latin typeface="+mn-lt"/>
              </a:rPr>
              <a:t>1) </a:t>
            </a:r>
            <a:r>
              <a:rPr lang="es-VE" sz="1600" dirty="0" smtClean="0">
                <a:latin typeface="+mn-lt"/>
              </a:rPr>
              <a:t>El proceso de consolidación de la identidad institucional cumple con un conjunto de etapas que en líneas generales responden a la siguiente secuencia: </a:t>
            </a:r>
          </a:p>
          <a:p>
            <a:pPr marL="92075" lvl="1" indent="-19050" algn="just" defTabSz="900113" eaLnBrk="0" hangingPunct="0">
              <a:lnSpc>
                <a:spcPct val="95000"/>
              </a:lnSpc>
              <a:spcBef>
                <a:spcPct val="5000"/>
              </a:spcBef>
              <a:buClr>
                <a:srgbClr val="755353"/>
              </a:buClr>
              <a:buSzPct val="85000"/>
              <a:defRPr/>
            </a:pPr>
            <a:endParaRPr lang="es-VE" sz="1600" i="1" dirty="0" smtClean="0">
              <a:latin typeface="+mn-lt"/>
            </a:endParaRPr>
          </a:p>
          <a:p>
            <a:pPr marL="92075" lvl="1" indent="-19050" algn="just" defTabSz="900113" eaLnBrk="0" hangingPunct="0">
              <a:lnSpc>
                <a:spcPct val="95000"/>
              </a:lnSpc>
              <a:spcBef>
                <a:spcPct val="5000"/>
              </a:spcBef>
              <a:buClr>
                <a:srgbClr val="755353"/>
              </a:buClr>
              <a:buSzPct val="85000"/>
              <a:defRPr/>
            </a:pPr>
            <a:r>
              <a:rPr lang="es-VE" sz="1600" i="1" dirty="0" smtClean="0">
                <a:latin typeface="+mn-lt"/>
              </a:rPr>
              <a:t>                           INFORMAR – INSPIRAR –  FORMAR – COMPROMETER</a:t>
            </a:r>
            <a:endParaRPr lang="es-VE" sz="1600" i="1" dirty="0" smtClean="0">
              <a:latin typeface="+mn-lt"/>
              <a:sym typeface="Wingdings" pitchFamily="2" charset="2"/>
            </a:endParaRPr>
          </a:p>
          <a:p>
            <a:pPr marL="92075" lvl="1" indent="-19050" algn="just" defTabSz="900113" eaLnBrk="0" hangingPunct="0">
              <a:lnSpc>
                <a:spcPct val="95000"/>
              </a:lnSpc>
              <a:spcBef>
                <a:spcPct val="5000"/>
              </a:spcBef>
              <a:buClr>
                <a:srgbClr val="755353"/>
              </a:buClr>
              <a:buSzPct val="85000"/>
              <a:defRPr/>
            </a:pPr>
            <a:r>
              <a:rPr lang="es-VE" sz="1600" i="1" dirty="0" smtClean="0">
                <a:latin typeface="+mn-lt"/>
              </a:rPr>
              <a:t>                                                                        ACOMPAÑAR  </a:t>
            </a:r>
          </a:p>
          <a:p>
            <a:pPr marL="92075" lvl="1" indent="-19050" defTabSz="900113" eaLnBrk="0" hangingPunct="0">
              <a:lnSpc>
                <a:spcPct val="95000"/>
              </a:lnSpc>
              <a:spcBef>
                <a:spcPct val="5000"/>
              </a:spcBef>
              <a:buClr>
                <a:srgbClr val="755353"/>
              </a:buClr>
              <a:buSzPct val="85000"/>
              <a:defRPr/>
            </a:pPr>
            <a:r>
              <a:rPr lang="es-VE" sz="1600" dirty="0" smtClean="0">
                <a:effectLst>
                  <a:outerShdw blurRad="38100" dist="38100" dir="2700000" algn="tl">
                    <a:srgbClr val="000000">
                      <a:alpha val="43137"/>
                    </a:srgbClr>
                  </a:outerShdw>
                </a:effectLst>
                <a:latin typeface="+mn-lt"/>
              </a:rPr>
              <a:t>2) </a:t>
            </a:r>
            <a:r>
              <a:rPr lang="es-VE" sz="1600" dirty="0" smtClean="0">
                <a:latin typeface="+mn-lt"/>
              </a:rPr>
              <a:t>El conjunto de acciones y programas se asocian a tres niveles según su profundización o compromiso:</a:t>
            </a:r>
          </a:p>
          <a:p>
            <a:pPr marL="92075" lvl="1" indent="-19050" defTabSz="900113" eaLnBrk="0" hangingPunct="0">
              <a:lnSpc>
                <a:spcPct val="95000"/>
              </a:lnSpc>
              <a:spcBef>
                <a:spcPct val="5000"/>
              </a:spcBef>
              <a:buClr>
                <a:srgbClr val="755353"/>
              </a:buClr>
              <a:buSzPct val="85000"/>
              <a:defRPr/>
            </a:pPr>
            <a:endParaRPr lang="es-VE" sz="1600" dirty="0" smtClean="0">
              <a:latin typeface="+mn-lt"/>
            </a:endParaRPr>
          </a:p>
          <a:p>
            <a:pPr marL="92075" lvl="1" indent="-19050" algn="just" defTabSz="900113" eaLnBrk="0" hangingPunct="0">
              <a:lnSpc>
                <a:spcPct val="95000"/>
              </a:lnSpc>
              <a:spcBef>
                <a:spcPct val="5000"/>
              </a:spcBef>
              <a:buClr>
                <a:srgbClr val="755353"/>
              </a:buClr>
              <a:buSzPct val="85000"/>
              <a:buFont typeface="Wingdings" pitchFamily="2" charset="2"/>
              <a:buChar char="§"/>
              <a:defRPr/>
            </a:pPr>
            <a:r>
              <a:rPr lang="es-VE" sz="1600" i="1" dirty="0" smtClean="0">
                <a:latin typeface="+mn-lt"/>
              </a:rPr>
              <a:t> </a:t>
            </a:r>
            <a:r>
              <a:rPr lang="es-VE" sz="1600" dirty="0" smtClean="0">
                <a:solidFill>
                  <a:srgbClr val="FFC000"/>
                </a:solidFill>
                <a:effectLst>
                  <a:outerShdw blurRad="38100" dist="38100" dir="2700000" algn="tl">
                    <a:srgbClr val="000000">
                      <a:alpha val="43137"/>
                    </a:srgbClr>
                  </a:outerShdw>
                </a:effectLst>
                <a:latin typeface="+mn-lt"/>
              </a:rPr>
              <a:t>NIVEL AMARILLO</a:t>
            </a:r>
            <a:r>
              <a:rPr lang="es-VE" sz="1600" i="1" dirty="0" smtClean="0">
                <a:latin typeface="+mn-lt"/>
              </a:rPr>
              <a:t>. </a:t>
            </a:r>
            <a:r>
              <a:rPr lang="es-VE" sz="1600" dirty="0" smtClean="0">
                <a:latin typeface="+mn-lt"/>
              </a:rPr>
              <a:t>Tiene como meta el </a:t>
            </a:r>
            <a:r>
              <a:rPr lang="es-ES" sz="1600" dirty="0" smtClean="0">
                <a:latin typeface="+mn-lt"/>
              </a:rPr>
              <a:t>conocimiento y la identificación con la misión, los valores y el "modo de proceder" de la UCAB, en otras palabras: </a:t>
            </a:r>
            <a:r>
              <a:rPr lang="es-ES" sz="1600" dirty="0" smtClean="0">
                <a:solidFill>
                  <a:srgbClr val="FFC000"/>
                </a:solidFill>
                <a:effectLst>
                  <a:outerShdw blurRad="38100" dist="38100" dir="2700000" algn="tl">
                    <a:srgbClr val="000000">
                      <a:alpha val="43137"/>
                    </a:srgbClr>
                  </a:outerShdw>
                </a:effectLst>
                <a:latin typeface="+mn-lt"/>
              </a:rPr>
              <a:t>SER UCABISTA</a:t>
            </a:r>
            <a:r>
              <a:rPr lang="es-ES" sz="1600" dirty="0" smtClean="0">
                <a:latin typeface="+mn-lt"/>
              </a:rPr>
              <a:t>. </a:t>
            </a:r>
            <a:r>
              <a:rPr lang="es-ES" sz="1600" u="sng" dirty="0" smtClean="0">
                <a:latin typeface="+mn-lt"/>
              </a:rPr>
              <a:t>Destinatarios</a:t>
            </a:r>
            <a:r>
              <a:rPr lang="es-ES" sz="1600" dirty="0" smtClean="0">
                <a:latin typeface="+mn-lt"/>
              </a:rPr>
              <a:t>: Toda la comunidad universitaria.</a:t>
            </a:r>
          </a:p>
          <a:p>
            <a:pPr marL="73025" lvl="1" algn="just" defTabSz="900113" eaLnBrk="0" hangingPunct="0">
              <a:lnSpc>
                <a:spcPct val="95000"/>
              </a:lnSpc>
              <a:spcBef>
                <a:spcPct val="5000"/>
              </a:spcBef>
              <a:buClr>
                <a:srgbClr val="755353"/>
              </a:buClr>
              <a:buSzPct val="85000"/>
              <a:defRPr/>
            </a:pPr>
            <a:endParaRPr lang="es-VE" sz="1600" dirty="0" smtClean="0">
              <a:latin typeface="+mn-lt"/>
            </a:endParaRPr>
          </a:p>
          <a:p>
            <a:pPr marL="92075" lvl="1" indent="-19050" algn="just" defTabSz="900113" eaLnBrk="0" hangingPunct="0">
              <a:lnSpc>
                <a:spcPct val="95000"/>
              </a:lnSpc>
              <a:spcBef>
                <a:spcPct val="5000"/>
              </a:spcBef>
              <a:buClr>
                <a:srgbClr val="755353"/>
              </a:buClr>
              <a:buSzPct val="85000"/>
              <a:buFont typeface="Wingdings" pitchFamily="2" charset="2"/>
              <a:buChar char="§"/>
              <a:defRPr/>
            </a:pPr>
            <a:r>
              <a:rPr lang="es-VE" sz="1600" dirty="0" smtClean="0">
                <a:solidFill>
                  <a:srgbClr val="0070C0"/>
                </a:solidFill>
                <a:effectLst>
                  <a:outerShdw blurRad="38100" dist="38100" dir="2700000" algn="tl">
                    <a:srgbClr val="000000">
                      <a:alpha val="43137"/>
                    </a:srgbClr>
                  </a:outerShdw>
                </a:effectLst>
                <a:latin typeface="+mn-lt"/>
              </a:rPr>
              <a:t>NIVEL AZUL</a:t>
            </a:r>
            <a:r>
              <a:rPr lang="es-VE" sz="1600" dirty="0" smtClean="0">
                <a:latin typeface="+mn-lt"/>
              </a:rPr>
              <a:t>. Tiene como meta </a:t>
            </a:r>
            <a:r>
              <a:rPr lang="es-ES" sz="1600" dirty="0" smtClean="0">
                <a:latin typeface="+mn-lt"/>
              </a:rPr>
              <a:t>la consolidación del liderazgo y compromiso universitario y social, es decir, </a:t>
            </a:r>
            <a:r>
              <a:rPr lang="es-ES" sz="1600" dirty="0" smtClean="0">
                <a:solidFill>
                  <a:srgbClr val="0070C0"/>
                </a:solidFill>
                <a:effectLst>
                  <a:outerShdw blurRad="38100" dist="38100" dir="2700000" algn="tl">
                    <a:srgbClr val="000000">
                      <a:alpha val="43137"/>
                    </a:srgbClr>
                  </a:outerShdw>
                </a:effectLst>
                <a:latin typeface="+mn-lt"/>
              </a:rPr>
              <a:t>SER LÍDER UCABISTA</a:t>
            </a:r>
            <a:r>
              <a:rPr lang="es-ES" sz="1600" dirty="0" smtClean="0">
                <a:latin typeface="+mn-lt"/>
              </a:rPr>
              <a:t>. </a:t>
            </a:r>
            <a:r>
              <a:rPr lang="es-ES" sz="1600" u="sng" dirty="0" smtClean="0">
                <a:latin typeface="+mn-lt"/>
              </a:rPr>
              <a:t>Destinatarios</a:t>
            </a:r>
            <a:r>
              <a:rPr lang="es-ES" sz="1600" dirty="0" smtClean="0">
                <a:latin typeface="+mn-lt"/>
              </a:rPr>
              <a:t>: Voluntarios y personas del gobierno y </a:t>
            </a:r>
            <a:r>
              <a:rPr lang="es-ES" sz="1600" dirty="0" err="1" smtClean="0">
                <a:latin typeface="+mn-lt"/>
              </a:rPr>
              <a:t>co</a:t>
            </a:r>
            <a:r>
              <a:rPr lang="es-ES" sz="1600" dirty="0" smtClean="0">
                <a:latin typeface="+mn-lt"/>
              </a:rPr>
              <a:t>-gobierno universitario que deseen comprometerse en la formación y acción del liderazgo </a:t>
            </a:r>
            <a:r>
              <a:rPr lang="es-ES" sz="1600" dirty="0" err="1" smtClean="0">
                <a:latin typeface="+mn-lt"/>
              </a:rPr>
              <a:t>ucabista</a:t>
            </a:r>
            <a:r>
              <a:rPr lang="es-ES" sz="1600" dirty="0" smtClean="0">
                <a:latin typeface="+mn-lt"/>
              </a:rPr>
              <a:t>.</a:t>
            </a:r>
          </a:p>
          <a:p>
            <a:pPr marL="73025" lvl="1" algn="just" defTabSz="900113" eaLnBrk="0" hangingPunct="0">
              <a:lnSpc>
                <a:spcPct val="95000"/>
              </a:lnSpc>
              <a:spcBef>
                <a:spcPct val="5000"/>
              </a:spcBef>
              <a:buClr>
                <a:srgbClr val="755353"/>
              </a:buClr>
              <a:buSzPct val="85000"/>
              <a:defRPr/>
            </a:pPr>
            <a:endParaRPr lang="es-VE" sz="1600" dirty="0" smtClean="0">
              <a:latin typeface="+mn-lt"/>
            </a:endParaRPr>
          </a:p>
          <a:p>
            <a:pPr marL="92075" lvl="1" indent="-19050" algn="just" defTabSz="900113" eaLnBrk="0" hangingPunct="0">
              <a:lnSpc>
                <a:spcPct val="95000"/>
              </a:lnSpc>
              <a:spcBef>
                <a:spcPct val="5000"/>
              </a:spcBef>
              <a:buClr>
                <a:srgbClr val="755353"/>
              </a:buClr>
              <a:buSzPct val="85000"/>
              <a:buFont typeface="Wingdings" pitchFamily="2" charset="2"/>
              <a:buChar char="§"/>
              <a:defRPr/>
            </a:pPr>
            <a:r>
              <a:rPr lang="es-VE" sz="1600" dirty="0" smtClean="0">
                <a:solidFill>
                  <a:srgbClr val="006600"/>
                </a:solidFill>
                <a:effectLst>
                  <a:outerShdw blurRad="38100" dist="38100" dir="2700000" algn="tl">
                    <a:srgbClr val="000000">
                      <a:alpha val="43137"/>
                    </a:srgbClr>
                  </a:outerShdw>
                </a:effectLst>
                <a:latin typeface="+mn-lt"/>
              </a:rPr>
              <a:t>NIVEL VERDE</a:t>
            </a:r>
            <a:r>
              <a:rPr lang="es-VE" sz="1600" i="1" dirty="0" smtClean="0">
                <a:latin typeface="+mn-lt"/>
              </a:rPr>
              <a:t>. </a:t>
            </a:r>
            <a:r>
              <a:rPr lang="es-VE" sz="1600" dirty="0" smtClean="0">
                <a:latin typeface="+mn-lt"/>
              </a:rPr>
              <a:t>Tiene como meta el cultivo y la consolidación del laicado </a:t>
            </a:r>
            <a:r>
              <a:rPr lang="es-VE" sz="1600" dirty="0" err="1" smtClean="0">
                <a:latin typeface="+mn-lt"/>
              </a:rPr>
              <a:t>ucabista</a:t>
            </a:r>
            <a:r>
              <a:rPr lang="es-VE" sz="1600" dirty="0" smtClean="0">
                <a:latin typeface="+mn-lt"/>
              </a:rPr>
              <a:t>, es decir, </a:t>
            </a:r>
            <a:r>
              <a:rPr lang="es-VE" sz="1600" dirty="0" smtClean="0">
                <a:solidFill>
                  <a:srgbClr val="006600"/>
                </a:solidFill>
                <a:effectLst>
                  <a:outerShdw blurRad="38100" dist="38100" dir="2700000" algn="tl">
                    <a:srgbClr val="000000">
                      <a:alpha val="43137"/>
                    </a:srgbClr>
                  </a:outerShdw>
                </a:effectLst>
                <a:latin typeface="+mn-lt"/>
              </a:rPr>
              <a:t>SER LAICO Y LÍDER UCABISTA. </a:t>
            </a:r>
            <a:r>
              <a:rPr lang="es-VE" sz="1600" u="sng" dirty="0" smtClean="0">
                <a:latin typeface="+mn-lt"/>
              </a:rPr>
              <a:t>Destinatarios</a:t>
            </a:r>
            <a:r>
              <a:rPr lang="es-VE" sz="1600" dirty="0" smtClean="0">
                <a:latin typeface="+mn-lt"/>
              </a:rPr>
              <a:t>: Todos los miembros y líderes universitarios que deseen profundizar su experiencia cristiana y su pertenencia eclesial.</a:t>
            </a:r>
            <a:endParaRPr lang="es-VE" sz="1600" dirty="0">
              <a:latin typeface="+mn-lt"/>
            </a:endParaRPr>
          </a:p>
        </p:txBody>
      </p:sp>
      <p:sp>
        <p:nvSpPr>
          <p:cNvPr id="27" name="26 Rectángulo"/>
          <p:cNvSpPr/>
          <p:nvPr/>
        </p:nvSpPr>
        <p:spPr>
          <a:xfrm>
            <a:off x="6804248" y="2551647"/>
            <a:ext cx="909864" cy="400110"/>
          </a:xfrm>
          <a:prstGeom prst="rect">
            <a:avLst/>
          </a:prstGeom>
        </p:spPr>
        <p:txBody>
          <a:bodyPr wrap="none">
            <a:spAutoFit/>
          </a:bodyPr>
          <a:lstStyle/>
          <a:p>
            <a:r>
              <a:rPr lang="es-VE" sz="2000" b="1" i="1" dirty="0" smtClean="0">
                <a:latin typeface="Calibri" pitchFamily="34" charset="0"/>
                <a:sym typeface="Wingdings" pitchFamily="2" charset="2"/>
              </a:rPr>
              <a:t>MAGIS</a:t>
            </a:r>
            <a:endParaRPr lang="es-VE" sz="2000" b="1" dirty="0"/>
          </a:p>
        </p:txBody>
      </p:sp>
      <p:cxnSp>
        <p:nvCxnSpPr>
          <p:cNvPr id="28" name="8 Conector recto de flecha"/>
          <p:cNvCxnSpPr>
            <a:cxnSpLocks noChangeShapeType="1"/>
          </p:cNvCxnSpPr>
          <p:nvPr/>
        </p:nvCxnSpPr>
        <p:spPr bwMode="auto">
          <a:xfrm flipV="1">
            <a:off x="2339752" y="2879749"/>
            <a:ext cx="1300163" cy="7938"/>
          </a:xfrm>
          <a:prstGeom prst="straightConnector1">
            <a:avLst/>
          </a:prstGeom>
          <a:noFill/>
          <a:ln w="28575" algn="ctr">
            <a:solidFill>
              <a:schemeClr val="tx1"/>
            </a:solidFill>
            <a:round/>
            <a:headEnd/>
            <a:tailEnd type="arrow" w="med" len="med"/>
          </a:ln>
        </p:spPr>
      </p:cxnSp>
      <p:cxnSp>
        <p:nvCxnSpPr>
          <p:cNvPr id="29" name="8 Conector recto de flecha"/>
          <p:cNvCxnSpPr>
            <a:cxnSpLocks noChangeShapeType="1"/>
          </p:cNvCxnSpPr>
          <p:nvPr/>
        </p:nvCxnSpPr>
        <p:spPr bwMode="auto">
          <a:xfrm flipV="1">
            <a:off x="5364088" y="2879749"/>
            <a:ext cx="1300163" cy="7938"/>
          </a:xfrm>
          <a:prstGeom prst="straightConnector1">
            <a:avLst/>
          </a:prstGeom>
          <a:noFill/>
          <a:ln w="28575" algn="ctr">
            <a:solidFill>
              <a:schemeClr val="tx1"/>
            </a:solidFill>
            <a:round/>
            <a:headEnd/>
            <a:tailEnd type="arrow" w="med" len="med"/>
          </a:ln>
        </p:spPr>
      </p:cxnSp>
      <p:sp>
        <p:nvSpPr>
          <p:cNvPr id="11" name="10 Rectángulo"/>
          <p:cNvSpPr/>
          <p:nvPr/>
        </p:nvSpPr>
        <p:spPr>
          <a:xfrm>
            <a:off x="2555776" y="632151"/>
            <a:ext cx="4355976" cy="553998"/>
          </a:xfrm>
          <a:prstGeom prst="rect">
            <a:avLst/>
          </a:prstGeom>
        </p:spPr>
        <p:txBody>
          <a:bodyPr wrap="square">
            <a:spAutoFit/>
          </a:bodyPr>
          <a:lstStyle/>
          <a:p>
            <a:r>
              <a:rPr lang="es-VE" sz="3000" b="1" dirty="0" smtClean="0">
                <a:ln/>
              </a:rPr>
              <a:t>¿</a:t>
            </a:r>
            <a:r>
              <a:rPr lang="es-VE" sz="3000" b="1" dirty="0" smtClean="0">
                <a:ln/>
              </a:rPr>
              <a:t>Cómo se concreta?</a:t>
            </a:r>
            <a:endParaRPr lang="es-VE" sz="3000" dirty="0"/>
          </a:p>
        </p:txBody>
      </p:sp>
      <p:pic>
        <p:nvPicPr>
          <p:cNvPr id="12" name="4 Imagen" descr="Al estilo verde.GIF"/>
          <p:cNvPicPr>
            <a:picLocks noChangeAspect="1"/>
          </p:cNvPicPr>
          <p:nvPr/>
        </p:nvPicPr>
        <p:blipFill>
          <a:blip r:embed="rId3" cstate="print"/>
          <a:srcRect/>
          <a:stretch>
            <a:fillRect/>
          </a:stretch>
        </p:blipFill>
        <p:spPr bwMode="auto">
          <a:xfrm>
            <a:off x="8286750" y="71438"/>
            <a:ext cx="771525" cy="642937"/>
          </a:xfrm>
          <a:prstGeom prst="rect">
            <a:avLst/>
          </a:prstGeom>
          <a:noFill/>
          <a:ln w="9525">
            <a:noFill/>
            <a:miter lim="800000"/>
            <a:headEnd/>
            <a:tailEnd/>
          </a:ln>
        </p:spPr>
      </p:pic>
    </p:spTree>
    <p:extLst>
      <p:ext uri="{BB962C8B-B14F-4D97-AF65-F5344CB8AC3E}">
        <p14:creationId xmlns:p14="http://schemas.microsoft.com/office/powerpoint/2010/main" val="35079074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56 Rectángulo"/>
          <p:cNvSpPr/>
          <p:nvPr/>
        </p:nvSpPr>
        <p:spPr bwMode="auto">
          <a:xfrm>
            <a:off x="8549138" y="6505304"/>
            <a:ext cx="289392" cy="352697"/>
          </a:xfrm>
          <a:prstGeom prst="rect">
            <a:avLst/>
          </a:prstGeom>
          <a:solidFill>
            <a:schemeClr val="bg1"/>
          </a:solidFill>
          <a:ln w="6350"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0" fontAlgn="base" latinLnBrk="0" hangingPunct="0">
              <a:lnSpc>
                <a:spcPct val="90000"/>
              </a:lnSpc>
              <a:spcBef>
                <a:spcPct val="0"/>
              </a:spcBef>
              <a:spcAft>
                <a:spcPct val="0"/>
              </a:spcAft>
              <a:buClrTx/>
              <a:buSzTx/>
              <a:buFontTx/>
              <a:buNone/>
              <a:tabLst/>
            </a:pPr>
            <a:endParaRPr kumimoji="0" lang="es-VE" sz="1200" b="1" i="0" u="none" strike="noStrike" cap="none" normalizeH="0" baseline="0" smtClean="0">
              <a:ln>
                <a:noFill/>
              </a:ln>
              <a:solidFill>
                <a:schemeClr val="tx1"/>
              </a:solidFill>
              <a:effectLst/>
              <a:latin typeface="Arial" charset="0"/>
            </a:endParaRPr>
          </a:p>
        </p:txBody>
      </p:sp>
      <p:pic>
        <p:nvPicPr>
          <p:cNvPr id="4" name="3 Imagen" descr="MODELO SECRETARÍA.jpg"/>
          <p:cNvPicPr>
            <a:picLocks noChangeAspect="1"/>
          </p:cNvPicPr>
          <p:nvPr/>
        </p:nvPicPr>
        <p:blipFill>
          <a:blip r:embed="rId2" cstate="print"/>
          <a:stretch>
            <a:fillRect/>
          </a:stretch>
        </p:blipFill>
        <p:spPr>
          <a:xfrm>
            <a:off x="1388776" y="533826"/>
            <a:ext cx="5815130" cy="5991518"/>
          </a:xfrm>
          <a:prstGeom prst="rect">
            <a:avLst/>
          </a:prstGeom>
        </p:spPr>
      </p:pic>
      <p:cxnSp>
        <p:nvCxnSpPr>
          <p:cNvPr id="6" name="5 Conector recto"/>
          <p:cNvCxnSpPr>
            <a:stCxn id="4" idx="0"/>
          </p:cNvCxnSpPr>
          <p:nvPr/>
        </p:nvCxnSpPr>
        <p:spPr>
          <a:xfrm>
            <a:off x="4296341" y="533826"/>
            <a:ext cx="59636" cy="2952326"/>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flipH="1">
            <a:off x="6516219" y="3581400"/>
            <a:ext cx="720078" cy="0"/>
          </a:xfrm>
          <a:prstGeom prst="line">
            <a:avLst/>
          </a:prstGeom>
          <a:ln>
            <a:solidFill>
              <a:schemeClr val="bg1"/>
            </a:solidFill>
          </a:ln>
        </p:spPr>
        <p:style>
          <a:lnRef idx="3">
            <a:schemeClr val="dk1"/>
          </a:lnRef>
          <a:fillRef idx="0">
            <a:schemeClr val="dk1"/>
          </a:fillRef>
          <a:effectRef idx="2">
            <a:schemeClr val="dk1"/>
          </a:effectRef>
          <a:fontRef idx="minor">
            <a:schemeClr val="tx1"/>
          </a:fontRef>
        </p:style>
      </p:cxnSp>
      <p:sp>
        <p:nvSpPr>
          <p:cNvPr id="16" name="15 Rectángulo"/>
          <p:cNvSpPr/>
          <p:nvPr/>
        </p:nvSpPr>
        <p:spPr>
          <a:xfrm rot="3110871">
            <a:off x="4882030" y="1283665"/>
            <a:ext cx="3351943" cy="923330"/>
          </a:xfrm>
          <a:prstGeom prst="rect">
            <a:avLst/>
          </a:prstGeom>
          <a:noFill/>
        </p:spPr>
        <p:txBody>
          <a:bodyPr wrap="none" lIns="91440" tIns="45720" rIns="91440" bIns="45720">
            <a:prstTxWarp prst="textArchUp">
              <a:avLst>
                <a:gd name="adj" fmla="val 12572339"/>
              </a:avLst>
            </a:prstTxWarp>
            <a:spAutoFit/>
          </a:bodyPr>
          <a:lstStyle/>
          <a:p>
            <a:pPr algn="ctr"/>
            <a:r>
              <a:rPr lang="es-ES" sz="2000" b="1" dirty="0" smtClean="0">
                <a:ln w="12700">
                  <a:noFill/>
                  <a:prstDash val="solid"/>
                </a:ln>
                <a:latin typeface="Arial" pitchFamily="34" charset="0"/>
                <a:cs typeface="Arial" pitchFamily="34" charset="0"/>
              </a:rPr>
              <a:t>INSERCIÓN</a:t>
            </a:r>
            <a:endParaRPr lang="es-ES" sz="2000" b="1" cap="none" spc="0" dirty="0">
              <a:ln w="12700">
                <a:noFill/>
                <a:prstDash val="solid"/>
              </a:ln>
              <a:latin typeface="Arial" pitchFamily="34" charset="0"/>
              <a:cs typeface="Arial" pitchFamily="34" charset="0"/>
            </a:endParaRPr>
          </a:p>
        </p:txBody>
      </p:sp>
      <p:sp>
        <p:nvSpPr>
          <p:cNvPr id="18" name="17 Rectángulo"/>
          <p:cNvSpPr/>
          <p:nvPr/>
        </p:nvSpPr>
        <p:spPr>
          <a:xfrm rot="18409546">
            <a:off x="696591" y="1189180"/>
            <a:ext cx="3351943" cy="923330"/>
          </a:xfrm>
          <a:prstGeom prst="rect">
            <a:avLst/>
          </a:prstGeom>
          <a:noFill/>
        </p:spPr>
        <p:txBody>
          <a:bodyPr wrap="none" lIns="91440" tIns="45720" rIns="91440" bIns="45720">
            <a:prstTxWarp prst="textArchUp">
              <a:avLst>
                <a:gd name="adj" fmla="val 10024412"/>
              </a:avLst>
            </a:prstTxWarp>
            <a:spAutoFit/>
          </a:bodyPr>
          <a:lstStyle/>
          <a:p>
            <a:pPr algn="ctr"/>
            <a:r>
              <a:rPr lang="es-ES" sz="2000" b="1" dirty="0" smtClean="0">
                <a:ln w="12700">
                  <a:noFill/>
                  <a:prstDash val="solid"/>
                </a:ln>
                <a:latin typeface="Arial" pitchFamily="34" charset="0"/>
                <a:cs typeface="Arial" pitchFamily="34" charset="0"/>
              </a:rPr>
              <a:t>EGRESO</a:t>
            </a:r>
            <a:endParaRPr lang="es-ES" sz="2000" b="1" cap="none" spc="0" dirty="0">
              <a:ln w="12700">
                <a:noFill/>
                <a:prstDash val="solid"/>
              </a:ln>
              <a:latin typeface="Arial" pitchFamily="34" charset="0"/>
              <a:cs typeface="Arial" pitchFamily="34" charset="0"/>
            </a:endParaRPr>
          </a:p>
        </p:txBody>
      </p:sp>
      <p:sp>
        <p:nvSpPr>
          <p:cNvPr id="29" name="28 Rectángulo"/>
          <p:cNvSpPr/>
          <p:nvPr/>
        </p:nvSpPr>
        <p:spPr>
          <a:xfrm>
            <a:off x="2804233" y="5803182"/>
            <a:ext cx="3351943" cy="923330"/>
          </a:xfrm>
          <a:prstGeom prst="rect">
            <a:avLst/>
          </a:prstGeom>
          <a:noFill/>
        </p:spPr>
        <p:txBody>
          <a:bodyPr wrap="none" lIns="91440" tIns="45720" rIns="91440" bIns="45720">
            <a:prstTxWarp prst="textArchDown">
              <a:avLst>
                <a:gd name="adj" fmla="val 21344705"/>
              </a:avLst>
            </a:prstTxWarp>
            <a:spAutoFit/>
          </a:bodyPr>
          <a:lstStyle/>
          <a:p>
            <a:pPr algn="ctr"/>
            <a:r>
              <a:rPr lang="es-ES" sz="2000" b="1" dirty="0" smtClean="0">
                <a:ln w="12700">
                  <a:noFill/>
                  <a:prstDash val="solid"/>
                </a:ln>
                <a:latin typeface="Arial" pitchFamily="34" charset="0"/>
                <a:cs typeface="Arial" pitchFamily="34" charset="0"/>
              </a:rPr>
              <a:t>VIDA UNIVERSITARIA</a:t>
            </a:r>
            <a:endParaRPr lang="es-ES" sz="2000" b="1" cap="none" spc="0" dirty="0">
              <a:ln w="12700">
                <a:noFill/>
                <a:prstDash val="solid"/>
              </a:ln>
              <a:latin typeface="Arial" pitchFamily="34" charset="0"/>
              <a:cs typeface="Arial" pitchFamily="34" charset="0"/>
            </a:endParaRPr>
          </a:p>
        </p:txBody>
      </p:sp>
      <p:sp>
        <p:nvSpPr>
          <p:cNvPr id="31" name="30 Forma libre"/>
          <p:cNvSpPr/>
          <p:nvPr/>
        </p:nvSpPr>
        <p:spPr>
          <a:xfrm rot="3032611">
            <a:off x="5388873" y="2323684"/>
            <a:ext cx="2427120" cy="4012621"/>
          </a:xfrm>
          <a:custGeom>
            <a:avLst/>
            <a:gdLst>
              <a:gd name="connsiteX0" fmla="*/ 0 w 600075"/>
              <a:gd name="connsiteY0" fmla="*/ 0 h 1685925"/>
              <a:gd name="connsiteX1" fmla="*/ 276225 w 600075"/>
              <a:gd name="connsiteY1" fmla="*/ 342900 h 1685925"/>
              <a:gd name="connsiteX2" fmla="*/ 495300 w 600075"/>
              <a:gd name="connsiteY2" fmla="*/ 809625 h 1685925"/>
              <a:gd name="connsiteX3" fmla="*/ 581025 w 600075"/>
              <a:gd name="connsiteY3" fmla="*/ 1247775 h 1685925"/>
              <a:gd name="connsiteX4" fmla="*/ 600075 w 600075"/>
              <a:gd name="connsiteY4" fmla="*/ 1685925 h 1685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075" h="1685925">
                <a:moveTo>
                  <a:pt x="0" y="0"/>
                </a:moveTo>
                <a:cubicBezTo>
                  <a:pt x="96837" y="103981"/>
                  <a:pt x="193675" y="207963"/>
                  <a:pt x="276225" y="342900"/>
                </a:cubicBezTo>
                <a:cubicBezTo>
                  <a:pt x="358775" y="477837"/>
                  <a:pt x="444500" y="658812"/>
                  <a:pt x="495300" y="809625"/>
                </a:cubicBezTo>
                <a:cubicBezTo>
                  <a:pt x="546100" y="960438"/>
                  <a:pt x="563563" y="1101725"/>
                  <a:pt x="581025" y="1247775"/>
                </a:cubicBezTo>
                <a:cubicBezTo>
                  <a:pt x="598487" y="1393825"/>
                  <a:pt x="599281" y="1539875"/>
                  <a:pt x="600075" y="1685925"/>
                </a:cubicBezTo>
              </a:path>
            </a:pathLst>
          </a:cu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VE"/>
          </a:p>
        </p:txBody>
      </p:sp>
      <p:sp>
        <p:nvSpPr>
          <p:cNvPr id="36" name="35 Forma libre"/>
          <p:cNvSpPr/>
          <p:nvPr/>
        </p:nvSpPr>
        <p:spPr>
          <a:xfrm rot="12103055">
            <a:off x="774177" y="2571247"/>
            <a:ext cx="2698547" cy="3342572"/>
          </a:xfrm>
          <a:custGeom>
            <a:avLst/>
            <a:gdLst>
              <a:gd name="connsiteX0" fmla="*/ 0 w 600075"/>
              <a:gd name="connsiteY0" fmla="*/ 0 h 1685925"/>
              <a:gd name="connsiteX1" fmla="*/ 276225 w 600075"/>
              <a:gd name="connsiteY1" fmla="*/ 342900 h 1685925"/>
              <a:gd name="connsiteX2" fmla="*/ 495300 w 600075"/>
              <a:gd name="connsiteY2" fmla="*/ 809625 h 1685925"/>
              <a:gd name="connsiteX3" fmla="*/ 581025 w 600075"/>
              <a:gd name="connsiteY3" fmla="*/ 1247775 h 1685925"/>
              <a:gd name="connsiteX4" fmla="*/ 600075 w 600075"/>
              <a:gd name="connsiteY4" fmla="*/ 1685925 h 1685925"/>
              <a:gd name="connsiteX0" fmla="*/ 0 w 600075"/>
              <a:gd name="connsiteY0" fmla="*/ 0 h 1685925"/>
              <a:gd name="connsiteX1" fmla="*/ 289660 w 600075"/>
              <a:gd name="connsiteY1" fmla="*/ 307344 h 1685925"/>
              <a:gd name="connsiteX2" fmla="*/ 495300 w 600075"/>
              <a:gd name="connsiteY2" fmla="*/ 809625 h 1685925"/>
              <a:gd name="connsiteX3" fmla="*/ 581025 w 600075"/>
              <a:gd name="connsiteY3" fmla="*/ 1247775 h 1685925"/>
              <a:gd name="connsiteX4" fmla="*/ 600075 w 600075"/>
              <a:gd name="connsiteY4" fmla="*/ 1685925 h 1685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075" h="1685925">
                <a:moveTo>
                  <a:pt x="0" y="0"/>
                </a:moveTo>
                <a:cubicBezTo>
                  <a:pt x="96837" y="103981"/>
                  <a:pt x="207110" y="172407"/>
                  <a:pt x="289660" y="307344"/>
                </a:cubicBezTo>
                <a:cubicBezTo>
                  <a:pt x="372210" y="442281"/>
                  <a:pt x="446739" y="652887"/>
                  <a:pt x="495300" y="809625"/>
                </a:cubicBezTo>
                <a:cubicBezTo>
                  <a:pt x="543861" y="966363"/>
                  <a:pt x="563563" y="1101725"/>
                  <a:pt x="581025" y="1247775"/>
                </a:cubicBezTo>
                <a:cubicBezTo>
                  <a:pt x="598487" y="1393825"/>
                  <a:pt x="599281" y="1539875"/>
                  <a:pt x="600075" y="1685925"/>
                </a:cubicBezTo>
              </a:path>
            </a:pathLst>
          </a:cu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VE"/>
          </a:p>
        </p:txBody>
      </p:sp>
      <p:cxnSp>
        <p:nvCxnSpPr>
          <p:cNvPr id="37" name="36 Conector recto de flecha"/>
          <p:cNvCxnSpPr/>
          <p:nvPr/>
        </p:nvCxnSpPr>
        <p:spPr>
          <a:xfrm>
            <a:off x="4427984" y="533824"/>
            <a:ext cx="0" cy="2952328"/>
          </a:xfrm>
          <a:prstGeom prst="straightConnector1">
            <a:avLst/>
          </a:prstGeom>
          <a:ln w="25400">
            <a:solidFill>
              <a:srgbClr val="C0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9" name="38 Conector recto de flecha"/>
          <p:cNvCxnSpPr/>
          <p:nvPr/>
        </p:nvCxnSpPr>
        <p:spPr>
          <a:xfrm flipV="1">
            <a:off x="4283968" y="533826"/>
            <a:ext cx="0" cy="2952327"/>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42 Conector recto de flecha"/>
          <p:cNvCxnSpPr/>
          <p:nvPr/>
        </p:nvCxnSpPr>
        <p:spPr>
          <a:xfrm>
            <a:off x="4184250" y="452672"/>
            <a:ext cx="336550" cy="0"/>
          </a:xfrm>
          <a:prstGeom prst="straightConnector1">
            <a:avLst/>
          </a:prstGeom>
          <a:ln w="254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8" name="47 Conector recto"/>
          <p:cNvCxnSpPr/>
          <p:nvPr/>
        </p:nvCxnSpPr>
        <p:spPr>
          <a:xfrm flipH="1">
            <a:off x="1547665" y="3581400"/>
            <a:ext cx="720078" cy="0"/>
          </a:xfrm>
          <a:prstGeom prst="line">
            <a:avLst/>
          </a:prstGeom>
          <a:ln>
            <a:solidFill>
              <a:schemeClr val="bg1"/>
            </a:solidFill>
          </a:ln>
        </p:spPr>
        <p:style>
          <a:lnRef idx="3">
            <a:schemeClr val="dk1"/>
          </a:lnRef>
          <a:fillRef idx="0">
            <a:schemeClr val="dk1"/>
          </a:fillRef>
          <a:effectRef idx="2">
            <a:schemeClr val="dk1"/>
          </a:effectRef>
          <a:fontRef idx="minor">
            <a:schemeClr val="tx1"/>
          </a:fontRef>
        </p:style>
      </p:cxnSp>
      <p:cxnSp>
        <p:nvCxnSpPr>
          <p:cNvPr id="49" name="48 Conector recto"/>
          <p:cNvCxnSpPr/>
          <p:nvPr/>
        </p:nvCxnSpPr>
        <p:spPr>
          <a:xfrm flipH="1">
            <a:off x="4355976" y="519969"/>
            <a:ext cx="19809" cy="2952328"/>
          </a:xfrm>
          <a:prstGeom prst="line">
            <a:avLst/>
          </a:prstGeom>
          <a:ln>
            <a:solidFill>
              <a:schemeClr val="bg1"/>
            </a:solidFill>
          </a:ln>
        </p:spPr>
        <p:style>
          <a:lnRef idx="3">
            <a:schemeClr val="dk1"/>
          </a:lnRef>
          <a:fillRef idx="0">
            <a:schemeClr val="dk1"/>
          </a:fillRef>
          <a:effectRef idx="2">
            <a:schemeClr val="dk1"/>
          </a:effectRef>
          <a:fontRef idx="minor">
            <a:schemeClr val="tx1"/>
          </a:fontRef>
        </p:style>
      </p:cxnSp>
      <p:sp>
        <p:nvSpPr>
          <p:cNvPr id="54" name="53 Rectángulo"/>
          <p:cNvSpPr/>
          <p:nvPr/>
        </p:nvSpPr>
        <p:spPr>
          <a:xfrm rot="2750724">
            <a:off x="3753464" y="2138712"/>
            <a:ext cx="2529962" cy="1278086"/>
          </a:xfrm>
          <a:prstGeom prst="rect">
            <a:avLst/>
          </a:prstGeom>
          <a:noFill/>
        </p:spPr>
        <p:txBody>
          <a:bodyPr wrap="none" lIns="91440" tIns="45720" rIns="91440" bIns="45720">
            <a:prstTxWarp prst="textArchUp">
              <a:avLst>
                <a:gd name="adj" fmla="val 11473131"/>
              </a:avLst>
            </a:prstTxWarp>
            <a:spAutoFit/>
          </a:bodyPr>
          <a:lstStyle/>
          <a:p>
            <a:pPr algn="ctr"/>
            <a:r>
              <a:rPr lang="es-ES" sz="1400" b="1" cap="none" spc="0" dirty="0" smtClean="0">
                <a:ln w="10541" cmpd="sng">
                  <a:noFill/>
                  <a:prstDash val="solid"/>
                </a:ln>
                <a:effectLst>
                  <a:outerShdw blurRad="38100" dist="38100" dir="2700000" algn="tl">
                    <a:srgbClr val="000000">
                      <a:alpha val="43137"/>
                    </a:srgbClr>
                  </a:outerShdw>
                </a:effectLst>
              </a:rPr>
              <a:t>Inducción</a:t>
            </a:r>
          </a:p>
          <a:p>
            <a:pPr algn="ctr"/>
            <a:r>
              <a:rPr lang="es-ES" sz="1400" b="1" cap="none" spc="0" dirty="0" smtClean="0">
                <a:ln w="10541" cmpd="sng">
                  <a:noFill/>
                  <a:prstDash val="solid"/>
                </a:ln>
                <a:effectLst>
                  <a:outerShdw blurRad="38100" dist="38100" dir="2700000" algn="tl">
                    <a:srgbClr val="000000">
                      <a:alpha val="43137"/>
                    </a:srgbClr>
                  </a:outerShdw>
                </a:effectLst>
              </a:rPr>
              <a:t> para el </a:t>
            </a:r>
            <a:r>
              <a:rPr lang="es-ES" sz="1400" dirty="0" smtClean="0">
                <a:ln w="10541" cmpd="sng">
                  <a:noFill/>
                  <a:prstDash val="solid"/>
                </a:ln>
                <a:effectLst>
                  <a:outerShdw blurRad="38100" dist="38100" dir="2700000" algn="tl">
                    <a:srgbClr val="000000">
                      <a:alpha val="43137"/>
                    </a:srgbClr>
                  </a:outerShdw>
                </a:effectLst>
              </a:rPr>
              <a:t>N</a:t>
            </a:r>
            <a:r>
              <a:rPr lang="es-ES" sz="1400" b="1" cap="none" spc="0" dirty="0" smtClean="0">
                <a:ln w="10541" cmpd="sng">
                  <a:noFill/>
                  <a:prstDash val="solid"/>
                </a:ln>
                <a:effectLst>
                  <a:outerShdw blurRad="38100" dist="38100" dir="2700000" algn="tl">
                    <a:srgbClr val="000000">
                      <a:alpha val="43137"/>
                    </a:srgbClr>
                  </a:outerShdw>
                </a:effectLst>
              </a:rPr>
              <a:t>uevo </a:t>
            </a:r>
            <a:r>
              <a:rPr lang="es-ES" sz="1400" dirty="0" smtClean="0">
                <a:ln w="10541" cmpd="sng">
                  <a:noFill/>
                  <a:prstDash val="solid"/>
                </a:ln>
                <a:effectLst>
                  <a:outerShdw blurRad="38100" dist="38100" dir="2700000" algn="tl">
                    <a:srgbClr val="000000">
                      <a:alpha val="43137"/>
                    </a:srgbClr>
                  </a:outerShdw>
                </a:effectLst>
              </a:rPr>
              <a:t>P</a:t>
            </a:r>
            <a:r>
              <a:rPr lang="es-ES" sz="1400" b="1" cap="none" spc="0" dirty="0" smtClean="0">
                <a:ln w="10541" cmpd="sng">
                  <a:noFill/>
                  <a:prstDash val="solid"/>
                </a:ln>
                <a:effectLst>
                  <a:outerShdw blurRad="38100" dist="38100" dir="2700000" algn="tl">
                    <a:srgbClr val="000000">
                      <a:alpha val="43137"/>
                    </a:srgbClr>
                  </a:outerShdw>
                </a:effectLst>
              </a:rPr>
              <a:t>ersonal Gerencial</a:t>
            </a:r>
            <a:endParaRPr lang="es-ES" sz="1400" b="1" cap="none" spc="0" dirty="0">
              <a:ln w="10541" cmpd="sng">
                <a:noFill/>
                <a:prstDash val="solid"/>
              </a:ln>
              <a:effectLst>
                <a:outerShdw blurRad="38100" dist="38100" dir="2700000" algn="tl">
                  <a:srgbClr val="000000">
                    <a:alpha val="43137"/>
                  </a:srgbClr>
                </a:outerShdw>
              </a:effectLst>
            </a:endParaRPr>
          </a:p>
        </p:txBody>
      </p:sp>
      <p:sp>
        <p:nvSpPr>
          <p:cNvPr id="55" name="54 Rectángulo"/>
          <p:cNvSpPr/>
          <p:nvPr/>
        </p:nvSpPr>
        <p:spPr>
          <a:xfrm rot="18474436">
            <a:off x="4798918" y="3795038"/>
            <a:ext cx="1488382" cy="646331"/>
          </a:xfrm>
          <a:prstGeom prst="rect">
            <a:avLst/>
          </a:prstGeom>
          <a:noFill/>
        </p:spPr>
        <p:txBody>
          <a:bodyPr wrap="none" lIns="91440" tIns="45720" rIns="91440" bIns="45720">
            <a:prstTxWarp prst="textArchDown">
              <a:avLst/>
            </a:prstTxWarp>
            <a:spAutoFit/>
          </a:bodyPr>
          <a:lstStyle/>
          <a:p>
            <a:pPr algn="ctr"/>
            <a:r>
              <a:rPr lang="es-ES" sz="1400" b="1" cap="none" spc="0" dirty="0" smtClean="0">
                <a:ln w="10541" cmpd="sng">
                  <a:noFill/>
                  <a:prstDash val="solid"/>
                </a:ln>
                <a:effectLst>
                  <a:outerShdw blurRad="38100" dist="38100" dir="2700000" algn="tl">
                    <a:srgbClr val="000000">
                      <a:alpha val="43137"/>
                    </a:srgbClr>
                  </a:outerShdw>
                </a:effectLst>
              </a:rPr>
              <a:t>Formación para </a:t>
            </a:r>
          </a:p>
          <a:p>
            <a:pPr algn="ctr"/>
            <a:r>
              <a:rPr lang="es-ES" sz="1400" b="1" cap="none" spc="0" dirty="0" smtClean="0">
                <a:ln w="10541" cmpd="sng">
                  <a:noFill/>
                  <a:prstDash val="solid"/>
                </a:ln>
                <a:effectLst>
                  <a:outerShdw blurRad="38100" dist="38100" dir="2700000" algn="tl">
                    <a:srgbClr val="000000">
                      <a:alpha val="43137"/>
                    </a:srgbClr>
                  </a:outerShdw>
                </a:effectLst>
              </a:rPr>
              <a:t>Equipos Directivos</a:t>
            </a:r>
            <a:endParaRPr lang="es-ES" sz="1400" b="1" cap="none" spc="0" dirty="0">
              <a:ln w="10541" cmpd="sng">
                <a:noFill/>
                <a:prstDash val="solid"/>
              </a:ln>
              <a:effectLst>
                <a:outerShdw blurRad="38100" dist="38100" dir="2700000" algn="tl">
                  <a:srgbClr val="000000">
                    <a:alpha val="43137"/>
                  </a:srgbClr>
                </a:outerShdw>
              </a:effectLst>
            </a:endParaRPr>
          </a:p>
        </p:txBody>
      </p:sp>
      <p:sp>
        <p:nvSpPr>
          <p:cNvPr id="56" name="55 Rectángulo"/>
          <p:cNvSpPr/>
          <p:nvPr/>
        </p:nvSpPr>
        <p:spPr>
          <a:xfrm rot="21096767">
            <a:off x="3894742" y="4266735"/>
            <a:ext cx="1535116" cy="646331"/>
          </a:xfrm>
          <a:prstGeom prst="rect">
            <a:avLst/>
          </a:prstGeom>
          <a:noFill/>
        </p:spPr>
        <p:txBody>
          <a:bodyPr wrap="none" lIns="91440" tIns="45720" rIns="91440" bIns="45720">
            <a:prstTxWarp prst="textArchDown">
              <a:avLst/>
            </a:prstTxWarp>
            <a:spAutoFit/>
          </a:bodyPr>
          <a:lstStyle/>
          <a:p>
            <a:pPr algn="ctr"/>
            <a:r>
              <a:rPr lang="es-ES" sz="1400" b="1" cap="none" spc="0" dirty="0" smtClean="0">
                <a:ln w="10541" cmpd="sng">
                  <a:noFill/>
                  <a:prstDash val="solid"/>
                </a:ln>
                <a:effectLst>
                  <a:outerShdw blurRad="38100" dist="38100" dir="2700000" algn="tl">
                    <a:srgbClr val="000000">
                      <a:alpha val="43137"/>
                    </a:srgbClr>
                  </a:outerShdw>
                </a:effectLst>
              </a:rPr>
              <a:t>Liderazgo y </a:t>
            </a:r>
          </a:p>
          <a:p>
            <a:pPr algn="ctr"/>
            <a:r>
              <a:rPr lang="es-ES" sz="1400" b="1" cap="none" spc="0" dirty="0" smtClean="0">
                <a:ln w="10541" cmpd="sng">
                  <a:noFill/>
                  <a:prstDash val="solid"/>
                </a:ln>
                <a:effectLst>
                  <a:outerShdw blurRad="38100" dist="38100" dir="2700000" algn="tl">
                    <a:srgbClr val="000000">
                      <a:alpha val="43137"/>
                    </a:srgbClr>
                  </a:outerShdw>
                </a:effectLst>
              </a:rPr>
              <a:t>Pedagogía </a:t>
            </a:r>
          </a:p>
          <a:p>
            <a:pPr algn="ctr"/>
            <a:r>
              <a:rPr lang="es-ES" sz="1400" b="1" cap="none" spc="0" dirty="0" smtClean="0">
                <a:ln w="10541" cmpd="sng">
                  <a:noFill/>
                  <a:prstDash val="solid"/>
                </a:ln>
                <a:effectLst>
                  <a:outerShdw blurRad="38100" dist="38100" dir="2700000" algn="tl">
                    <a:srgbClr val="000000">
                      <a:alpha val="43137"/>
                    </a:srgbClr>
                  </a:outerShdw>
                </a:effectLst>
              </a:rPr>
              <a:t>Ignaciana</a:t>
            </a:r>
            <a:endParaRPr lang="es-ES" sz="1400" b="1" cap="none" spc="0" dirty="0">
              <a:ln w="10541" cmpd="sng">
                <a:noFill/>
                <a:prstDash val="solid"/>
              </a:ln>
              <a:effectLst>
                <a:outerShdw blurRad="38100" dist="38100" dir="2700000" algn="tl">
                  <a:srgbClr val="000000">
                    <a:alpha val="43137"/>
                  </a:srgbClr>
                </a:outerShdw>
              </a:effectLst>
            </a:endParaRPr>
          </a:p>
        </p:txBody>
      </p:sp>
      <p:sp>
        <p:nvSpPr>
          <p:cNvPr id="59" name="58 Rectángulo"/>
          <p:cNvSpPr/>
          <p:nvPr/>
        </p:nvSpPr>
        <p:spPr>
          <a:xfrm rot="2841580">
            <a:off x="4304765" y="1625737"/>
            <a:ext cx="2769549" cy="1068787"/>
          </a:xfrm>
          <a:prstGeom prst="rect">
            <a:avLst/>
          </a:prstGeom>
          <a:noFill/>
        </p:spPr>
        <p:txBody>
          <a:bodyPr wrap="none" lIns="91440" tIns="45720" rIns="91440" bIns="45720">
            <a:prstTxWarp prst="textArchUp">
              <a:avLst>
                <a:gd name="adj" fmla="val 9221527"/>
              </a:avLst>
            </a:prstTxWarp>
            <a:spAutoFit/>
          </a:bodyPr>
          <a:lstStyle/>
          <a:p>
            <a:pPr algn="ctr"/>
            <a:r>
              <a:rPr lang="es-ES" sz="1400" b="1" cap="none" spc="0" dirty="0" smtClean="0">
                <a:ln w="10541" cmpd="sng">
                  <a:noFill/>
                  <a:prstDash val="solid"/>
                </a:ln>
                <a:effectLst>
                  <a:outerShdw blurRad="38100" dist="38100" dir="2700000" algn="tl">
                    <a:srgbClr val="000000">
                      <a:alpha val="43137"/>
                    </a:srgbClr>
                  </a:outerShdw>
                </a:effectLst>
              </a:rPr>
              <a:t>Proceso de Inducción </a:t>
            </a:r>
          </a:p>
          <a:p>
            <a:pPr algn="ctr"/>
            <a:r>
              <a:rPr lang="es-ES" sz="1400" b="1" cap="none" spc="0" dirty="0" smtClean="0">
                <a:ln w="10541" cmpd="sng">
                  <a:noFill/>
                  <a:prstDash val="solid"/>
                </a:ln>
                <a:effectLst>
                  <a:outerShdw blurRad="38100" dist="38100" dir="2700000" algn="tl">
                    <a:srgbClr val="000000">
                      <a:alpha val="43137"/>
                    </a:srgbClr>
                  </a:outerShdw>
                </a:effectLst>
              </a:rPr>
              <a:t>al Personal  Docente y Administrativo</a:t>
            </a:r>
            <a:endParaRPr lang="es-ES" sz="1400" b="1" cap="none" spc="0" dirty="0">
              <a:ln w="10541" cmpd="sng">
                <a:noFill/>
                <a:prstDash val="solid"/>
              </a:ln>
              <a:effectLst>
                <a:outerShdw blurRad="38100" dist="38100" dir="2700000" algn="tl">
                  <a:srgbClr val="000000">
                    <a:alpha val="43137"/>
                  </a:srgbClr>
                </a:outerShdw>
              </a:effectLst>
            </a:endParaRPr>
          </a:p>
        </p:txBody>
      </p:sp>
      <p:sp>
        <p:nvSpPr>
          <p:cNvPr id="61" name="60 Rectángulo"/>
          <p:cNvSpPr/>
          <p:nvPr/>
        </p:nvSpPr>
        <p:spPr>
          <a:xfrm rot="19103388">
            <a:off x="4460510" y="4385564"/>
            <a:ext cx="2243000" cy="1069353"/>
          </a:xfrm>
          <a:prstGeom prst="rect">
            <a:avLst/>
          </a:prstGeom>
          <a:noFill/>
        </p:spPr>
        <p:txBody>
          <a:bodyPr wrap="none" lIns="91440" tIns="45720" rIns="91440" bIns="45720">
            <a:prstTxWarp prst="textArchDown">
              <a:avLst>
                <a:gd name="adj" fmla="val 324054"/>
              </a:avLst>
            </a:prstTxWarp>
            <a:spAutoFit/>
          </a:bodyPr>
          <a:lstStyle/>
          <a:p>
            <a:pPr algn="ctr"/>
            <a:r>
              <a:rPr lang="es-ES" sz="1400" b="1" cap="none" spc="0" dirty="0" smtClean="0">
                <a:ln w="10541" cmpd="sng">
                  <a:noFill/>
                  <a:prstDash val="solid"/>
                </a:ln>
                <a:effectLst>
                  <a:outerShdw blurRad="38100" dist="38100" dir="2700000" algn="tl">
                    <a:srgbClr val="000000">
                      <a:alpha val="43137"/>
                    </a:srgbClr>
                  </a:outerShdw>
                </a:effectLst>
              </a:rPr>
              <a:t>Formación </a:t>
            </a:r>
          </a:p>
          <a:p>
            <a:pPr algn="ctr"/>
            <a:r>
              <a:rPr lang="es-ES" sz="1400" b="1" cap="none" spc="0" dirty="0" smtClean="0">
                <a:ln w="10541" cmpd="sng">
                  <a:noFill/>
                  <a:prstDash val="solid"/>
                </a:ln>
                <a:effectLst>
                  <a:outerShdw blurRad="38100" dist="38100" dir="2700000" algn="tl">
                    <a:srgbClr val="000000">
                      <a:alpha val="43137"/>
                    </a:srgbClr>
                  </a:outerShdw>
                </a:effectLst>
              </a:rPr>
              <a:t>de Coordinadore</a:t>
            </a:r>
            <a:r>
              <a:rPr lang="es-ES" sz="1600" b="1" cap="none" spc="0" dirty="0" smtClean="0">
                <a:ln w="10541" cmpd="sng">
                  <a:noFill/>
                  <a:prstDash val="solid"/>
                </a:ln>
                <a:effectLst>
                  <a:outerShdw blurRad="38100" dist="38100" dir="2700000" algn="tl">
                    <a:srgbClr val="000000">
                      <a:alpha val="43137"/>
                    </a:srgbClr>
                  </a:outerShdw>
                </a:effectLst>
              </a:rPr>
              <a:t>s de Becarios</a:t>
            </a:r>
            <a:endParaRPr lang="es-ES" sz="1600" b="1" cap="none" spc="0" dirty="0">
              <a:ln w="10541" cmpd="sng">
                <a:noFill/>
                <a:prstDash val="solid"/>
              </a:ln>
              <a:effectLst>
                <a:outerShdw blurRad="38100" dist="38100" dir="2700000" algn="tl">
                  <a:srgbClr val="000000">
                    <a:alpha val="43137"/>
                  </a:srgbClr>
                </a:outerShdw>
              </a:effectLst>
            </a:endParaRPr>
          </a:p>
        </p:txBody>
      </p:sp>
      <p:sp>
        <p:nvSpPr>
          <p:cNvPr id="62" name="61 Rectángulo"/>
          <p:cNvSpPr/>
          <p:nvPr/>
        </p:nvSpPr>
        <p:spPr>
          <a:xfrm rot="18755958">
            <a:off x="1752994" y="1581621"/>
            <a:ext cx="2474371" cy="1250814"/>
          </a:xfrm>
          <a:prstGeom prst="rect">
            <a:avLst/>
          </a:prstGeom>
          <a:noFill/>
        </p:spPr>
        <p:txBody>
          <a:bodyPr wrap="none" lIns="91440" tIns="45720" rIns="91440" bIns="45720">
            <a:prstTxWarp prst="textArchUp">
              <a:avLst/>
            </a:prstTxWarp>
            <a:spAutoFit/>
          </a:bodyPr>
          <a:lstStyle/>
          <a:p>
            <a:pPr algn="ctr"/>
            <a:r>
              <a:rPr lang="es-ES" b="1" cap="none" spc="0" dirty="0" smtClean="0">
                <a:ln w="10541" cmpd="sng">
                  <a:noFill/>
                  <a:prstDash val="solid"/>
                </a:ln>
                <a:effectLst>
                  <a:outerShdw blurRad="38100" dist="38100" dir="2700000" algn="tl">
                    <a:srgbClr val="000000">
                      <a:alpha val="43137"/>
                    </a:srgbClr>
                  </a:outerShdw>
                </a:effectLst>
              </a:rPr>
              <a:t> </a:t>
            </a:r>
            <a:r>
              <a:rPr lang="es-ES" sz="1400" dirty="0" smtClean="0">
                <a:ln w="10541" cmpd="sng">
                  <a:noFill/>
                  <a:prstDash val="solid"/>
                </a:ln>
                <a:effectLst>
                  <a:outerShdw blurRad="38100" dist="38100" dir="2700000" algn="tl">
                    <a:srgbClr val="000000">
                      <a:alpha val="43137"/>
                    </a:srgbClr>
                  </a:outerShdw>
                </a:effectLst>
              </a:rPr>
              <a:t>Proceso de Jubilación y Retiro</a:t>
            </a:r>
            <a:endParaRPr lang="es-ES" sz="1400" b="1" cap="none" spc="0" dirty="0">
              <a:ln w="10541" cmpd="sng">
                <a:noFill/>
                <a:prstDash val="solid"/>
              </a:ln>
              <a:effectLst>
                <a:outerShdw blurRad="38100" dist="38100" dir="2700000" algn="tl">
                  <a:srgbClr val="000000">
                    <a:alpha val="43137"/>
                  </a:srgbClr>
                </a:outerShdw>
              </a:effectLst>
            </a:endParaRPr>
          </a:p>
        </p:txBody>
      </p:sp>
      <p:sp>
        <p:nvSpPr>
          <p:cNvPr id="63" name="62 Rectángulo"/>
          <p:cNvSpPr/>
          <p:nvPr/>
        </p:nvSpPr>
        <p:spPr>
          <a:xfrm rot="2253222">
            <a:off x="1874667" y="4615632"/>
            <a:ext cx="2746355" cy="878918"/>
          </a:xfrm>
          <a:prstGeom prst="rect">
            <a:avLst/>
          </a:prstGeom>
          <a:noFill/>
        </p:spPr>
        <p:txBody>
          <a:bodyPr wrap="none" lIns="91440" tIns="45720" rIns="91440" bIns="45720">
            <a:prstTxWarp prst="textArchDown">
              <a:avLst>
                <a:gd name="adj" fmla="val 19070542"/>
              </a:avLst>
            </a:prstTxWarp>
            <a:spAutoFit/>
          </a:bodyPr>
          <a:lstStyle/>
          <a:p>
            <a:pPr algn="ctr"/>
            <a:r>
              <a:rPr lang="es-ES" sz="1400" b="1" cap="none" spc="0" dirty="0" smtClean="0">
                <a:ln w="10541" cmpd="sng">
                  <a:noFill/>
                  <a:prstDash val="solid"/>
                </a:ln>
                <a:effectLst>
                  <a:outerShdw blurRad="38100" dist="38100" dir="2700000" algn="tl">
                    <a:srgbClr val="000000">
                      <a:alpha val="43137"/>
                    </a:srgbClr>
                  </a:outerShdw>
                </a:effectLst>
              </a:rPr>
              <a:t>Promoción y Formación </a:t>
            </a:r>
          </a:p>
          <a:p>
            <a:pPr algn="ctr"/>
            <a:r>
              <a:rPr lang="es-ES" sz="1400" dirty="0" smtClean="0">
                <a:ln w="10541" cmpd="sng">
                  <a:noFill/>
                  <a:prstDash val="solid"/>
                </a:ln>
                <a:effectLst>
                  <a:outerShdw blurRad="38100" dist="38100" dir="2700000" algn="tl">
                    <a:srgbClr val="000000">
                      <a:alpha val="43137"/>
                    </a:srgbClr>
                  </a:outerShdw>
                </a:effectLst>
              </a:rPr>
              <a:t>e</a:t>
            </a:r>
            <a:r>
              <a:rPr lang="es-ES" sz="1400" b="1" dirty="0" smtClean="0">
                <a:ln w="10541" cmpd="sng">
                  <a:noFill/>
                  <a:prstDash val="solid"/>
                </a:ln>
                <a:effectLst>
                  <a:outerShdw blurRad="38100" dist="38100" dir="2700000" algn="tl">
                    <a:srgbClr val="000000">
                      <a:alpha val="43137"/>
                    </a:srgbClr>
                  </a:outerShdw>
                </a:effectLst>
              </a:rPr>
              <a:t>n </a:t>
            </a:r>
            <a:r>
              <a:rPr lang="es-ES" sz="1400" b="1" cap="none" spc="0" dirty="0" smtClean="0">
                <a:ln w="10541" cmpd="sng">
                  <a:noFill/>
                  <a:prstDash val="solid"/>
                </a:ln>
                <a:effectLst>
                  <a:outerShdw blurRad="38100" dist="38100" dir="2700000" algn="tl">
                    <a:srgbClr val="000000">
                      <a:alpha val="43137"/>
                    </a:srgbClr>
                  </a:outerShdw>
                </a:effectLst>
              </a:rPr>
              <a:t>Identidad Institucional</a:t>
            </a:r>
            <a:endParaRPr lang="es-ES" sz="1400" b="1" cap="none" spc="0" dirty="0">
              <a:ln w="10541" cmpd="sng">
                <a:noFill/>
                <a:prstDash val="solid"/>
              </a:ln>
              <a:effectLst>
                <a:outerShdw blurRad="38100" dist="38100" dir="2700000" algn="tl">
                  <a:srgbClr val="000000">
                    <a:alpha val="43137"/>
                  </a:srgbClr>
                </a:outerShdw>
              </a:effectLst>
            </a:endParaRPr>
          </a:p>
        </p:txBody>
      </p:sp>
      <p:sp>
        <p:nvSpPr>
          <p:cNvPr id="64" name="63 Rectángulo"/>
          <p:cNvSpPr/>
          <p:nvPr/>
        </p:nvSpPr>
        <p:spPr>
          <a:xfrm>
            <a:off x="3463616" y="3799527"/>
            <a:ext cx="1856598" cy="523220"/>
          </a:xfrm>
          <a:prstGeom prst="rect">
            <a:avLst/>
          </a:prstGeom>
          <a:noFill/>
        </p:spPr>
        <p:txBody>
          <a:bodyPr wrap="none" lIns="91440" tIns="45720" rIns="91440" bIns="45720">
            <a:spAutoFit/>
          </a:bodyPr>
          <a:lstStyle/>
          <a:p>
            <a:pPr algn="ctr"/>
            <a:r>
              <a:rPr lang="es-ES" sz="1400" b="0" cap="none" spc="0" dirty="0" smtClean="0">
                <a:ln w="10541" cmpd="sng">
                  <a:noFill/>
                  <a:prstDash val="solid"/>
                </a:ln>
                <a:solidFill>
                  <a:schemeClr val="bg1"/>
                </a:solidFill>
                <a:effectLst>
                  <a:outerShdw blurRad="38100" dist="38100" dir="2700000" algn="tl">
                    <a:srgbClr val="000000">
                      <a:alpha val="43137"/>
                    </a:srgbClr>
                  </a:outerShdw>
                </a:effectLst>
              </a:rPr>
              <a:t>Profundización de la </a:t>
            </a:r>
          </a:p>
          <a:p>
            <a:pPr algn="ctr"/>
            <a:r>
              <a:rPr lang="es-ES" sz="1400" b="0" cap="none" spc="0" dirty="0" smtClean="0">
                <a:ln w="10541" cmpd="sng">
                  <a:noFill/>
                  <a:prstDash val="solid"/>
                </a:ln>
                <a:solidFill>
                  <a:schemeClr val="bg1"/>
                </a:solidFill>
                <a:effectLst>
                  <a:outerShdw blurRad="38100" dist="38100" dir="2700000" algn="tl">
                    <a:srgbClr val="000000">
                      <a:alpha val="43137"/>
                    </a:srgbClr>
                  </a:outerShdw>
                </a:effectLst>
              </a:rPr>
              <a:t>experiencia cristiana</a:t>
            </a:r>
            <a:endParaRPr lang="es-ES" sz="1400" b="0" cap="none" spc="0" dirty="0">
              <a:ln w="10541" cmpd="sng">
                <a:noFill/>
                <a:prstDash val="solid"/>
              </a:ln>
              <a:solidFill>
                <a:schemeClr val="bg1"/>
              </a:solidFill>
              <a:effectLst>
                <a:outerShdw blurRad="38100" dist="38100" dir="2700000" algn="tl">
                  <a:srgbClr val="000000">
                    <a:alpha val="43137"/>
                  </a:srgbClr>
                </a:outerShdw>
              </a:effectLst>
            </a:endParaRPr>
          </a:p>
        </p:txBody>
      </p:sp>
      <p:sp>
        <p:nvSpPr>
          <p:cNvPr id="65" name="64 Rectángulo"/>
          <p:cNvSpPr/>
          <p:nvPr/>
        </p:nvSpPr>
        <p:spPr>
          <a:xfrm rot="18755958">
            <a:off x="3186609" y="2761820"/>
            <a:ext cx="2173094" cy="1278086"/>
          </a:xfrm>
          <a:prstGeom prst="rect">
            <a:avLst/>
          </a:prstGeom>
          <a:noFill/>
        </p:spPr>
        <p:txBody>
          <a:bodyPr wrap="none" lIns="91440" tIns="45720" rIns="91440" bIns="45720">
            <a:prstTxWarp prst="textArchUp">
              <a:avLst/>
            </a:prstTxWarp>
            <a:spAutoFit/>
          </a:bodyPr>
          <a:lstStyle/>
          <a:p>
            <a:pPr algn="ctr"/>
            <a:r>
              <a:rPr lang="es-ES" sz="1400" b="0" cap="none" spc="0" dirty="0" smtClean="0">
                <a:ln w="10541" cmpd="sng">
                  <a:noFill/>
                  <a:prstDash val="solid"/>
                </a:ln>
                <a:solidFill>
                  <a:schemeClr val="bg1"/>
                </a:solidFill>
                <a:effectLst>
                  <a:outerShdw blurRad="38100" dist="38100" dir="2700000" algn="tl">
                    <a:srgbClr val="000000">
                      <a:alpha val="43137"/>
                    </a:srgbClr>
                  </a:outerShdw>
                </a:effectLst>
              </a:rPr>
              <a:t>EE y </a:t>
            </a:r>
          </a:p>
          <a:p>
            <a:pPr algn="ctr"/>
            <a:r>
              <a:rPr lang="es-ES" sz="1400" b="0" dirty="0" smtClean="0">
                <a:ln w="10541" cmpd="sng">
                  <a:noFill/>
                  <a:prstDash val="solid"/>
                </a:ln>
                <a:solidFill>
                  <a:schemeClr val="bg1"/>
                </a:solidFill>
                <a:effectLst>
                  <a:outerShdw blurRad="38100" dist="38100" dir="2700000" algn="tl">
                    <a:srgbClr val="000000">
                      <a:alpha val="43137"/>
                    </a:srgbClr>
                  </a:outerShdw>
                </a:effectLst>
              </a:rPr>
              <a:t>Acompañamiento</a:t>
            </a:r>
            <a:endParaRPr lang="es-ES" sz="1400" b="0" cap="none" spc="0" dirty="0" smtClean="0">
              <a:ln w="10541" cmpd="sng">
                <a:noFill/>
                <a:prstDash val="solid"/>
              </a:ln>
              <a:solidFill>
                <a:schemeClr val="bg1"/>
              </a:solidFill>
              <a:effectLst>
                <a:outerShdw blurRad="38100" dist="38100" dir="2700000" algn="tl">
                  <a:srgbClr val="000000">
                    <a:alpha val="43137"/>
                  </a:srgbClr>
                </a:outerShdw>
              </a:effectLst>
            </a:endParaRPr>
          </a:p>
        </p:txBody>
      </p:sp>
      <p:sp>
        <p:nvSpPr>
          <p:cNvPr id="66" name="65 Rectángulo"/>
          <p:cNvSpPr/>
          <p:nvPr/>
        </p:nvSpPr>
        <p:spPr>
          <a:xfrm rot="2712697">
            <a:off x="3211335" y="2991376"/>
            <a:ext cx="2173094" cy="1278086"/>
          </a:xfrm>
          <a:prstGeom prst="rect">
            <a:avLst/>
          </a:prstGeom>
          <a:noFill/>
        </p:spPr>
        <p:txBody>
          <a:bodyPr wrap="none" lIns="91440" tIns="45720" rIns="91440" bIns="45720">
            <a:prstTxWarp prst="textArchUp">
              <a:avLst/>
            </a:prstTxWarp>
            <a:spAutoFit/>
          </a:bodyPr>
          <a:lstStyle/>
          <a:p>
            <a:pPr algn="ctr"/>
            <a:r>
              <a:rPr lang="es-ES" sz="1400" b="0" cap="none" spc="0" dirty="0" smtClean="0">
                <a:ln w="10541" cmpd="sng">
                  <a:noFill/>
                  <a:prstDash val="solid"/>
                </a:ln>
                <a:solidFill>
                  <a:schemeClr val="bg1"/>
                </a:solidFill>
                <a:effectLst>
                  <a:outerShdw blurRad="38100" dist="38100" dir="2700000" algn="tl">
                    <a:srgbClr val="000000">
                      <a:alpha val="43137"/>
                    </a:srgbClr>
                  </a:outerShdw>
                </a:effectLst>
              </a:rPr>
              <a:t>EE y </a:t>
            </a:r>
          </a:p>
          <a:p>
            <a:pPr algn="ctr"/>
            <a:r>
              <a:rPr lang="es-ES" sz="1400" b="0" cap="none" spc="0" dirty="0" smtClean="0">
                <a:ln w="10541" cmpd="sng">
                  <a:noFill/>
                  <a:prstDash val="solid"/>
                </a:ln>
                <a:solidFill>
                  <a:schemeClr val="bg1"/>
                </a:solidFill>
                <a:effectLst>
                  <a:outerShdw blurRad="38100" dist="38100" dir="2700000" algn="tl">
                    <a:srgbClr val="000000">
                      <a:alpha val="43137"/>
                    </a:srgbClr>
                  </a:outerShdw>
                </a:effectLst>
              </a:rPr>
              <a:t>Proyecto </a:t>
            </a:r>
          </a:p>
          <a:p>
            <a:pPr algn="ctr"/>
            <a:r>
              <a:rPr lang="es-ES" sz="1400" b="0" cap="none" spc="0" dirty="0" smtClean="0">
                <a:ln w="10541" cmpd="sng">
                  <a:noFill/>
                  <a:prstDash val="solid"/>
                </a:ln>
                <a:solidFill>
                  <a:schemeClr val="bg1"/>
                </a:solidFill>
                <a:effectLst>
                  <a:outerShdw blurRad="38100" dist="38100" dir="2700000" algn="tl">
                    <a:srgbClr val="000000">
                      <a:alpha val="43137"/>
                    </a:srgbClr>
                  </a:outerShdw>
                </a:effectLst>
              </a:rPr>
              <a:t>de Vida</a:t>
            </a:r>
            <a:endParaRPr lang="es-ES" sz="1400" b="0" cap="none" spc="0" dirty="0">
              <a:ln w="10541" cmpd="sng">
                <a:noFill/>
                <a:prstDash val="solid"/>
              </a:ln>
              <a:solidFill>
                <a:schemeClr val="bg1"/>
              </a:solidFill>
              <a:effectLst>
                <a:outerShdw blurRad="38100" dist="38100" dir="2700000" algn="tl">
                  <a:srgbClr val="000000">
                    <a:alpha val="43137"/>
                  </a:srgbClr>
                </a:outerShdw>
              </a:effectLst>
            </a:endParaRPr>
          </a:p>
        </p:txBody>
      </p:sp>
      <p:grpSp>
        <p:nvGrpSpPr>
          <p:cNvPr id="2" name="37 Grupo"/>
          <p:cNvGrpSpPr>
            <a:grpSpLocks/>
          </p:cNvGrpSpPr>
          <p:nvPr/>
        </p:nvGrpSpPr>
        <p:grpSpPr bwMode="auto">
          <a:xfrm>
            <a:off x="112714" y="889154"/>
            <a:ext cx="144462" cy="381000"/>
            <a:chOff x="419099" y="781050"/>
            <a:chExt cx="276226" cy="1000125"/>
          </a:xfrm>
          <a:solidFill>
            <a:srgbClr val="FFC000"/>
          </a:solidFill>
        </p:grpSpPr>
        <p:sp>
          <p:nvSpPr>
            <p:cNvPr id="32" name="31 Triángulo isósceles"/>
            <p:cNvSpPr/>
            <p:nvPr/>
          </p:nvSpPr>
          <p:spPr>
            <a:xfrm>
              <a:off x="419099" y="781050"/>
              <a:ext cx="276226" cy="258366"/>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33" name="32 Triángulo isósceles"/>
            <p:cNvSpPr/>
            <p:nvPr/>
          </p:nvSpPr>
          <p:spPr>
            <a:xfrm rot="10800000">
              <a:off x="419099" y="1522809"/>
              <a:ext cx="276226" cy="258366"/>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34" name="33 Rectángulo"/>
            <p:cNvSpPr/>
            <p:nvPr/>
          </p:nvSpPr>
          <p:spPr>
            <a:xfrm rot="5400000">
              <a:off x="319681" y="1147168"/>
              <a:ext cx="475059" cy="27622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grpSp>
      <p:grpSp>
        <p:nvGrpSpPr>
          <p:cNvPr id="3" name="38 Grupo"/>
          <p:cNvGrpSpPr/>
          <p:nvPr/>
        </p:nvGrpSpPr>
        <p:grpSpPr>
          <a:xfrm>
            <a:off x="123165" y="1378679"/>
            <a:ext cx="144463" cy="380999"/>
            <a:chOff x="419099" y="781050"/>
            <a:chExt cx="276226" cy="1000125"/>
          </a:xfrm>
          <a:solidFill>
            <a:srgbClr val="00B0F0"/>
          </a:solidFill>
        </p:grpSpPr>
        <p:sp>
          <p:nvSpPr>
            <p:cNvPr id="40" name="39 Triángulo isósceles"/>
            <p:cNvSpPr/>
            <p:nvPr/>
          </p:nvSpPr>
          <p:spPr>
            <a:xfrm>
              <a:off x="419100" y="781050"/>
              <a:ext cx="276225" cy="25717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41" name="40 Triángulo isósceles"/>
            <p:cNvSpPr/>
            <p:nvPr/>
          </p:nvSpPr>
          <p:spPr>
            <a:xfrm rot="10800000">
              <a:off x="419100" y="1524000"/>
              <a:ext cx="276225" cy="25717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42" name="41 Rectángulo"/>
            <p:cNvSpPr/>
            <p:nvPr/>
          </p:nvSpPr>
          <p:spPr>
            <a:xfrm rot="5400000">
              <a:off x="319087" y="1147762"/>
              <a:ext cx="476250" cy="2762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grpSp>
      <p:grpSp>
        <p:nvGrpSpPr>
          <p:cNvPr id="5" name="42 Grupo"/>
          <p:cNvGrpSpPr/>
          <p:nvPr/>
        </p:nvGrpSpPr>
        <p:grpSpPr>
          <a:xfrm>
            <a:off x="123165" y="1988279"/>
            <a:ext cx="144463" cy="380999"/>
            <a:chOff x="419099" y="781050"/>
            <a:chExt cx="276226" cy="1000125"/>
          </a:xfrm>
          <a:solidFill>
            <a:srgbClr val="92D050"/>
          </a:solidFill>
        </p:grpSpPr>
        <p:sp>
          <p:nvSpPr>
            <p:cNvPr id="45" name="44 Triángulo isósceles"/>
            <p:cNvSpPr/>
            <p:nvPr/>
          </p:nvSpPr>
          <p:spPr>
            <a:xfrm>
              <a:off x="419100" y="781050"/>
              <a:ext cx="276225" cy="25717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46" name="45 Triángulo isósceles"/>
            <p:cNvSpPr/>
            <p:nvPr/>
          </p:nvSpPr>
          <p:spPr>
            <a:xfrm rot="10800000">
              <a:off x="419100" y="1524000"/>
              <a:ext cx="276225" cy="25717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47" name="46 Rectángulo"/>
            <p:cNvSpPr/>
            <p:nvPr/>
          </p:nvSpPr>
          <p:spPr>
            <a:xfrm rot="5400000">
              <a:off x="319087" y="1147762"/>
              <a:ext cx="476250" cy="2762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dirty="0">
                <a:solidFill>
                  <a:srgbClr val="006600"/>
                </a:solidFill>
              </a:endParaRPr>
            </a:p>
          </p:txBody>
        </p:sp>
      </p:grpSp>
      <p:cxnSp>
        <p:nvCxnSpPr>
          <p:cNvPr id="50" name="49 Conector recto de flecha"/>
          <p:cNvCxnSpPr/>
          <p:nvPr/>
        </p:nvCxnSpPr>
        <p:spPr>
          <a:xfrm flipH="1">
            <a:off x="7668344" y="3284984"/>
            <a:ext cx="0" cy="825500"/>
          </a:xfrm>
          <a:prstGeom prst="straightConnector1">
            <a:avLst/>
          </a:prstGeom>
          <a:ln w="25400">
            <a:solidFill>
              <a:srgbClr val="C0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51" name="50 Conector recto de flecha"/>
          <p:cNvCxnSpPr/>
          <p:nvPr/>
        </p:nvCxnSpPr>
        <p:spPr>
          <a:xfrm rot="5400000" flipH="1" flipV="1">
            <a:off x="7312519" y="5152977"/>
            <a:ext cx="857255" cy="1588"/>
          </a:xfrm>
          <a:prstGeom prst="straightConnector1">
            <a:avLst/>
          </a:prstGeom>
          <a:ln w="25400">
            <a:solidFill>
              <a:srgbClr val="C0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52" name="51 Conector recto de flecha"/>
          <p:cNvCxnSpPr/>
          <p:nvPr/>
        </p:nvCxnSpPr>
        <p:spPr>
          <a:xfrm>
            <a:off x="7454922" y="6429396"/>
            <a:ext cx="336550" cy="0"/>
          </a:xfrm>
          <a:prstGeom prst="straightConnector1">
            <a:avLst/>
          </a:prstGeom>
          <a:ln w="254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3" name="51 CuadroTexto"/>
          <p:cNvSpPr txBox="1">
            <a:spLocks noChangeArrowheads="1"/>
          </p:cNvSpPr>
          <p:nvPr/>
        </p:nvSpPr>
        <p:spPr bwMode="auto">
          <a:xfrm>
            <a:off x="197152" y="890786"/>
            <a:ext cx="1900237" cy="400110"/>
          </a:xfrm>
          <a:prstGeom prst="rect">
            <a:avLst/>
          </a:prstGeom>
          <a:noFill/>
          <a:ln w="9525">
            <a:noFill/>
            <a:miter lim="800000"/>
            <a:headEnd/>
            <a:tailEnd/>
          </a:ln>
        </p:spPr>
        <p:txBody>
          <a:bodyPr>
            <a:spAutoFit/>
          </a:bodyPr>
          <a:lstStyle/>
          <a:p>
            <a:r>
              <a:rPr lang="es-VE" sz="1000" dirty="0"/>
              <a:t>Nivel Amarillo: </a:t>
            </a:r>
          </a:p>
          <a:p>
            <a:r>
              <a:rPr lang="es-VE" sz="1000" b="1" dirty="0" smtClean="0"/>
              <a:t>Ser </a:t>
            </a:r>
            <a:r>
              <a:rPr lang="es-VE" sz="1000" b="1" dirty="0" err="1" smtClean="0"/>
              <a:t>Ucabista</a:t>
            </a:r>
            <a:r>
              <a:rPr lang="es-VE" sz="1000" b="1" dirty="0" smtClean="0"/>
              <a:t>.</a:t>
            </a:r>
            <a:endParaRPr lang="es-VE" sz="1000" b="1" dirty="0"/>
          </a:p>
        </p:txBody>
      </p:sp>
      <p:sp>
        <p:nvSpPr>
          <p:cNvPr id="67" name="47 CuadroTexto"/>
          <p:cNvSpPr txBox="1">
            <a:spLocks noChangeArrowheads="1"/>
          </p:cNvSpPr>
          <p:nvPr/>
        </p:nvSpPr>
        <p:spPr bwMode="auto">
          <a:xfrm>
            <a:off x="214283" y="1384730"/>
            <a:ext cx="1554163" cy="400110"/>
          </a:xfrm>
          <a:prstGeom prst="rect">
            <a:avLst/>
          </a:prstGeom>
          <a:noFill/>
          <a:ln w="9525">
            <a:noFill/>
            <a:miter lim="800000"/>
            <a:headEnd/>
            <a:tailEnd/>
          </a:ln>
        </p:spPr>
        <p:txBody>
          <a:bodyPr>
            <a:spAutoFit/>
          </a:bodyPr>
          <a:lstStyle/>
          <a:p>
            <a:r>
              <a:rPr lang="es-VE" sz="1000" dirty="0"/>
              <a:t>Nivel Azul:</a:t>
            </a:r>
          </a:p>
          <a:p>
            <a:r>
              <a:rPr lang="es-VE" sz="1000" b="1" dirty="0" smtClean="0"/>
              <a:t>Ser Líder </a:t>
            </a:r>
            <a:r>
              <a:rPr lang="es-VE" sz="1000" b="1" dirty="0" err="1" smtClean="0"/>
              <a:t>Ucabista</a:t>
            </a:r>
            <a:r>
              <a:rPr lang="es-VE" sz="1000" b="1" dirty="0" smtClean="0"/>
              <a:t>.</a:t>
            </a:r>
            <a:endParaRPr lang="es-VE" sz="1000" b="1" dirty="0"/>
          </a:p>
        </p:txBody>
      </p:sp>
      <p:sp>
        <p:nvSpPr>
          <p:cNvPr id="68" name="47 CuadroTexto"/>
          <p:cNvSpPr txBox="1">
            <a:spLocks noChangeArrowheads="1"/>
          </p:cNvSpPr>
          <p:nvPr/>
        </p:nvSpPr>
        <p:spPr bwMode="auto">
          <a:xfrm>
            <a:off x="63401" y="647155"/>
            <a:ext cx="1554163" cy="246221"/>
          </a:xfrm>
          <a:prstGeom prst="rect">
            <a:avLst/>
          </a:prstGeom>
          <a:noFill/>
          <a:ln w="9525">
            <a:noFill/>
            <a:miter lim="800000"/>
            <a:headEnd/>
            <a:tailEnd/>
          </a:ln>
        </p:spPr>
        <p:txBody>
          <a:bodyPr>
            <a:spAutoFit/>
          </a:bodyPr>
          <a:lstStyle/>
          <a:p>
            <a:r>
              <a:rPr lang="es-VE" sz="1000" b="1" dirty="0" smtClean="0"/>
              <a:t>OBJETIVOS:</a:t>
            </a:r>
            <a:endParaRPr lang="es-VE" sz="1000" b="1" dirty="0"/>
          </a:p>
        </p:txBody>
      </p:sp>
      <p:sp>
        <p:nvSpPr>
          <p:cNvPr id="69" name="48 CuadroTexto"/>
          <p:cNvSpPr txBox="1">
            <a:spLocks noChangeArrowheads="1"/>
          </p:cNvSpPr>
          <p:nvPr/>
        </p:nvSpPr>
        <p:spPr bwMode="auto">
          <a:xfrm>
            <a:off x="222569" y="1918970"/>
            <a:ext cx="1519237" cy="553998"/>
          </a:xfrm>
          <a:prstGeom prst="rect">
            <a:avLst/>
          </a:prstGeom>
          <a:noFill/>
          <a:ln w="9525">
            <a:noFill/>
            <a:miter lim="800000"/>
            <a:headEnd/>
            <a:tailEnd/>
          </a:ln>
        </p:spPr>
        <p:txBody>
          <a:bodyPr>
            <a:spAutoFit/>
          </a:bodyPr>
          <a:lstStyle/>
          <a:p>
            <a:r>
              <a:rPr lang="es-VE" sz="1000" dirty="0"/>
              <a:t>Nivel Verde:</a:t>
            </a:r>
          </a:p>
          <a:p>
            <a:r>
              <a:rPr lang="es-VE" sz="1000" b="1" dirty="0" smtClean="0"/>
              <a:t>Ser Laico y Líder </a:t>
            </a:r>
          </a:p>
          <a:p>
            <a:r>
              <a:rPr lang="es-VE" sz="1000" b="1" dirty="0" err="1" smtClean="0"/>
              <a:t>Ucabista</a:t>
            </a:r>
            <a:r>
              <a:rPr lang="es-VE" sz="1000" b="1" dirty="0" smtClean="0"/>
              <a:t>.</a:t>
            </a:r>
            <a:endParaRPr lang="es-VE" sz="1000" b="1" dirty="0"/>
          </a:p>
        </p:txBody>
      </p:sp>
      <p:sp>
        <p:nvSpPr>
          <p:cNvPr id="71" name="70 Rectángulo"/>
          <p:cNvSpPr/>
          <p:nvPr/>
        </p:nvSpPr>
        <p:spPr>
          <a:xfrm>
            <a:off x="7643802" y="2204864"/>
            <a:ext cx="1500198" cy="461665"/>
          </a:xfrm>
          <a:prstGeom prst="rect">
            <a:avLst/>
          </a:prstGeom>
        </p:spPr>
        <p:txBody>
          <a:bodyPr wrap="square">
            <a:spAutoFit/>
          </a:bodyPr>
          <a:lstStyle/>
          <a:p>
            <a:r>
              <a:rPr lang="es-VE" sz="1200" b="1" dirty="0" smtClean="0"/>
              <a:t>DINÁMICA DEL MODELO</a:t>
            </a:r>
            <a:endParaRPr lang="es-VE" sz="1200" b="1" dirty="0"/>
          </a:p>
        </p:txBody>
      </p:sp>
      <p:sp>
        <p:nvSpPr>
          <p:cNvPr id="73" name="72 CuadroTexto"/>
          <p:cNvSpPr txBox="1"/>
          <p:nvPr/>
        </p:nvSpPr>
        <p:spPr>
          <a:xfrm>
            <a:off x="7715272" y="2708920"/>
            <a:ext cx="1428728" cy="1569660"/>
          </a:xfrm>
          <a:prstGeom prst="rect">
            <a:avLst/>
          </a:prstGeom>
          <a:noFill/>
        </p:spPr>
        <p:txBody>
          <a:bodyPr wrap="square" rtlCol="0">
            <a:spAutoFit/>
          </a:bodyPr>
          <a:lstStyle/>
          <a:p>
            <a:r>
              <a:rPr lang="es-VE" sz="1200" i="1" dirty="0" smtClean="0"/>
              <a:t>Implica un proceso consciente de mayor </a:t>
            </a:r>
          </a:p>
          <a:p>
            <a:r>
              <a:rPr lang="es-VE" sz="1200" i="1" dirty="0" smtClean="0"/>
              <a:t>profundización y compromiso en la identidad </a:t>
            </a:r>
            <a:r>
              <a:rPr lang="es-VE" sz="1200" i="1" dirty="0" err="1" smtClean="0"/>
              <a:t>ucabista</a:t>
            </a:r>
            <a:r>
              <a:rPr lang="es-VE" sz="1200" i="1" dirty="0" smtClean="0"/>
              <a:t>.</a:t>
            </a:r>
            <a:endParaRPr lang="es-ES" sz="1200" dirty="0"/>
          </a:p>
        </p:txBody>
      </p:sp>
      <p:sp>
        <p:nvSpPr>
          <p:cNvPr id="74" name="73 CuadroTexto"/>
          <p:cNvSpPr txBox="1"/>
          <p:nvPr/>
        </p:nvSpPr>
        <p:spPr>
          <a:xfrm>
            <a:off x="7734324" y="4293096"/>
            <a:ext cx="1409676" cy="1569660"/>
          </a:xfrm>
          <a:prstGeom prst="rect">
            <a:avLst/>
          </a:prstGeom>
          <a:noFill/>
        </p:spPr>
        <p:txBody>
          <a:bodyPr wrap="square" rtlCol="0">
            <a:spAutoFit/>
          </a:bodyPr>
          <a:lstStyle/>
          <a:p>
            <a:r>
              <a:rPr lang="es-VE" sz="1200" i="1" dirty="0" smtClean="0"/>
              <a:t>Implica el compromiso de asumir un mayor liderazgo  compartido en la promoción de la identidad institucional.</a:t>
            </a:r>
            <a:endParaRPr lang="es-ES" sz="1200" dirty="0"/>
          </a:p>
        </p:txBody>
      </p:sp>
      <p:sp>
        <p:nvSpPr>
          <p:cNvPr id="75" name="74 CuadroTexto"/>
          <p:cNvSpPr txBox="1"/>
          <p:nvPr/>
        </p:nvSpPr>
        <p:spPr>
          <a:xfrm>
            <a:off x="7643802" y="5842337"/>
            <a:ext cx="1500198" cy="1015663"/>
          </a:xfrm>
          <a:prstGeom prst="rect">
            <a:avLst/>
          </a:prstGeom>
          <a:noFill/>
        </p:spPr>
        <p:txBody>
          <a:bodyPr wrap="square" rtlCol="0">
            <a:spAutoFit/>
          </a:bodyPr>
          <a:lstStyle/>
          <a:p>
            <a:r>
              <a:rPr lang="es-VE" sz="1200" i="1" dirty="0" smtClean="0"/>
              <a:t>El Modelo da cuenta de un sistema articulado de programas en cada nivel.</a:t>
            </a:r>
            <a:endParaRPr lang="es-VE" sz="1200" i="1" dirty="0"/>
          </a:p>
        </p:txBody>
      </p:sp>
      <p:sp>
        <p:nvSpPr>
          <p:cNvPr id="76" name="50 CuadroTexto"/>
          <p:cNvSpPr txBox="1">
            <a:spLocks noChangeArrowheads="1"/>
          </p:cNvSpPr>
          <p:nvPr/>
        </p:nvSpPr>
        <p:spPr bwMode="auto">
          <a:xfrm>
            <a:off x="1" y="0"/>
            <a:ext cx="7597775" cy="307777"/>
          </a:xfrm>
          <a:prstGeom prst="rect">
            <a:avLst/>
          </a:prstGeom>
          <a:noFill/>
          <a:ln w="9525">
            <a:noFill/>
            <a:miter lim="800000"/>
            <a:headEnd/>
            <a:tailEnd/>
          </a:ln>
        </p:spPr>
        <p:txBody>
          <a:bodyPr>
            <a:spAutoFit/>
          </a:bodyPr>
          <a:lstStyle/>
          <a:p>
            <a:r>
              <a:rPr lang="es-VE" sz="1400" b="1" i="1" dirty="0"/>
              <a:t>MODELO PARA LA CONSOLIDACIÓN DE LA IDENTIDAD INSTITUCIONAL</a:t>
            </a:r>
          </a:p>
        </p:txBody>
      </p:sp>
      <p:sp>
        <p:nvSpPr>
          <p:cNvPr id="77" name="46 CuadroTexto"/>
          <p:cNvSpPr txBox="1">
            <a:spLocks noChangeArrowheads="1"/>
          </p:cNvSpPr>
          <p:nvPr/>
        </p:nvSpPr>
        <p:spPr bwMode="auto">
          <a:xfrm>
            <a:off x="6444208" y="0"/>
            <a:ext cx="2940050" cy="307777"/>
          </a:xfrm>
          <a:prstGeom prst="rect">
            <a:avLst/>
          </a:prstGeom>
          <a:noFill/>
          <a:ln w="9525">
            <a:noFill/>
            <a:miter lim="800000"/>
            <a:headEnd/>
            <a:tailEnd/>
          </a:ln>
        </p:spPr>
        <p:txBody>
          <a:bodyPr>
            <a:spAutoFit/>
          </a:bodyPr>
          <a:lstStyle/>
          <a:p>
            <a:r>
              <a:rPr lang="es-VE" sz="1400" dirty="0"/>
              <a:t>Actor clave: </a:t>
            </a:r>
            <a:r>
              <a:rPr lang="es-VE" sz="1400" b="1" dirty="0" smtClean="0"/>
              <a:t>PERSONAL UCAB</a:t>
            </a:r>
            <a:endParaRPr lang="es-VE" sz="1400" b="1" dirty="0"/>
          </a:p>
        </p:txBody>
      </p:sp>
      <p:sp>
        <p:nvSpPr>
          <p:cNvPr id="78" name="47 CuadroTexto"/>
          <p:cNvSpPr txBox="1">
            <a:spLocks noChangeArrowheads="1"/>
          </p:cNvSpPr>
          <p:nvPr/>
        </p:nvSpPr>
        <p:spPr bwMode="auto">
          <a:xfrm>
            <a:off x="1" y="4342237"/>
            <a:ext cx="1554163" cy="1477328"/>
          </a:xfrm>
          <a:prstGeom prst="rect">
            <a:avLst/>
          </a:prstGeom>
          <a:noFill/>
          <a:ln w="9525">
            <a:noFill/>
            <a:miter lim="800000"/>
            <a:headEnd/>
            <a:tailEnd/>
          </a:ln>
        </p:spPr>
        <p:txBody>
          <a:bodyPr>
            <a:spAutoFit/>
          </a:bodyPr>
          <a:lstStyle/>
          <a:p>
            <a:r>
              <a:rPr lang="es-VE" sz="1000" b="1" dirty="0" smtClean="0"/>
              <a:t>ETAPAS:</a:t>
            </a:r>
          </a:p>
          <a:p>
            <a:r>
              <a:rPr lang="es-VE" sz="1000" b="1" dirty="0" smtClean="0"/>
              <a:t>* Inserción: </a:t>
            </a:r>
            <a:r>
              <a:rPr lang="es-VE" sz="1000" dirty="0" smtClean="0"/>
              <a:t>Período de contratado o “Encargado”</a:t>
            </a:r>
          </a:p>
          <a:p>
            <a:r>
              <a:rPr lang="es-VE" sz="1000" b="1" dirty="0" smtClean="0"/>
              <a:t>*Vida Universitaria: </a:t>
            </a:r>
            <a:r>
              <a:rPr lang="es-VE" sz="1000" dirty="0" smtClean="0"/>
              <a:t>Años de dedicación y compromiso</a:t>
            </a:r>
          </a:p>
          <a:p>
            <a:r>
              <a:rPr lang="es-VE" sz="1000" b="1" dirty="0" smtClean="0"/>
              <a:t>*Egreso: Año de retiro o jubilación</a:t>
            </a:r>
            <a:endParaRPr lang="es-VE" sz="1000" dirty="0"/>
          </a:p>
        </p:txBody>
      </p:sp>
      <p:sp>
        <p:nvSpPr>
          <p:cNvPr id="70" name="69 Rectángulo"/>
          <p:cNvSpPr/>
          <p:nvPr/>
        </p:nvSpPr>
        <p:spPr>
          <a:xfrm rot="2532187">
            <a:off x="2792864" y="3822985"/>
            <a:ext cx="1638683" cy="793925"/>
          </a:xfrm>
          <a:prstGeom prst="rect">
            <a:avLst/>
          </a:prstGeom>
          <a:noFill/>
        </p:spPr>
        <p:txBody>
          <a:bodyPr wrap="none" lIns="91440" tIns="45720" rIns="91440" bIns="45720">
            <a:prstTxWarp prst="textArchDown">
              <a:avLst>
                <a:gd name="adj" fmla="val 324054"/>
              </a:avLst>
            </a:prstTxWarp>
            <a:spAutoFit/>
          </a:bodyPr>
          <a:lstStyle/>
          <a:p>
            <a:pPr algn="ctr"/>
            <a:r>
              <a:rPr lang="es-ES" sz="1400" b="1" cap="none" spc="0" dirty="0" smtClean="0">
                <a:ln w="10541" cmpd="sng">
                  <a:noFill/>
                  <a:prstDash val="solid"/>
                </a:ln>
                <a:effectLst>
                  <a:outerShdw blurRad="38100" dist="38100" dir="2700000" algn="tl">
                    <a:srgbClr val="000000">
                      <a:alpha val="43137"/>
                    </a:srgbClr>
                  </a:outerShdw>
                </a:effectLst>
              </a:rPr>
              <a:t>Líderes</a:t>
            </a:r>
            <a:r>
              <a:rPr lang="es-ES" sz="1400" dirty="0" smtClean="0">
                <a:ln w="10541" cmpd="sng">
                  <a:noFill/>
                  <a:prstDash val="solid"/>
                </a:ln>
                <a:effectLst>
                  <a:outerShdw blurRad="38100" dist="38100" dir="2700000" algn="tl">
                    <a:srgbClr val="000000">
                      <a:alpha val="43137"/>
                    </a:srgbClr>
                  </a:outerShdw>
                </a:effectLst>
              </a:rPr>
              <a:t> </a:t>
            </a:r>
            <a:r>
              <a:rPr lang="es-ES" sz="1400" b="1" cap="none" spc="0" dirty="0" smtClean="0">
                <a:ln w="10541" cmpd="sng">
                  <a:noFill/>
                  <a:prstDash val="solid"/>
                </a:ln>
                <a:effectLst>
                  <a:outerShdw blurRad="38100" dist="38100" dir="2700000" algn="tl">
                    <a:srgbClr val="000000">
                      <a:alpha val="43137"/>
                    </a:srgbClr>
                  </a:outerShdw>
                </a:effectLst>
              </a:rPr>
              <a:t>de </a:t>
            </a:r>
          </a:p>
          <a:p>
            <a:pPr algn="ctr"/>
            <a:r>
              <a:rPr lang="es-ES" sz="1400" b="1" cap="none" spc="0" dirty="0" smtClean="0">
                <a:ln w="10541" cmpd="sng">
                  <a:noFill/>
                  <a:prstDash val="solid"/>
                </a:ln>
                <a:effectLst>
                  <a:outerShdw blurRad="38100" dist="38100" dir="2700000" algn="tl">
                    <a:srgbClr val="000000">
                      <a:alpha val="43137"/>
                    </a:srgbClr>
                  </a:outerShdw>
                </a:effectLst>
              </a:rPr>
              <a:t>Cátedras Institucionales y </a:t>
            </a:r>
          </a:p>
          <a:p>
            <a:pPr algn="ctr"/>
            <a:r>
              <a:rPr lang="es-ES" sz="1400" b="1" cap="none" spc="0" dirty="0" smtClean="0">
                <a:ln w="10541" cmpd="sng">
                  <a:noFill/>
                  <a:prstDash val="solid"/>
                </a:ln>
                <a:effectLst>
                  <a:outerShdw blurRad="38100" dist="38100" dir="2700000" algn="tl">
                    <a:srgbClr val="000000">
                      <a:alpha val="43137"/>
                    </a:srgbClr>
                  </a:outerShdw>
                </a:effectLst>
              </a:rPr>
              <a:t>de Compromiso Social</a:t>
            </a:r>
            <a:endParaRPr lang="es-ES" sz="1400" b="1" cap="none" spc="0" dirty="0">
              <a:ln w="10541" cmpd="sng">
                <a:noFill/>
                <a:prstDash val="solid"/>
              </a:ln>
              <a:effectLst>
                <a:outerShdw blurRad="38100" dist="38100" dir="2700000" algn="tl">
                  <a:srgbClr val="000000">
                    <a:alpha val="43137"/>
                  </a:srgbClr>
                </a:outerShdw>
              </a:effectLst>
            </a:endParaRPr>
          </a:p>
        </p:txBody>
      </p:sp>
      <p:sp>
        <p:nvSpPr>
          <p:cNvPr id="79" name="78 Rectángulo"/>
          <p:cNvSpPr/>
          <p:nvPr/>
        </p:nvSpPr>
        <p:spPr>
          <a:xfrm rot="18985035">
            <a:off x="2549509" y="2148959"/>
            <a:ext cx="2335350" cy="1384593"/>
          </a:xfrm>
          <a:prstGeom prst="rect">
            <a:avLst/>
          </a:prstGeom>
          <a:noFill/>
        </p:spPr>
        <p:txBody>
          <a:bodyPr wrap="none" lIns="91440" tIns="45720" rIns="91440" bIns="45720">
            <a:prstTxWarp prst="textArchUp">
              <a:avLst>
                <a:gd name="adj" fmla="val 11473131"/>
              </a:avLst>
            </a:prstTxWarp>
            <a:spAutoFit/>
          </a:bodyPr>
          <a:lstStyle/>
          <a:p>
            <a:pPr algn="ctr"/>
            <a:r>
              <a:rPr lang="es-ES" sz="1400" b="1" cap="none" spc="0" dirty="0" smtClean="0">
                <a:ln w="10541" cmpd="sng">
                  <a:noFill/>
                  <a:prstDash val="solid"/>
                </a:ln>
                <a:effectLst>
                  <a:outerShdw blurRad="38100" dist="38100" dir="2700000" algn="tl">
                    <a:srgbClr val="000000">
                      <a:alpha val="43137"/>
                    </a:srgbClr>
                  </a:outerShdw>
                </a:effectLst>
              </a:rPr>
              <a:t>Acompañamiento</a:t>
            </a:r>
            <a:endParaRPr lang="es-ES" sz="1400" b="1" cap="none" spc="0" dirty="0">
              <a:ln w="10541" cmpd="sng">
                <a:noFill/>
                <a:prstDash val="solid"/>
              </a:ln>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17909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69 Rectángulo"/>
          <p:cNvSpPr/>
          <p:nvPr/>
        </p:nvSpPr>
        <p:spPr bwMode="auto">
          <a:xfrm>
            <a:off x="8549138" y="6505304"/>
            <a:ext cx="289392" cy="352697"/>
          </a:xfrm>
          <a:prstGeom prst="rect">
            <a:avLst/>
          </a:prstGeom>
          <a:solidFill>
            <a:schemeClr val="bg1"/>
          </a:solidFill>
          <a:ln w="6350" cap="flat" cmpd="sng" algn="ctr">
            <a:noFill/>
            <a:prstDash val="solid"/>
            <a:round/>
            <a:headEnd type="none" w="med" len="med"/>
            <a:tailEnd type="none" w="med" len="med"/>
          </a:ln>
          <a:effectLst/>
        </p:spPr>
        <p:txBody>
          <a:bodyPr vert="horz" wrap="none" lIns="90000" tIns="46800" rIns="90000" bIns="46800" numCol="1" rtlCol="0" anchor="ctr" anchorCtr="0" compatLnSpc="1">
            <a:prstTxWarp prst="textNoShape">
              <a:avLst/>
            </a:prstTxWarp>
          </a:bodyPr>
          <a:lstStyle/>
          <a:p>
            <a:pPr marL="0" marR="0" indent="0" algn="ctr" defTabSz="914400" rtl="0" eaLnBrk="0" fontAlgn="base" latinLnBrk="0" hangingPunct="0">
              <a:lnSpc>
                <a:spcPct val="90000"/>
              </a:lnSpc>
              <a:spcBef>
                <a:spcPct val="0"/>
              </a:spcBef>
              <a:spcAft>
                <a:spcPct val="0"/>
              </a:spcAft>
              <a:buClrTx/>
              <a:buSzTx/>
              <a:buFontTx/>
              <a:buNone/>
              <a:tabLst/>
            </a:pPr>
            <a:endParaRPr kumimoji="0" lang="es-VE" sz="1200" b="1" i="0" u="none" strike="noStrike" cap="none" normalizeH="0" baseline="0" smtClean="0">
              <a:ln>
                <a:noFill/>
              </a:ln>
              <a:solidFill>
                <a:schemeClr val="tx1"/>
              </a:solidFill>
              <a:effectLst/>
              <a:latin typeface="Arial" charset="0"/>
            </a:endParaRPr>
          </a:p>
        </p:txBody>
      </p:sp>
      <p:pic>
        <p:nvPicPr>
          <p:cNvPr id="4" name="3 Imagen" descr="MODELO SECRETARÍA.jpg"/>
          <p:cNvPicPr>
            <a:picLocks noChangeAspect="1"/>
          </p:cNvPicPr>
          <p:nvPr/>
        </p:nvPicPr>
        <p:blipFill>
          <a:blip r:embed="rId2" cstate="print"/>
          <a:stretch>
            <a:fillRect/>
          </a:stretch>
        </p:blipFill>
        <p:spPr>
          <a:xfrm>
            <a:off x="1547664" y="533826"/>
            <a:ext cx="5656242" cy="5827811"/>
          </a:xfrm>
          <a:prstGeom prst="rect">
            <a:avLst/>
          </a:prstGeom>
        </p:spPr>
      </p:pic>
      <p:cxnSp>
        <p:nvCxnSpPr>
          <p:cNvPr id="6" name="5 Conector recto"/>
          <p:cNvCxnSpPr>
            <a:stCxn id="4" idx="0"/>
          </p:cNvCxnSpPr>
          <p:nvPr/>
        </p:nvCxnSpPr>
        <p:spPr>
          <a:xfrm flipH="1">
            <a:off x="4355976" y="533824"/>
            <a:ext cx="19809" cy="295232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0" name="9 Conector recto"/>
          <p:cNvCxnSpPr/>
          <p:nvPr/>
        </p:nvCxnSpPr>
        <p:spPr>
          <a:xfrm flipH="1">
            <a:off x="6516219" y="3581400"/>
            <a:ext cx="720078" cy="0"/>
          </a:xfrm>
          <a:prstGeom prst="line">
            <a:avLst/>
          </a:prstGeom>
          <a:ln>
            <a:solidFill>
              <a:schemeClr val="bg1"/>
            </a:solidFill>
          </a:ln>
        </p:spPr>
        <p:style>
          <a:lnRef idx="3">
            <a:schemeClr val="dk1"/>
          </a:lnRef>
          <a:fillRef idx="0">
            <a:schemeClr val="dk1"/>
          </a:fillRef>
          <a:effectRef idx="2">
            <a:schemeClr val="dk1"/>
          </a:effectRef>
          <a:fontRef idx="minor">
            <a:schemeClr val="tx1"/>
          </a:fontRef>
        </p:style>
      </p:cxnSp>
      <p:sp>
        <p:nvSpPr>
          <p:cNvPr id="16" name="15 Rectángulo"/>
          <p:cNvSpPr/>
          <p:nvPr/>
        </p:nvSpPr>
        <p:spPr>
          <a:xfrm rot="3110871">
            <a:off x="4882030" y="1283665"/>
            <a:ext cx="3351943" cy="923330"/>
          </a:xfrm>
          <a:prstGeom prst="rect">
            <a:avLst/>
          </a:prstGeom>
          <a:noFill/>
        </p:spPr>
        <p:txBody>
          <a:bodyPr wrap="none" lIns="91440" tIns="45720" rIns="91440" bIns="45720">
            <a:prstTxWarp prst="textArchUp">
              <a:avLst>
                <a:gd name="adj" fmla="val 12572339"/>
              </a:avLst>
            </a:prstTxWarp>
            <a:spAutoFit/>
          </a:bodyPr>
          <a:lstStyle/>
          <a:p>
            <a:pPr algn="ctr"/>
            <a:r>
              <a:rPr lang="es-ES" sz="2000" b="1" dirty="0" smtClean="0">
                <a:ln w="12700">
                  <a:noFill/>
                  <a:prstDash val="solid"/>
                </a:ln>
                <a:latin typeface="Arial" pitchFamily="34" charset="0"/>
                <a:cs typeface="Arial" pitchFamily="34" charset="0"/>
              </a:rPr>
              <a:t>INSERCIÓN</a:t>
            </a:r>
            <a:endParaRPr lang="es-ES" sz="2000" b="1" cap="none" spc="0" dirty="0">
              <a:ln w="12700">
                <a:noFill/>
                <a:prstDash val="solid"/>
              </a:ln>
              <a:latin typeface="Arial" pitchFamily="34" charset="0"/>
              <a:cs typeface="Arial" pitchFamily="34" charset="0"/>
            </a:endParaRPr>
          </a:p>
        </p:txBody>
      </p:sp>
      <p:sp>
        <p:nvSpPr>
          <p:cNvPr id="18" name="17 Rectángulo"/>
          <p:cNvSpPr/>
          <p:nvPr/>
        </p:nvSpPr>
        <p:spPr>
          <a:xfrm rot="18409546">
            <a:off x="696591" y="1189180"/>
            <a:ext cx="3351943" cy="923330"/>
          </a:xfrm>
          <a:prstGeom prst="rect">
            <a:avLst/>
          </a:prstGeom>
          <a:noFill/>
        </p:spPr>
        <p:txBody>
          <a:bodyPr wrap="none" lIns="91440" tIns="45720" rIns="91440" bIns="45720">
            <a:prstTxWarp prst="textArchUp">
              <a:avLst>
                <a:gd name="adj" fmla="val 10024412"/>
              </a:avLst>
            </a:prstTxWarp>
            <a:spAutoFit/>
          </a:bodyPr>
          <a:lstStyle/>
          <a:p>
            <a:pPr algn="ctr"/>
            <a:r>
              <a:rPr lang="es-ES" sz="2000" b="1" dirty="0" smtClean="0">
                <a:ln w="12700">
                  <a:noFill/>
                  <a:prstDash val="solid"/>
                </a:ln>
                <a:latin typeface="Arial" pitchFamily="34" charset="0"/>
                <a:cs typeface="Arial" pitchFamily="34" charset="0"/>
              </a:rPr>
              <a:t>EGRESO</a:t>
            </a:r>
            <a:endParaRPr lang="es-ES" sz="2000" b="1" cap="none" spc="0" dirty="0">
              <a:ln w="12700">
                <a:noFill/>
                <a:prstDash val="solid"/>
              </a:ln>
              <a:latin typeface="Arial" pitchFamily="34" charset="0"/>
              <a:cs typeface="Arial" pitchFamily="34" charset="0"/>
            </a:endParaRPr>
          </a:p>
        </p:txBody>
      </p:sp>
      <p:sp>
        <p:nvSpPr>
          <p:cNvPr id="29" name="28 Rectángulo"/>
          <p:cNvSpPr/>
          <p:nvPr/>
        </p:nvSpPr>
        <p:spPr>
          <a:xfrm>
            <a:off x="2804233" y="5803182"/>
            <a:ext cx="3351943" cy="923330"/>
          </a:xfrm>
          <a:prstGeom prst="rect">
            <a:avLst/>
          </a:prstGeom>
          <a:noFill/>
        </p:spPr>
        <p:txBody>
          <a:bodyPr wrap="none" lIns="91440" tIns="45720" rIns="91440" bIns="45720">
            <a:prstTxWarp prst="textArchDown">
              <a:avLst>
                <a:gd name="adj" fmla="val 21344705"/>
              </a:avLst>
            </a:prstTxWarp>
            <a:spAutoFit/>
          </a:bodyPr>
          <a:lstStyle/>
          <a:p>
            <a:pPr algn="ctr"/>
            <a:r>
              <a:rPr lang="es-ES" sz="2000" b="1" dirty="0" smtClean="0">
                <a:ln w="12700">
                  <a:noFill/>
                  <a:prstDash val="solid"/>
                </a:ln>
                <a:latin typeface="Arial" pitchFamily="34" charset="0"/>
                <a:cs typeface="Arial" pitchFamily="34" charset="0"/>
              </a:rPr>
              <a:t>VIDA UNIVERSITARIA</a:t>
            </a:r>
            <a:endParaRPr lang="es-ES" sz="2000" b="1" cap="none" spc="0" dirty="0">
              <a:ln w="12700">
                <a:noFill/>
                <a:prstDash val="solid"/>
              </a:ln>
              <a:latin typeface="Arial" pitchFamily="34" charset="0"/>
              <a:cs typeface="Arial" pitchFamily="34" charset="0"/>
            </a:endParaRPr>
          </a:p>
        </p:txBody>
      </p:sp>
      <p:sp>
        <p:nvSpPr>
          <p:cNvPr id="31" name="30 Forma libre"/>
          <p:cNvSpPr/>
          <p:nvPr/>
        </p:nvSpPr>
        <p:spPr>
          <a:xfrm rot="3032611">
            <a:off x="5388873" y="2323684"/>
            <a:ext cx="2427120" cy="4012621"/>
          </a:xfrm>
          <a:custGeom>
            <a:avLst/>
            <a:gdLst>
              <a:gd name="connsiteX0" fmla="*/ 0 w 600075"/>
              <a:gd name="connsiteY0" fmla="*/ 0 h 1685925"/>
              <a:gd name="connsiteX1" fmla="*/ 276225 w 600075"/>
              <a:gd name="connsiteY1" fmla="*/ 342900 h 1685925"/>
              <a:gd name="connsiteX2" fmla="*/ 495300 w 600075"/>
              <a:gd name="connsiteY2" fmla="*/ 809625 h 1685925"/>
              <a:gd name="connsiteX3" fmla="*/ 581025 w 600075"/>
              <a:gd name="connsiteY3" fmla="*/ 1247775 h 1685925"/>
              <a:gd name="connsiteX4" fmla="*/ 600075 w 600075"/>
              <a:gd name="connsiteY4" fmla="*/ 1685925 h 1685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075" h="1685925">
                <a:moveTo>
                  <a:pt x="0" y="0"/>
                </a:moveTo>
                <a:cubicBezTo>
                  <a:pt x="96837" y="103981"/>
                  <a:pt x="193675" y="207963"/>
                  <a:pt x="276225" y="342900"/>
                </a:cubicBezTo>
                <a:cubicBezTo>
                  <a:pt x="358775" y="477837"/>
                  <a:pt x="444500" y="658812"/>
                  <a:pt x="495300" y="809625"/>
                </a:cubicBezTo>
                <a:cubicBezTo>
                  <a:pt x="546100" y="960438"/>
                  <a:pt x="563563" y="1101725"/>
                  <a:pt x="581025" y="1247775"/>
                </a:cubicBezTo>
                <a:cubicBezTo>
                  <a:pt x="598487" y="1393825"/>
                  <a:pt x="599281" y="1539875"/>
                  <a:pt x="600075" y="1685925"/>
                </a:cubicBezTo>
              </a:path>
            </a:pathLst>
          </a:cu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VE"/>
          </a:p>
        </p:txBody>
      </p:sp>
      <p:sp>
        <p:nvSpPr>
          <p:cNvPr id="36" name="35 Forma libre"/>
          <p:cNvSpPr/>
          <p:nvPr/>
        </p:nvSpPr>
        <p:spPr>
          <a:xfrm rot="12103055">
            <a:off x="774177" y="2571247"/>
            <a:ext cx="2698547" cy="3342572"/>
          </a:xfrm>
          <a:custGeom>
            <a:avLst/>
            <a:gdLst>
              <a:gd name="connsiteX0" fmla="*/ 0 w 600075"/>
              <a:gd name="connsiteY0" fmla="*/ 0 h 1685925"/>
              <a:gd name="connsiteX1" fmla="*/ 276225 w 600075"/>
              <a:gd name="connsiteY1" fmla="*/ 342900 h 1685925"/>
              <a:gd name="connsiteX2" fmla="*/ 495300 w 600075"/>
              <a:gd name="connsiteY2" fmla="*/ 809625 h 1685925"/>
              <a:gd name="connsiteX3" fmla="*/ 581025 w 600075"/>
              <a:gd name="connsiteY3" fmla="*/ 1247775 h 1685925"/>
              <a:gd name="connsiteX4" fmla="*/ 600075 w 600075"/>
              <a:gd name="connsiteY4" fmla="*/ 1685925 h 1685925"/>
              <a:gd name="connsiteX0" fmla="*/ 0 w 600075"/>
              <a:gd name="connsiteY0" fmla="*/ 0 h 1685925"/>
              <a:gd name="connsiteX1" fmla="*/ 289660 w 600075"/>
              <a:gd name="connsiteY1" fmla="*/ 307344 h 1685925"/>
              <a:gd name="connsiteX2" fmla="*/ 495300 w 600075"/>
              <a:gd name="connsiteY2" fmla="*/ 809625 h 1685925"/>
              <a:gd name="connsiteX3" fmla="*/ 581025 w 600075"/>
              <a:gd name="connsiteY3" fmla="*/ 1247775 h 1685925"/>
              <a:gd name="connsiteX4" fmla="*/ 600075 w 600075"/>
              <a:gd name="connsiteY4" fmla="*/ 1685925 h 1685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075" h="1685925">
                <a:moveTo>
                  <a:pt x="0" y="0"/>
                </a:moveTo>
                <a:cubicBezTo>
                  <a:pt x="96837" y="103981"/>
                  <a:pt x="207110" y="172407"/>
                  <a:pt x="289660" y="307344"/>
                </a:cubicBezTo>
                <a:cubicBezTo>
                  <a:pt x="372210" y="442281"/>
                  <a:pt x="446739" y="652887"/>
                  <a:pt x="495300" y="809625"/>
                </a:cubicBezTo>
                <a:cubicBezTo>
                  <a:pt x="543861" y="966363"/>
                  <a:pt x="563563" y="1101725"/>
                  <a:pt x="581025" y="1247775"/>
                </a:cubicBezTo>
                <a:cubicBezTo>
                  <a:pt x="598487" y="1393825"/>
                  <a:pt x="599281" y="1539875"/>
                  <a:pt x="600075" y="1685925"/>
                </a:cubicBezTo>
              </a:path>
            </a:pathLst>
          </a:custGeom>
          <a:ln>
            <a:solidFill>
              <a:schemeClr val="bg1">
                <a:lumMod val="50000"/>
              </a:schemeClr>
            </a:solidFill>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s-VE"/>
          </a:p>
        </p:txBody>
      </p:sp>
      <p:cxnSp>
        <p:nvCxnSpPr>
          <p:cNvPr id="37" name="36 Conector recto de flecha"/>
          <p:cNvCxnSpPr/>
          <p:nvPr/>
        </p:nvCxnSpPr>
        <p:spPr>
          <a:xfrm>
            <a:off x="4427984" y="533824"/>
            <a:ext cx="0" cy="2952328"/>
          </a:xfrm>
          <a:prstGeom prst="straightConnector1">
            <a:avLst/>
          </a:prstGeom>
          <a:ln w="25400">
            <a:solidFill>
              <a:srgbClr val="C0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39" name="38 Conector recto de flecha"/>
          <p:cNvCxnSpPr/>
          <p:nvPr/>
        </p:nvCxnSpPr>
        <p:spPr>
          <a:xfrm flipV="1">
            <a:off x="4283968" y="533826"/>
            <a:ext cx="0" cy="2952327"/>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3" name="42 Conector recto de flecha"/>
          <p:cNvCxnSpPr/>
          <p:nvPr/>
        </p:nvCxnSpPr>
        <p:spPr>
          <a:xfrm>
            <a:off x="4184250" y="452672"/>
            <a:ext cx="336550" cy="0"/>
          </a:xfrm>
          <a:prstGeom prst="straightConnector1">
            <a:avLst/>
          </a:prstGeom>
          <a:ln w="254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8" name="47 Conector recto"/>
          <p:cNvCxnSpPr/>
          <p:nvPr/>
        </p:nvCxnSpPr>
        <p:spPr>
          <a:xfrm flipH="1">
            <a:off x="1547665" y="3581400"/>
            <a:ext cx="720078" cy="0"/>
          </a:xfrm>
          <a:prstGeom prst="line">
            <a:avLst/>
          </a:prstGeom>
          <a:ln>
            <a:solidFill>
              <a:schemeClr val="bg1"/>
            </a:solidFill>
          </a:ln>
        </p:spPr>
        <p:style>
          <a:lnRef idx="3">
            <a:schemeClr val="dk1"/>
          </a:lnRef>
          <a:fillRef idx="0">
            <a:schemeClr val="dk1"/>
          </a:fillRef>
          <a:effectRef idx="2">
            <a:schemeClr val="dk1"/>
          </a:effectRef>
          <a:fontRef idx="minor">
            <a:schemeClr val="tx1"/>
          </a:fontRef>
        </p:style>
      </p:cxnSp>
      <p:cxnSp>
        <p:nvCxnSpPr>
          <p:cNvPr id="49" name="48 Conector recto"/>
          <p:cNvCxnSpPr/>
          <p:nvPr/>
        </p:nvCxnSpPr>
        <p:spPr>
          <a:xfrm flipH="1">
            <a:off x="4355976" y="519969"/>
            <a:ext cx="19809" cy="2952328"/>
          </a:xfrm>
          <a:prstGeom prst="line">
            <a:avLst/>
          </a:prstGeom>
          <a:ln>
            <a:solidFill>
              <a:schemeClr val="bg1"/>
            </a:solidFill>
          </a:ln>
        </p:spPr>
        <p:style>
          <a:lnRef idx="3">
            <a:schemeClr val="dk1"/>
          </a:lnRef>
          <a:fillRef idx="0">
            <a:schemeClr val="dk1"/>
          </a:fillRef>
          <a:effectRef idx="2">
            <a:schemeClr val="dk1"/>
          </a:effectRef>
          <a:fontRef idx="minor">
            <a:schemeClr val="tx1"/>
          </a:fontRef>
        </p:style>
      </p:cxnSp>
      <p:sp>
        <p:nvSpPr>
          <p:cNvPr id="55" name="54 Rectángulo"/>
          <p:cNvSpPr/>
          <p:nvPr/>
        </p:nvSpPr>
        <p:spPr>
          <a:xfrm rot="18008764">
            <a:off x="4587553" y="3689525"/>
            <a:ext cx="1141146" cy="646331"/>
          </a:xfrm>
          <a:prstGeom prst="rect">
            <a:avLst/>
          </a:prstGeom>
          <a:noFill/>
        </p:spPr>
        <p:txBody>
          <a:bodyPr wrap="none" lIns="91440" tIns="45720" rIns="91440" bIns="45720">
            <a:prstTxWarp prst="textArchDown">
              <a:avLst/>
            </a:prstTxWarp>
            <a:spAutoFit/>
          </a:bodyPr>
          <a:lstStyle/>
          <a:p>
            <a:pPr algn="ct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Liderazgo </a:t>
            </a:r>
          </a:p>
          <a:p>
            <a:pPr algn="ct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AUSJAL</a:t>
            </a:r>
          </a:p>
          <a:p>
            <a:pPr algn="ctr"/>
            <a:endParaRPr lang="es-ES" b="1" cap="none" spc="0" dirty="0">
              <a:ln w="10541" cmpd="sng">
                <a:noFill/>
                <a:prstDash val="solid"/>
              </a:ln>
              <a:solidFill>
                <a:sysClr val="windowText" lastClr="000000"/>
              </a:solidFill>
              <a:effectLst>
                <a:outerShdw blurRad="38100" dist="38100" dir="2700000" algn="tl">
                  <a:srgbClr val="000000">
                    <a:alpha val="43137"/>
                  </a:srgbClr>
                </a:outerShdw>
              </a:effectLst>
            </a:endParaRPr>
          </a:p>
        </p:txBody>
      </p:sp>
      <p:sp>
        <p:nvSpPr>
          <p:cNvPr id="56" name="55 Rectángulo"/>
          <p:cNvSpPr/>
          <p:nvPr/>
        </p:nvSpPr>
        <p:spPr>
          <a:xfrm rot="21308397">
            <a:off x="3732666" y="4929679"/>
            <a:ext cx="1456063" cy="646331"/>
          </a:xfrm>
          <a:prstGeom prst="rect">
            <a:avLst/>
          </a:prstGeom>
          <a:noFill/>
        </p:spPr>
        <p:txBody>
          <a:bodyPr wrap="none" lIns="91440" tIns="45720" rIns="91440" bIns="45720">
            <a:prstTxWarp prst="textArchDown">
              <a:avLst/>
            </a:prstTxWarp>
            <a:spAutoFit/>
          </a:bodyPr>
          <a:lstStyle/>
          <a:p>
            <a:pPr algn="ct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Liderazgo</a:t>
            </a:r>
          </a:p>
          <a:p>
            <a:pPr algn="ctr"/>
            <a:r>
              <a:rPr lang="es-ES" sz="1400" b="1" dirty="0" smtClean="0">
                <a:ln w="10541" cmpd="sng">
                  <a:noFill/>
                  <a:prstDash val="solid"/>
                </a:ln>
                <a:solidFill>
                  <a:sysClr val="windowText" lastClr="000000"/>
                </a:solidFill>
                <a:effectLst>
                  <a:outerShdw blurRad="38100" dist="38100" dir="2700000" algn="tl">
                    <a:srgbClr val="000000">
                      <a:alpha val="43137"/>
                    </a:srgbClr>
                  </a:outerShdw>
                </a:effectLst>
              </a:rPr>
              <a:t>Socio- Comunitario</a:t>
            </a:r>
            <a:endParaRPr lang="es-ES" sz="1400" b="1" cap="none" spc="0" dirty="0">
              <a:ln w="10541" cmpd="sng">
                <a:noFill/>
                <a:prstDash val="solid"/>
              </a:ln>
              <a:solidFill>
                <a:sysClr val="windowText" lastClr="000000"/>
              </a:solidFill>
              <a:effectLst>
                <a:outerShdw blurRad="38100" dist="38100" dir="2700000" algn="tl">
                  <a:srgbClr val="000000">
                    <a:alpha val="43137"/>
                  </a:srgbClr>
                </a:outerShdw>
              </a:effectLst>
            </a:endParaRPr>
          </a:p>
        </p:txBody>
      </p:sp>
      <p:sp>
        <p:nvSpPr>
          <p:cNvPr id="57" name="56 Rectángulo"/>
          <p:cNvSpPr/>
          <p:nvPr/>
        </p:nvSpPr>
        <p:spPr>
          <a:xfrm rot="2930423">
            <a:off x="2867884" y="3876212"/>
            <a:ext cx="1195437" cy="646331"/>
          </a:xfrm>
          <a:prstGeom prst="rect">
            <a:avLst/>
          </a:prstGeom>
          <a:noFill/>
        </p:spPr>
        <p:txBody>
          <a:bodyPr wrap="none" lIns="91440" tIns="45720" rIns="91440" bIns="45720">
            <a:prstTxWarp prst="textArchDown">
              <a:avLst/>
            </a:prstTxWarp>
            <a:spAutoFit/>
          </a:bodyPr>
          <a:lstStyle/>
          <a:p>
            <a:pPr algn="ct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Liderazgo </a:t>
            </a:r>
          </a:p>
          <a:p>
            <a:pPr algn="ct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polític</a:t>
            </a:r>
            <a:r>
              <a:rPr lang="es-ES" b="1" cap="none" spc="0" dirty="0" smtClean="0">
                <a:ln w="10541" cmpd="sng">
                  <a:noFill/>
                  <a:prstDash val="solid"/>
                </a:ln>
                <a:solidFill>
                  <a:sysClr val="windowText" lastClr="000000"/>
                </a:solidFill>
                <a:effectLst>
                  <a:outerShdw blurRad="38100" dist="38100" dir="2700000" algn="tl">
                    <a:srgbClr val="000000">
                      <a:alpha val="43137"/>
                    </a:srgbClr>
                  </a:outerShdw>
                </a:effectLst>
              </a:rPr>
              <a:t>o</a:t>
            </a:r>
            <a:endParaRPr lang="es-ES" b="1" cap="none" spc="0" dirty="0">
              <a:ln w="10541" cmpd="sng">
                <a:noFill/>
                <a:prstDash val="solid"/>
              </a:ln>
              <a:solidFill>
                <a:sysClr val="windowText" lastClr="000000"/>
              </a:solidFill>
              <a:effectLst>
                <a:outerShdw blurRad="38100" dist="38100" dir="2700000" algn="tl">
                  <a:srgbClr val="000000">
                    <a:alpha val="43137"/>
                  </a:srgbClr>
                </a:outerShdw>
              </a:effectLst>
            </a:endParaRPr>
          </a:p>
        </p:txBody>
      </p:sp>
      <p:sp>
        <p:nvSpPr>
          <p:cNvPr id="58" name="57 Rectángulo"/>
          <p:cNvSpPr/>
          <p:nvPr/>
        </p:nvSpPr>
        <p:spPr>
          <a:xfrm rot="18755958">
            <a:off x="2668068" y="2229250"/>
            <a:ext cx="2173094" cy="1278086"/>
          </a:xfrm>
          <a:prstGeom prst="rect">
            <a:avLst/>
          </a:prstGeom>
          <a:noFill/>
        </p:spPr>
        <p:txBody>
          <a:bodyPr wrap="none" lIns="91440" tIns="45720" rIns="91440" bIns="45720">
            <a:prstTxWarp prst="textArchUp">
              <a:avLst/>
            </a:prstTxWarp>
            <a:spAutoFit/>
          </a:bodyPr>
          <a:lstStyle/>
          <a:p>
            <a:pPr algn="ctr"/>
            <a:r>
              <a:rPr lang="es-VE" sz="1400" dirty="0" smtClean="0">
                <a:ln w="10541" cmpd="sng">
                  <a:noFill/>
                  <a:prstDash val="solid"/>
                </a:ln>
                <a:solidFill>
                  <a:sysClr val="windowText" lastClr="000000"/>
                </a:solidFill>
                <a:effectLst>
                  <a:outerShdw blurRad="38100" dist="38100" dir="2700000" algn="tl">
                    <a:srgbClr val="000000">
                      <a:alpha val="43137"/>
                    </a:srgbClr>
                  </a:outerShdw>
                </a:effectLst>
              </a:rPr>
              <a:t>Liderazgo profesional </a:t>
            </a:r>
          </a:p>
          <a:p>
            <a:pPr algn="ctr"/>
            <a:r>
              <a:rPr lang="es-VE" sz="1400" dirty="0" smtClean="0">
                <a:ln w="10541" cmpd="sng">
                  <a:noFill/>
                  <a:prstDash val="solid"/>
                </a:ln>
                <a:solidFill>
                  <a:sysClr val="windowText" lastClr="000000"/>
                </a:solidFill>
                <a:effectLst>
                  <a:outerShdw blurRad="38100" dist="38100" dir="2700000" algn="tl">
                    <a:srgbClr val="000000">
                      <a:alpha val="43137"/>
                    </a:srgbClr>
                  </a:outerShdw>
                </a:effectLst>
              </a:rPr>
              <a:t>sin fronteras</a:t>
            </a:r>
          </a:p>
        </p:txBody>
      </p:sp>
      <p:sp>
        <p:nvSpPr>
          <p:cNvPr id="59" name="58 Rectángulo"/>
          <p:cNvSpPr/>
          <p:nvPr/>
        </p:nvSpPr>
        <p:spPr>
          <a:xfrm rot="827277">
            <a:off x="3654622" y="686236"/>
            <a:ext cx="2173094" cy="1278086"/>
          </a:xfrm>
          <a:prstGeom prst="rect">
            <a:avLst/>
          </a:prstGeom>
          <a:noFill/>
        </p:spPr>
        <p:txBody>
          <a:bodyPr wrap="none" lIns="91440" tIns="45720" rIns="91440" bIns="45720">
            <a:prstTxWarp prst="textArchUp">
              <a:avLst/>
            </a:prstTxWarp>
            <a:spAutoFit/>
          </a:bodyPr>
          <a:lstStyle/>
          <a:p>
            <a:pPr algn="ct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Inducción</a:t>
            </a:r>
            <a:endParaRPr lang="es-ES" sz="1400" b="1" cap="none" spc="0" dirty="0">
              <a:ln w="10541" cmpd="sng">
                <a:noFill/>
                <a:prstDash val="solid"/>
              </a:ln>
              <a:solidFill>
                <a:sysClr val="windowText" lastClr="000000"/>
              </a:solidFill>
              <a:effectLst>
                <a:outerShdw blurRad="38100" dist="38100" dir="2700000" algn="tl">
                  <a:srgbClr val="000000">
                    <a:alpha val="43137"/>
                  </a:srgbClr>
                </a:outerShdw>
              </a:effectLst>
            </a:endParaRPr>
          </a:p>
        </p:txBody>
      </p:sp>
      <p:sp>
        <p:nvSpPr>
          <p:cNvPr id="60" name="59 Rectángulo"/>
          <p:cNvSpPr/>
          <p:nvPr/>
        </p:nvSpPr>
        <p:spPr>
          <a:xfrm rot="2681964">
            <a:off x="4378436" y="1345625"/>
            <a:ext cx="2222007" cy="1386920"/>
          </a:xfrm>
          <a:prstGeom prst="rect">
            <a:avLst/>
          </a:prstGeom>
          <a:noFill/>
        </p:spPr>
        <p:txBody>
          <a:bodyPr wrap="none" lIns="91440" tIns="45720" rIns="91440" bIns="45720">
            <a:prstTxWarp prst="textArchUp">
              <a:avLst>
                <a:gd name="adj" fmla="val 11678489"/>
              </a:avLst>
            </a:prstTxWarp>
            <a:spAutoFit/>
          </a:bodyPr>
          <a:lstStyle/>
          <a:p>
            <a:pPr algn="ctr"/>
            <a:r>
              <a:rPr lang="es-ES" sz="1400" b="1" dirty="0" smtClean="0">
                <a:ln w="10541" cmpd="sng">
                  <a:noFill/>
                  <a:prstDash val="solid"/>
                </a:ln>
                <a:solidFill>
                  <a:sysClr val="windowText" lastClr="000000"/>
                </a:solidFill>
                <a:effectLst>
                  <a:outerShdw blurRad="38100" dist="38100" dir="2700000" algn="tl">
                    <a:srgbClr val="000000">
                      <a:alpha val="43137"/>
                    </a:srgbClr>
                  </a:outerShdw>
                </a:effectLst>
              </a:rPr>
              <a:t>Cátedra Identidad,</a:t>
            </a:r>
          </a:p>
          <a:p>
            <a:pPr algn="ctr"/>
            <a:r>
              <a:rPr lang="es-ES" sz="1400" b="1" dirty="0" smtClean="0">
                <a:ln w="10541" cmpd="sng">
                  <a:noFill/>
                  <a:prstDash val="solid"/>
                </a:ln>
                <a:solidFill>
                  <a:sysClr val="windowText" lastClr="000000"/>
                </a:solidFill>
                <a:effectLst>
                  <a:outerShdw blurRad="38100" dist="38100" dir="2700000" algn="tl">
                    <a:srgbClr val="000000">
                      <a:alpha val="43137"/>
                    </a:srgbClr>
                  </a:outerShdw>
                </a:effectLst>
              </a:rPr>
              <a:t>Liderazgo y compromiso</a:t>
            </a:r>
            <a:endParaRPr lang="es-ES" sz="1400" b="1" cap="none" spc="0" dirty="0">
              <a:ln w="10541" cmpd="sng">
                <a:noFill/>
                <a:prstDash val="solid"/>
              </a:ln>
              <a:solidFill>
                <a:sysClr val="windowText" lastClr="000000"/>
              </a:solidFill>
              <a:effectLst>
                <a:outerShdw blurRad="38100" dist="38100" dir="2700000" algn="tl">
                  <a:srgbClr val="000000">
                    <a:alpha val="43137"/>
                  </a:srgbClr>
                </a:outerShdw>
              </a:effectLst>
            </a:endParaRPr>
          </a:p>
        </p:txBody>
      </p:sp>
      <p:sp>
        <p:nvSpPr>
          <p:cNvPr id="61" name="60 Rectángulo"/>
          <p:cNvSpPr/>
          <p:nvPr/>
        </p:nvSpPr>
        <p:spPr>
          <a:xfrm rot="18928544">
            <a:off x="4848212" y="4676894"/>
            <a:ext cx="2170419" cy="700192"/>
          </a:xfrm>
          <a:prstGeom prst="rect">
            <a:avLst/>
          </a:prstGeom>
          <a:noFill/>
        </p:spPr>
        <p:txBody>
          <a:bodyPr wrap="none" lIns="91440" tIns="45720" rIns="91440" bIns="45720">
            <a:prstTxWarp prst="textArchDown">
              <a:avLst/>
            </a:prstTxWarp>
            <a:spAutoFit/>
          </a:bodyPr>
          <a:lstStyle/>
          <a:p>
            <a:pPr algn="ct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Formación  de Becarios</a:t>
            </a:r>
            <a:endParaRPr lang="es-ES" sz="1400" b="1" cap="none" spc="0" dirty="0">
              <a:ln w="10541" cmpd="sng">
                <a:noFill/>
                <a:prstDash val="solid"/>
              </a:ln>
              <a:solidFill>
                <a:sysClr val="windowText" lastClr="000000"/>
              </a:solidFill>
              <a:effectLst>
                <a:outerShdw blurRad="38100" dist="38100" dir="2700000" algn="tl">
                  <a:srgbClr val="000000">
                    <a:alpha val="43137"/>
                  </a:srgbClr>
                </a:outerShdw>
              </a:effectLst>
            </a:endParaRPr>
          </a:p>
        </p:txBody>
      </p:sp>
      <p:sp>
        <p:nvSpPr>
          <p:cNvPr id="62" name="61 Rectángulo"/>
          <p:cNvSpPr/>
          <p:nvPr/>
        </p:nvSpPr>
        <p:spPr>
          <a:xfrm rot="18755958">
            <a:off x="1727611" y="1755530"/>
            <a:ext cx="2781972" cy="1278086"/>
          </a:xfrm>
          <a:prstGeom prst="rect">
            <a:avLst/>
          </a:prstGeom>
          <a:noFill/>
        </p:spPr>
        <p:txBody>
          <a:bodyPr wrap="none" lIns="91440" tIns="45720" rIns="91440" bIns="45720">
            <a:prstTxWarp prst="textArchUp">
              <a:avLst>
                <a:gd name="adj" fmla="val 10730149"/>
              </a:avLst>
            </a:prstTxWarp>
            <a:spAutoFit/>
          </a:bodyPr>
          <a:lstStyle/>
          <a:p>
            <a:pPr algn="ct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Formación Complementaria y </a:t>
            </a:r>
          </a:p>
          <a:p>
            <a:pPr algn="ct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Acompañamiento</a:t>
            </a:r>
          </a:p>
          <a:p>
            <a:pPr algn="ct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Profesional</a:t>
            </a:r>
            <a:endParaRPr lang="es-ES" sz="1400" b="1" cap="none" spc="0" dirty="0">
              <a:ln w="10541" cmpd="sng">
                <a:noFill/>
                <a:prstDash val="solid"/>
              </a:ln>
              <a:solidFill>
                <a:sysClr val="windowText" lastClr="000000"/>
              </a:solidFill>
              <a:effectLst>
                <a:outerShdw blurRad="38100" dist="38100" dir="2700000" algn="tl">
                  <a:srgbClr val="000000">
                    <a:alpha val="43137"/>
                  </a:srgbClr>
                </a:outerShdw>
              </a:effectLst>
            </a:endParaRPr>
          </a:p>
        </p:txBody>
      </p:sp>
      <p:sp>
        <p:nvSpPr>
          <p:cNvPr id="63" name="62 Rectángulo"/>
          <p:cNvSpPr/>
          <p:nvPr/>
        </p:nvSpPr>
        <p:spPr>
          <a:xfrm rot="2116925">
            <a:off x="1852844" y="4844145"/>
            <a:ext cx="2643237" cy="646331"/>
          </a:xfrm>
          <a:prstGeom prst="rect">
            <a:avLst/>
          </a:prstGeom>
          <a:noFill/>
        </p:spPr>
        <p:txBody>
          <a:bodyPr wrap="none" lIns="91440" tIns="45720" rIns="91440" bIns="45720">
            <a:prstTxWarp prst="textArchDown">
              <a:avLst/>
            </a:prstTxWarp>
            <a:spAutoFit/>
          </a:bodyPr>
          <a:lstStyle/>
          <a:p>
            <a:pPr algn="ct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Promoción </a:t>
            </a:r>
          </a:p>
          <a:p>
            <a:pPr algn="ctr"/>
            <a:r>
              <a:rPr lang="es-ES" sz="1400" b="1" dirty="0" smtClean="0">
                <a:ln w="10541" cmpd="sng">
                  <a:noFill/>
                  <a:prstDash val="solid"/>
                </a:ln>
                <a:solidFill>
                  <a:sysClr val="windowText" lastClr="000000"/>
                </a:solidFill>
                <a:effectLst>
                  <a:outerShdw blurRad="38100" dist="38100" dir="2700000" algn="tl">
                    <a:srgbClr val="000000">
                      <a:alpha val="43137"/>
                    </a:srgbClr>
                  </a:outerShdw>
                </a:effectLst>
              </a:rPr>
              <a:t>d</a:t>
            </a:r>
            <a:r>
              <a:rPr lang="es-ES" sz="14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e la Identidad  y Misión</a:t>
            </a:r>
            <a:endParaRPr lang="es-ES" sz="1400" b="1" cap="none" spc="0" dirty="0">
              <a:ln w="10541" cmpd="sng">
                <a:noFill/>
                <a:prstDash val="solid"/>
              </a:ln>
              <a:solidFill>
                <a:sysClr val="windowText" lastClr="000000"/>
              </a:solidFill>
              <a:effectLst>
                <a:outerShdw blurRad="38100" dist="38100" dir="2700000" algn="tl">
                  <a:srgbClr val="000000">
                    <a:alpha val="43137"/>
                  </a:srgbClr>
                </a:outerShdw>
              </a:effectLst>
            </a:endParaRPr>
          </a:p>
        </p:txBody>
      </p:sp>
      <p:sp>
        <p:nvSpPr>
          <p:cNvPr id="64" name="63 Rectángulo"/>
          <p:cNvSpPr/>
          <p:nvPr/>
        </p:nvSpPr>
        <p:spPr>
          <a:xfrm>
            <a:off x="3516095" y="3788002"/>
            <a:ext cx="1773915" cy="738664"/>
          </a:xfrm>
          <a:prstGeom prst="rect">
            <a:avLst/>
          </a:prstGeom>
          <a:noFill/>
        </p:spPr>
        <p:txBody>
          <a:bodyPr wrap="square" lIns="91440" tIns="45720" rIns="91440" bIns="45720">
            <a:spAutoFit/>
          </a:bodyPr>
          <a:lstStyle/>
          <a:p>
            <a:pPr algn="ctr"/>
            <a:r>
              <a:rPr lang="es-ES" sz="1400" dirty="0" smtClean="0">
                <a:ln w="10541" cmpd="sng">
                  <a:noFill/>
                  <a:prstDash val="solid"/>
                </a:ln>
                <a:solidFill>
                  <a:schemeClr val="bg1"/>
                </a:solidFill>
                <a:effectLst>
                  <a:outerShdw blurRad="38100" dist="38100" dir="2700000" algn="tl">
                    <a:srgbClr val="000000">
                      <a:alpha val="43137"/>
                    </a:srgbClr>
                  </a:outerShdw>
                </a:effectLst>
              </a:rPr>
              <a:t>Profundización de</a:t>
            </a:r>
            <a:endParaRPr lang="es-ES" sz="1400" b="1" cap="none" spc="0" dirty="0" smtClean="0">
              <a:ln w="10541" cmpd="sng">
                <a:noFill/>
                <a:prstDash val="solid"/>
              </a:ln>
              <a:solidFill>
                <a:schemeClr val="bg1"/>
              </a:solidFill>
              <a:effectLst>
                <a:outerShdw blurRad="38100" dist="38100" dir="2700000" algn="tl">
                  <a:srgbClr val="000000">
                    <a:alpha val="43137"/>
                  </a:srgbClr>
                </a:outerShdw>
              </a:effectLst>
            </a:endParaRPr>
          </a:p>
          <a:p>
            <a:pPr algn="ctr"/>
            <a:r>
              <a:rPr lang="es-ES" sz="1400" dirty="0" smtClean="0">
                <a:ln w="10541" cmpd="sng">
                  <a:noFill/>
                  <a:prstDash val="solid"/>
                </a:ln>
                <a:solidFill>
                  <a:schemeClr val="bg1"/>
                </a:solidFill>
                <a:effectLst>
                  <a:outerShdw blurRad="38100" dist="38100" dir="2700000" algn="tl">
                    <a:srgbClr val="000000">
                      <a:alpha val="43137"/>
                    </a:srgbClr>
                  </a:outerShdw>
                </a:effectLst>
              </a:rPr>
              <a:t>l</a:t>
            </a:r>
            <a:r>
              <a:rPr lang="es-ES" sz="1400" b="1" cap="none" spc="0" dirty="0" smtClean="0">
                <a:ln w="10541" cmpd="sng">
                  <a:noFill/>
                  <a:prstDash val="solid"/>
                </a:ln>
                <a:solidFill>
                  <a:schemeClr val="bg1"/>
                </a:solidFill>
                <a:effectLst>
                  <a:outerShdw blurRad="38100" dist="38100" dir="2700000" algn="tl">
                    <a:srgbClr val="000000">
                      <a:alpha val="43137"/>
                    </a:srgbClr>
                  </a:outerShdw>
                </a:effectLst>
              </a:rPr>
              <a:t>a Experiencia </a:t>
            </a:r>
            <a:r>
              <a:rPr lang="es-ES" sz="1400" dirty="0" smtClean="0">
                <a:ln w="10541" cmpd="sng">
                  <a:noFill/>
                  <a:prstDash val="solid"/>
                </a:ln>
                <a:solidFill>
                  <a:schemeClr val="bg1"/>
                </a:solidFill>
                <a:effectLst>
                  <a:outerShdw blurRad="38100" dist="38100" dir="2700000" algn="tl">
                    <a:srgbClr val="000000">
                      <a:alpha val="43137"/>
                    </a:srgbClr>
                  </a:outerShdw>
                </a:effectLst>
              </a:rPr>
              <a:t>C</a:t>
            </a:r>
            <a:r>
              <a:rPr lang="es-ES" sz="1400" b="1" cap="none" spc="0" dirty="0" smtClean="0">
                <a:ln w="10541" cmpd="sng">
                  <a:noFill/>
                  <a:prstDash val="solid"/>
                </a:ln>
                <a:solidFill>
                  <a:schemeClr val="bg1"/>
                </a:solidFill>
                <a:effectLst>
                  <a:outerShdw blurRad="38100" dist="38100" dir="2700000" algn="tl">
                    <a:srgbClr val="000000">
                      <a:alpha val="43137"/>
                    </a:srgbClr>
                  </a:outerShdw>
                </a:effectLst>
              </a:rPr>
              <a:t>ristiana</a:t>
            </a:r>
            <a:endParaRPr lang="es-ES" sz="1400" b="1" cap="none" spc="0" dirty="0">
              <a:ln w="10541" cmpd="sng">
                <a:noFill/>
                <a:prstDash val="solid"/>
              </a:ln>
              <a:solidFill>
                <a:schemeClr val="bg1"/>
              </a:solidFill>
              <a:effectLst>
                <a:outerShdw blurRad="38100" dist="38100" dir="2700000" algn="tl">
                  <a:srgbClr val="000000">
                    <a:alpha val="43137"/>
                  </a:srgbClr>
                </a:outerShdw>
              </a:effectLst>
            </a:endParaRPr>
          </a:p>
        </p:txBody>
      </p:sp>
      <p:sp>
        <p:nvSpPr>
          <p:cNvPr id="65" name="64 Rectángulo"/>
          <p:cNvSpPr/>
          <p:nvPr/>
        </p:nvSpPr>
        <p:spPr>
          <a:xfrm rot="18755958">
            <a:off x="3362455" y="2952320"/>
            <a:ext cx="2173094" cy="1278086"/>
          </a:xfrm>
          <a:prstGeom prst="rect">
            <a:avLst/>
          </a:prstGeom>
          <a:noFill/>
        </p:spPr>
        <p:txBody>
          <a:bodyPr wrap="none" lIns="91440" tIns="45720" rIns="91440" bIns="45720">
            <a:prstTxWarp prst="textArchUp">
              <a:avLst/>
            </a:prstTxWarp>
            <a:spAutoFit/>
          </a:bodyPr>
          <a:lstStyle/>
          <a:p>
            <a:pPr algn="ctr"/>
            <a:r>
              <a:rPr lang="es-ES" sz="1400" b="1" cap="none" spc="0" dirty="0" smtClean="0">
                <a:ln w="10541" cmpd="sng">
                  <a:noFill/>
                  <a:prstDash val="solid"/>
                </a:ln>
                <a:solidFill>
                  <a:schemeClr val="bg1"/>
                </a:solidFill>
                <a:effectLst>
                  <a:outerShdw blurRad="38100" dist="38100" dir="2700000" algn="tl">
                    <a:srgbClr val="000000">
                      <a:alpha val="43137"/>
                    </a:srgbClr>
                  </a:outerShdw>
                </a:effectLst>
              </a:rPr>
              <a:t>Experiencia </a:t>
            </a:r>
          </a:p>
          <a:p>
            <a:pPr algn="ctr"/>
            <a:r>
              <a:rPr lang="es-ES" sz="1400" b="1" cap="none" spc="0" dirty="0" smtClean="0">
                <a:ln w="10541" cmpd="sng">
                  <a:noFill/>
                  <a:prstDash val="solid"/>
                </a:ln>
                <a:solidFill>
                  <a:schemeClr val="bg1"/>
                </a:solidFill>
                <a:effectLst>
                  <a:outerShdw blurRad="38100" dist="38100" dir="2700000" algn="tl">
                    <a:srgbClr val="000000">
                      <a:alpha val="43137"/>
                    </a:srgbClr>
                  </a:outerShdw>
                </a:effectLst>
              </a:rPr>
              <a:t>Cristiana y </a:t>
            </a:r>
          </a:p>
          <a:p>
            <a:pPr algn="ctr"/>
            <a:r>
              <a:rPr lang="es-ES" sz="1400" b="1" cap="none" spc="0" dirty="0" smtClean="0">
                <a:ln w="10541" cmpd="sng">
                  <a:noFill/>
                  <a:prstDash val="solid"/>
                </a:ln>
                <a:solidFill>
                  <a:schemeClr val="bg1"/>
                </a:solidFill>
                <a:effectLst>
                  <a:outerShdw blurRad="38100" dist="38100" dir="2700000" algn="tl">
                    <a:srgbClr val="000000">
                      <a:alpha val="43137"/>
                    </a:srgbClr>
                  </a:outerShdw>
                </a:effectLst>
              </a:rPr>
              <a:t>Elección</a:t>
            </a:r>
            <a:endParaRPr lang="es-ES" sz="1400" b="1" cap="none" spc="0" dirty="0">
              <a:ln w="10541" cmpd="sng">
                <a:noFill/>
                <a:prstDash val="solid"/>
              </a:ln>
              <a:solidFill>
                <a:schemeClr val="bg1"/>
              </a:solidFill>
              <a:effectLst>
                <a:outerShdw blurRad="38100" dist="38100" dir="2700000" algn="tl">
                  <a:srgbClr val="000000">
                    <a:alpha val="43137"/>
                  </a:srgbClr>
                </a:outerShdw>
              </a:effectLst>
            </a:endParaRPr>
          </a:p>
        </p:txBody>
      </p:sp>
      <p:sp>
        <p:nvSpPr>
          <p:cNvPr id="66" name="65 Rectángulo"/>
          <p:cNvSpPr/>
          <p:nvPr/>
        </p:nvSpPr>
        <p:spPr>
          <a:xfrm rot="2712697">
            <a:off x="3211335" y="2991376"/>
            <a:ext cx="2173094" cy="1278086"/>
          </a:xfrm>
          <a:prstGeom prst="rect">
            <a:avLst/>
          </a:prstGeom>
          <a:noFill/>
        </p:spPr>
        <p:txBody>
          <a:bodyPr wrap="none" lIns="91440" tIns="45720" rIns="91440" bIns="45720">
            <a:prstTxWarp prst="textArchUp">
              <a:avLst/>
            </a:prstTxWarp>
            <a:spAutoFit/>
          </a:bodyPr>
          <a:lstStyle/>
          <a:p>
            <a:pPr algn="ctr"/>
            <a:r>
              <a:rPr lang="es-VE" sz="1400" b="1" cap="none" spc="0" dirty="0" smtClean="0">
                <a:ln w="10541" cmpd="sng">
                  <a:noFill/>
                  <a:prstDash val="solid"/>
                </a:ln>
                <a:solidFill>
                  <a:schemeClr val="bg1"/>
                </a:solidFill>
                <a:effectLst>
                  <a:outerShdw blurRad="38100" dist="38100" dir="2700000" algn="tl">
                    <a:srgbClr val="000000">
                      <a:alpha val="43137"/>
                    </a:srgbClr>
                  </a:outerShdw>
                </a:effectLst>
              </a:rPr>
              <a:t>Cultivo de la </a:t>
            </a:r>
          </a:p>
          <a:p>
            <a:pPr algn="ctr"/>
            <a:r>
              <a:rPr lang="es-VE" sz="1400" b="1" cap="none" spc="0" dirty="0" smtClean="0">
                <a:ln w="10541" cmpd="sng">
                  <a:noFill/>
                  <a:prstDash val="solid"/>
                </a:ln>
                <a:solidFill>
                  <a:schemeClr val="bg1"/>
                </a:solidFill>
                <a:effectLst>
                  <a:outerShdw blurRad="38100" dist="38100" dir="2700000" algn="tl">
                    <a:srgbClr val="000000">
                      <a:alpha val="43137"/>
                    </a:srgbClr>
                  </a:outerShdw>
                </a:effectLst>
              </a:rPr>
              <a:t>Experiencia </a:t>
            </a:r>
          </a:p>
          <a:p>
            <a:pPr algn="ctr"/>
            <a:r>
              <a:rPr lang="es-VE" sz="1400" b="1" cap="none" spc="0" dirty="0" smtClean="0">
                <a:ln w="10541" cmpd="sng">
                  <a:noFill/>
                  <a:prstDash val="solid"/>
                </a:ln>
                <a:solidFill>
                  <a:schemeClr val="bg1"/>
                </a:solidFill>
                <a:effectLst>
                  <a:outerShdw blurRad="38100" dist="38100" dir="2700000" algn="tl">
                    <a:srgbClr val="000000">
                      <a:alpha val="43137"/>
                    </a:srgbClr>
                  </a:outerShdw>
                </a:effectLst>
              </a:rPr>
              <a:t>Cristiana</a:t>
            </a:r>
            <a:endParaRPr lang="es-ES" sz="1400" b="1" cap="none" spc="0" dirty="0">
              <a:ln w="10541" cmpd="sng">
                <a:noFill/>
                <a:prstDash val="solid"/>
              </a:ln>
              <a:solidFill>
                <a:schemeClr val="bg1"/>
              </a:solidFill>
              <a:effectLst>
                <a:outerShdw blurRad="38100" dist="38100" dir="2700000" algn="tl">
                  <a:srgbClr val="000000">
                    <a:alpha val="43137"/>
                  </a:srgbClr>
                </a:outerShdw>
              </a:effectLst>
            </a:endParaRPr>
          </a:p>
        </p:txBody>
      </p:sp>
      <p:grpSp>
        <p:nvGrpSpPr>
          <p:cNvPr id="2" name="37 Grupo"/>
          <p:cNvGrpSpPr>
            <a:grpSpLocks/>
          </p:cNvGrpSpPr>
          <p:nvPr/>
        </p:nvGrpSpPr>
        <p:grpSpPr bwMode="auto">
          <a:xfrm>
            <a:off x="112714" y="889154"/>
            <a:ext cx="144462" cy="381000"/>
            <a:chOff x="419099" y="781050"/>
            <a:chExt cx="276226" cy="1000125"/>
          </a:xfrm>
          <a:solidFill>
            <a:srgbClr val="FFC000"/>
          </a:solidFill>
        </p:grpSpPr>
        <p:sp>
          <p:nvSpPr>
            <p:cNvPr id="32" name="31 Triángulo isósceles"/>
            <p:cNvSpPr/>
            <p:nvPr/>
          </p:nvSpPr>
          <p:spPr>
            <a:xfrm>
              <a:off x="419099" y="781050"/>
              <a:ext cx="276226" cy="258366"/>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33" name="32 Triángulo isósceles"/>
            <p:cNvSpPr/>
            <p:nvPr/>
          </p:nvSpPr>
          <p:spPr>
            <a:xfrm rot="10800000">
              <a:off x="419099" y="1522809"/>
              <a:ext cx="276226" cy="258366"/>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34" name="33 Rectángulo"/>
            <p:cNvSpPr/>
            <p:nvPr/>
          </p:nvSpPr>
          <p:spPr>
            <a:xfrm rot="5400000">
              <a:off x="319681" y="1147168"/>
              <a:ext cx="475059" cy="27622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grpSp>
      <p:grpSp>
        <p:nvGrpSpPr>
          <p:cNvPr id="3" name="38 Grupo"/>
          <p:cNvGrpSpPr/>
          <p:nvPr/>
        </p:nvGrpSpPr>
        <p:grpSpPr>
          <a:xfrm>
            <a:off x="123165" y="1378679"/>
            <a:ext cx="144463" cy="380999"/>
            <a:chOff x="419099" y="781050"/>
            <a:chExt cx="276226" cy="1000125"/>
          </a:xfrm>
          <a:solidFill>
            <a:srgbClr val="00B0F0"/>
          </a:solidFill>
        </p:grpSpPr>
        <p:sp>
          <p:nvSpPr>
            <p:cNvPr id="40" name="39 Triángulo isósceles"/>
            <p:cNvSpPr/>
            <p:nvPr/>
          </p:nvSpPr>
          <p:spPr>
            <a:xfrm>
              <a:off x="419100" y="781050"/>
              <a:ext cx="276225" cy="25717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41" name="40 Triángulo isósceles"/>
            <p:cNvSpPr/>
            <p:nvPr/>
          </p:nvSpPr>
          <p:spPr>
            <a:xfrm rot="10800000">
              <a:off x="419100" y="1524000"/>
              <a:ext cx="276225" cy="25717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42" name="41 Rectángulo"/>
            <p:cNvSpPr/>
            <p:nvPr/>
          </p:nvSpPr>
          <p:spPr>
            <a:xfrm rot="5400000">
              <a:off x="319087" y="1147762"/>
              <a:ext cx="476250" cy="2762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grpSp>
      <p:grpSp>
        <p:nvGrpSpPr>
          <p:cNvPr id="5" name="42 Grupo"/>
          <p:cNvGrpSpPr/>
          <p:nvPr/>
        </p:nvGrpSpPr>
        <p:grpSpPr>
          <a:xfrm>
            <a:off x="123165" y="1988279"/>
            <a:ext cx="144463" cy="380999"/>
            <a:chOff x="419099" y="781050"/>
            <a:chExt cx="276226" cy="1000125"/>
          </a:xfrm>
          <a:solidFill>
            <a:srgbClr val="92D050"/>
          </a:solidFill>
        </p:grpSpPr>
        <p:sp>
          <p:nvSpPr>
            <p:cNvPr id="45" name="44 Triángulo isósceles"/>
            <p:cNvSpPr/>
            <p:nvPr/>
          </p:nvSpPr>
          <p:spPr>
            <a:xfrm>
              <a:off x="419100" y="781050"/>
              <a:ext cx="276225" cy="25717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46" name="45 Triángulo isósceles"/>
            <p:cNvSpPr/>
            <p:nvPr/>
          </p:nvSpPr>
          <p:spPr>
            <a:xfrm rot="10800000">
              <a:off x="419100" y="1524000"/>
              <a:ext cx="276225" cy="257175"/>
            </a:xfrm>
            <a:prstGeom prst="triangl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a:p>
          </p:txBody>
        </p:sp>
        <p:sp>
          <p:nvSpPr>
            <p:cNvPr id="47" name="46 Rectángulo"/>
            <p:cNvSpPr/>
            <p:nvPr/>
          </p:nvSpPr>
          <p:spPr>
            <a:xfrm rot="5400000">
              <a:off x="319087" y="1147762"/>
              <a:ext cx="476250" cy="2762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VE" dirty="0">
                <a:solidFill>
                  <a:srgbClr val="006600"/>
                </a:solidFill>
              </a:endParaRPr>
            </a:p>
          </p:txBody>
        </p:sp>
      </p:grpSp>
      <p:cxnSp>
        <p:nvCxnSpPr>
          <p:cNvPr id="50" name="49 Conector recto de flecha"/>
          <p:cNvCxnSpPr/>
          <p:nvPr/>
        </p:nvCxnSpPr>
        <p:spPr>
          <a:xfrm flipH="1">
            <a:off x="7643834" y="4175136"/>
            <a:ext cx="0" cy="825500"/>
          </a:xfrm>
          <a:prstGeom prst="straightConnector1">
            <a:avLst/>
          </a:prstGeom>
          <a:ln w="25400">
            <a:solidFill>
              <a:srgbClr val="C0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51" name="50 Conector recto de flecha"/>
          <p:cNvCxnSpPr/>
          <p:nvPr/>
        </p:nvCxnSpPr>
        <p:spPr>
          <a:xfrm rot="5400000" flipH="1" flipV="1">
            <a:off x="7216002" y="5556720"/>
            <a:ext cx="857255" cy="1588"/>
          </a:xfrm>
          <a:prstGeom prst="straightConnector1">
            <a:avLst/>
          </a:prstGeom>
          <a:ln w="25400">
            <a:solidFill>
              <a:srgbClr val="C00000"/>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52" name="51 Conector recto de flecha"/>
          <p:cNvCxnSpPr/>
          <p:nvPr/>
        </p:nvCxnSpPr>
        <p:spPr>
          <a:xfrm>
            <a:off x="7454922" y="6429396"/>
            <a:ext cx="336550" cy="0"/>
          </a:xfrm>
          <a:prstGeom prst="straightConnector1">
            <a:avLst/>
          </a:prstGeom>
          <a:ln w="2540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3" name="51 CuadroTexto"/>
          <p:cNvSpPr txBox="1">
            <a:spLocks noChangeArrowheads="1"/>
          </p:cNvSpPr>
          <p:nvPr/>
        </p:nvSpPr>
        <p:spPr bwMode="auto">
          <a:xfrm>
            <a:off x="197152" y="890786"/>
            <a:ext cx="1900237" cy="400110"/>
          </a:xfrm>
          <a:prstGeom prst="rect">
            <a:avLst/>
          </a:prstGeom>
          <a:noFill/>
          <a:ln w="9525">
            <a:noFill/>
            <a:miter lim="800000"/>
            <a:headEnd/>
            <a:tailEnd/>
          </a:ln>
        </p:spPr>
        <p:txBody>
          <a:bodyPr>
            <a:spAutoFit/>
          </a:bodyPr>
          <a:lstStyle/>
          <a:p>
            <a:r>
              <a:rPr lang="es-VE" sz="1000" dirty="0"/>
              <a:t>Nivel Amarillo: </a:t>
            </a:r>
          </a:p>
          <a:p>
            <a:r>
              <a:rPr lang="es-VE" sz="1000" b="1" dirty="0" smtClean="0"/>
              <a:t>Ser </a:t>
            </a:r>
            <a:r>
              <a:rPr lang="es-VE" sz="1000" b="1" dirty="0" err="1" smtClean="0"/>
              <a:t>Ucabista</a:t>
            </a:r>
            <a:r>
              <a:rPr lang="es-VE" sz="1000" b="1" dirty="0" smtClean="0"/>
              <a:t>.</a:t>
            </a:r>
            <a:endParaRPr lang="es-VE" sz="1000" b="1" dirty="0"/>
          </a:p>
        </p:txBody>
      </p:sp>
      <p:sp>
        <p:nvSpPr>
          <p:cNvPr id="67" name="47 CuadroTexto"/>
          <p:cNvSpPr txBox="1">
            <a:spLocks noChangeArrowheads="1"/>
          </p:cNvSpPr>
          <p:nvPr/>
        </p:nvSpPr>
        <p:spPr bwMode="auto">
          <a:xfrm>
            <a:off x="214283" y="1384730"/>
            <a:ext cx="1554163" cy="400110"/>
          </a:xfrm>
          <a:prstGeom prst="rect">
            <a:avLst/>
          </a:prstGeom>
          <a:noFill/>
          <a:ln w="9525">
            <a:noFill/>
            <a:miter lim="800000"/>
            <a:headEnd/>
            <a:tailEnd/>
          </a:ln>
        </p:spPr>
        <p:txBody>
          <a:bodyPr>
            <a:spAutoFit/>
          </a:bodyPr>
          <a:lstStyle/>
          <a:p>
            <a:r>
              <a:rPr lang="es-VE" sz="1000" dirty="0"/>
              <a:t>Nivel Azul:</a:t>
            </a:r>
          </a:p>
          <a:p>
            <a:r>
              <a:rPr lang="es-VE" sz="1000" b="1" dirty="0" smtClean="0"/>
              <a:t>Ser Líder </a:t>
            </a:r>
            <a:r>
              <a:rPr lang="es-VE" sz="1000" b="1" dirty="0" err="1" smtClean="0"/>
              <a:t>Ucabista</a:t>
            </a:r>
            <a:r>
              <a:rPr lang="es-VE" sz="1000" b="1" dirty="0" smtClean="0"/>
              <a:t>.</a:t>
            </a:r>
            <a:endParaRPr lang="es-VE" sz="1000" b="1" dirty="0"/>
          </a:p>
        </p:txBody>
      </p:sp>
      <p:sp>
        <p:nvSpPr>
          <p:cNvPr id="68" name="47 CuadroTexto"/>
          <p:cNvSpPr txBox="1">
            <a:spLocks noChangeArrowheads="1"/>
          </p:cNvSpPr>
          <p:nvPr/>
        </p:nvSpPr>
        <p:spPr bwMode="auto">
          <a:xfrm>
            <a:off x="53471" y="668671"/>
            <a:ext cx="1554163" cy="246221"/>
          </a:xfrm>
          <a:prstGeom prst="rect">
            <a:avLst/>
          </a:prstGeom>
          <a:noFill/>
          <a:ln w="9525">
            <a:noFill/>
            <a:miter lim="800000"/>
            <a:headEnd/>
            <a:tailEnd/>
          </a:ln>
        </p:spPr>
        <p:txBody>
          <a:bodyPr>
            <a:spAutoFit/>
          </a:bodyPr>
          <a:lstStyle/>
          <a:p>
            <a:r>
              <a:rPr lang="es-VE" sz="1000" b="1" dirty="0" smtClean="0"/>
              <a:t>OBJETIVOS:</a:t>
            </a:r>
            <a:endParaRPr lang="es-VE" sz="1000" b="1" dirty="0"/>
          </a:p>
        </p:txBody>
      </p:sp>
      <p:sp>
        <p:nvSpPr>
          <p:cNvPr id="69" name="48 CuadroTexto"/>
          <p:cNvSpPr txBox="1">
            <a:spLocks noChangeArrowheads="1"/>
          </p:cNvSpPr>
          <p:nvPr/>
        </p:nvSpPr>
        <p:spPr bwMode="auto">
          <a:xfrm>
            <a:off x="222569" y="1918970"/>
            <a:ext cx="1519237" cy="553998"/>
          </a:xfrm>
          <a:prstGeom prst="rect">
            <a:avLst/>
          </a:prstGeom>
          <a:noFill/>
          <a:ln w="9525">
            <a:noFill/>
            <a:miter lim="800000"/>
            <a:headEnd/>
            <a:tailEnd/>
          </a:ln>
        </p:spPr>
        <p:txBody>
          <a:bodyPr>
            <a:spAutoFit/>
          </a:bodyPr>
          <a:lstStyle/>
          <a:p>
            <a:r>
              <a:rPr lang="es-VE" sz="1000" dirty="0"/>
              <a:t>Nivel Verde:</a:t>
            </a:r>
          </a:p>
          <a:p>
            <a:r>
              <a:rPr lang="es-VE" sz="1000" b="1" dirty="0" smtClean="0"/>
              <a:t>Ser Laico y Líder </a:t>
            </a:r>
          </a:p>
          <a:p>
            <a:r>
              <a:rPr lang="es-VE" sz="1000" b="1" dirty="0" err="1" smtClean="0"/>
              <a:t>Ucabista</a:t>
            </a:r>
            <a:r>
              <a:rPr lang="es-VE" sz="1000" b="1" dirty="0" smtClean="0"/>
              <a:t>.</a:t>
            </a:r>
            <a:endParaRPr lang="es-VE" sz="1000" b="1" dirty="0"/>
          </a:p>
        </p:txBody>
      </p:sp>
      <p:sp>
        <p:nvSpPr>
          <p:cNvPr id="71" name="70 Rectángulo"/>
          <p:cNvSpPr/>
          <p:nvPr/>
        </p:nvSpPr>
        <p:spPr>
          <a:xfrm>
            <a:off x="7643835" y="3778822"/>
            <a:ext cx="1500198" cy="400110"/>
          </a:xfrm>
          <a:prstGeom prst="rect">
            <a:avLst/>
          </a:prstGeom>
        </p:spPr>
        <p:txBody>
          <a:bodyPr wrap="square">
            <a:spAutoFit/>
          </a:bodyPr>
          <a:lstStyle/>
          <a:p>
            <a:r>
              <a:rPr lang="es-VE" sz="1000" b="1" dirty="0" smtClean="0"/>
              <a:t>DINÁMICA DEL MODELO</a:t>
            </a:r>
            <a:endParaRPr lang="es-VE" sz="1000" b="1" dirty="0"/>
          </a:p>
        </p:txBody>
      </p:sp>
      <p:sp>
        <p:nvSpPr>
          <p:cNvPr id="73" name="72 CuadroTexto"/>
          <p:cNvSpPr txBox="1"/>
          <p:nvPr/>
        </p:nvSpPr>
        <p:spPr>
          <a:xfrm>
            <a:off x="7715272" y="4143380"/>
            <a:ext cx="1428728" cy="861774"/>
          </a:xfrm>
          <a:prstGeom prst="rect">
            <a:avLst/>
          </a:prstGeom>
          <a:noFill/>
        </p:spPr>
        <p:txBody>
          <a:bodyPr wrap="square" rtlCol="0">
            <a:spAutoFit/>
          </a:bodyPr>
          <a:lstStyle/>
          <a:p>
            <a:r>
              <a:rPr lang="es-VE" sz="1000" i="1" dirty="0" smtClean="0"/>
              <a:t>Implica un proceso consciente de mayor </a:t>
            </a:r>
          </a:p>
          <a:p>
            <a:r>
              <a:rPr lang="es-VE" sz="1000" i="1" dirty="0" smtClean="0"/>
              <a:t>profundización y compromiso en la identidad </a:t>
            </a:r>
            <a:r>
              <a:rPr lang="es-VE" sz="1000" i="1" dirty="0" err="1" smtClean="0"/>
              <a:t>ucabista</a:t>
            </a:r>
            <a:r>
              <a:rPr lang="es-VE" sz="1000" i="1" dirty="0" smtClean="0"/>
              <a:t>.</a:t>
            </a:r>
            <a:endParaRPr lang="es-ES" sz="800" dirty="0"/>
          </a:p>
        </p:txBody>
      </p:sp>
      <p:sp>
        <p:nvSpPr>
          <p:cNvPr id="74" name="73 CuadroTexto"/>
          <p:cNvSpPr txBox="1"/>
          <p:nvPr/>
        </p:nvSpPr>
        <p:spPr>
          <a:xfrm>
            <a:off x="7734324" y="4995589"/>
            <a:ext cx="1409676" cy="1169551"/>
          </a:xfrm>
          <a:prstGeom prst="rect">
            <a:avLst/>
          </a:prstGeom>
          <a:noFill/>
        </p:spPr>
        <p:txBody>
          <a:bodyPr wrap="square" rtlCol="0">
            <a:spAutoFit/>
          </a:bodyPr>
          <a:lstStyle/>
          <a:p>
            <a:r>
              <a:rPr lang="es-VE" sz="1000" i="1" dirty="0" smtClean="0"/>
              <a:t>Implica el compromiso de asumir un mayor liderazgo  compartido en la promoción de la identidad institucional.</a:t>
            </a:r>
            <a:endParaRPr lang="es-ES" sz="800" dirty="0"/>
          </a:p>
        </p:txBody>
      </p:sp>
      <p:sp>
        <p:nvSpPr>
          <p:cNvPr id="75" name="74 CuadroTexto"/>
          <p:cNvSpPr txBox="1"/>
          <p:nvPr/>
        </p:nvSpPr>
        <p:spPr>
          <a:xfrm>
            <a:off x="7720035" y="6089181"/>
            <a:ext cx="1500198" cy="861774"/>
          </a:xfrm>
          <a:prstGeom prst="rect">
            <a:avLst/>
          </a:prstGeom>
          <a:noFill/>
        </p:spPr>
        <p:txBody>
          <a:bodyPr wrap="square" rtlCol="0">
            <a:spAutoFit/>
          </a:bodyPr>
          <a:lstStyle/>
          <a:p>
            <a:r>
              <a:rPr lang="es-VE" sz="1000" i="1" dirty="0" smtClean="0"/>
              <a:t>El Modelo da cuenta de un sistema articulado de programas en cada nivel.</a:t>
            </a:r>
            <a:endParaRPr lang="es-VE" sz="1000" i="1" dirty="0"/>
          </a:p>
        </p:txBody>
      </p:sp>
      <p:sp>
        <p:nvSpPr>
          <p:cNvPr id="76" name="50 CuadroTexto"/>
          <p:cNvSpPr txBox="1">
            <a:spLocks noChangeArrowheads="1"/>
          </p:cNvSpPr>
          <p:nvPr/>
        </p:nvSpPr>
        <p:spPr bwMode="auto">
          <a:xfrm>
            <a:off x="1" y="0"/>
            <a:ext cx="7597775" cy="338554"/>
          </a:xfrm>
          <a:prstGeom prst="rect">
            <a:avLst/>
          </a:prstGeom>
          <a:noFill/>
          <a:ln w="9525">
            <a:noFill/>
            <a:miter lim="800000"/>
            <a:headEnd/>
            <a:tailEnd/>
          </a:ln>
        </p:spPr>
        <p:txBody>
          <a:bodyPr>
            <a:spAutoFit/>
          </a:bodyPr>
          <a:lstStyle/>
          <a:p>
            <a:r>
              <a:rPr lang="es-VE" sz="1600" b="1" i="1" dirty="0"/>
              <a:t>MODELO PARA LA CONSOLIDACIÓN DE LA IDENTIDAD INSTITUCIONAL</a:t>
            </a:r>
          </a:p>
        </p:txBody>
      </p:sp>
      <p:sp>
        <p:nvSpPr>
          <p:cNvPr id="77" name="46 CuadroTexto"/>
          <p:cNvSpPr txBox="1">
            <a:spLocks noChangeArrowheads="1"/>
          </p:cNvSpPr>
          <p:nvPr/>
        </p:nvSpPr>
        <p:spPr bwMode="auto">
          <a:xfrm>
            <a:off x="6820132" y="27995"/>
            <a:ext cx="2940050" cy="307777"/>
          </a:xfrm>
          <a:prstGeom prst="rect">
            <a:avLst/>
          </a:prstGeom>
          <a:noFill/>
          <a:ln w="9525">
            <a:noFill/>
            <a:miter lim="800000"/>
            <a:headEnd/>
            <a:tailEnd/>
          </a:ln>
        </p:spPr>
        <p:txBody>
          <a:bodyPr>
            <a:spAutoFit/>
          </a:bodyPr>
          <a:lstStyle/>
          <a:p>
            <a:r>
              <a:rPr lang="es-VE" sz="1400" dirty="0"/>
              <a:t>Actor clave: </a:t>
            </a:r>
            <a:r>
              <a:rPr lang="es-VE" sz="1400" b="1" dirty="0" smtClean="0"/>
              <a:t>ESTUDIANTES</a:t>
            </a:r>
            <a:endParaRPr lang="es-VE" sz="1400" b="1" dirty="0"/>
          </a:p>
        </p:txBody>
      </p:sp>
      <p:sp>
        <p:nvSpPr>
          <p:cNvPr id="78" name="47 CuadroTexto"/>
          <p:cNvSpPr txBox="1">
            <a:spLocks noChangeArrowheads="1"/>
          </p:cNvSpPr>
          <p:nvPr/>
        </p:nvSpPr>
        <p:spPr bwMode="auto">
          <a:xfrm>
            <a:off x="1" y="4913738"/>
            <a:ext cx="1554163" cy="1323439"/>
          </a:xfrm>
          <a:prstGeom prst="rect">
            <a:avLst/>
          </a:prstGeom>
          <a:noFill/>
          <a:ln w="9525">
            <a:noFill/>
            <a:miter lim="800000"/>
            <a:headEnd/>
            <a:tailEnd/>
          </a:ln>
        </p:spPr>
        <p:txBody>
          <a:bodyPr>
            <a:spAutoFit/>
          </a:bodyPr>
          <a:lstStyle/>
          <a:p>
            <a:r>
              <a:rPr lang="es-VE" sz="1000" b="1" dirty="0" smtClean="0"/>
              <a:t>ETAPAS:</a:t>
            </a:r>
          </a:p>
          <a:p>
            <a:r>
              <a:rPr lang="es-VE" sz="1000" b="1" dirty="0" smtClean="0"/>
              <a:t>* Inserción: </a:t>
            </a:r>
            <a:r>
              <a:rPr lang="es-VE" sz="1000" dirty="0" smtClean="0"/>
              <a:t>Primer año de carrera.</a:t>
            </a:r>
          </a:p>
          <a:p>
            <a:r>
              <a:rPr lang="es-VE" sz="1000" b="1" dirty="0" smtClean="0"/>
              <a:t>*Vida Universitaria: </a:t>
            </a:r>
            <a:r>
              <a:rPr lang="es-VE" sz="1000" dirty="0" smtClean="0"/>
              <a:t>Del segundo y tercer año de carrera.</a:t>
            </a:r>
          </a:p>
          <a:p>
            <a:r>
              <a:rPr lang="es-VE" sz="1000" b="1" dirty="0" smtClean="0"/>
              <a:t>*Egreso: </a:t>
            </a:r>
            <a:r>
              <a:rPr lang="es-VE" sz="1000" dirty="0" smtClean="0"/>
              <a:t>último año de carrera.</a:t>
            </a:r>
            <a:endParaRPr lang="es-VE" sz="1000" dirty="0"/>
          </a:p>
        </p:txBody>
      </p:sp>
      <p:sp>
        <p:nvSpPr>
          <p:cNvPr id="79" name="78 Rectángulo"/>
          <p:cNvSpPr/>
          <p:nvPr/>
        </p:nvSpPr>
        <p:spPr>
          <a:xfrm rot="4863203">
            <a:off x="4947288" y="2319322"/>
            <a:ext cx="2407174" cy="1280234"/>
          </a:xfrm>
          <a:prstGeom prst="rect">
            <a:avLst/>
          </a:prstGeom>
          <a:noFill/>
        </p:spPr>
        <p:txBody>
          <a:bodyPr wrap="none" lIns="91440" tIns="45720" rIns="91440" bIns="45720">
            <a:prstTxWarp prst="textArchUp">
              <a:avLst>
                <a:gd name="adj" fmla="val 11678489"/>
              </a:avLst>
            </a:prstTxWarp>
            <a:spAutoFit/>
          </a:bodyPr>
          <a:lstStyle/>
          <a:p>
            <a:pPr algn="ctr"/>
            <a:r>
              <a:rPr lang="es-ES" sz="1400" dirty="0" smtClean="0">
                <a:ln w="10541" cmpd="sng">
                  <a:noFill/>
                  <a:prstDash val="solid"/>
                </a:ln>
                <a:solidFill>
                  <a:sysClr val="windowText" lastClr="000000"/>
                </a:solidFill>
                <a:effectLst>
                  <a:outerShdw blurRad="38100" dist="38100" dir="2700000" algn="tl">
                    <a:srgbClr val="000000">
                      <a:alpha val="43137"/>
                    </a:srgbClr>
                  </a:outerShdw>
                </a:effectLst>
              </a:rPr>
              <a:t>Promoción de la </a:t>
            </a:r>
          </a:p>
          <a:p>
            <a:pPr algn="ctr"/>
            <a:r>
              <a:rPr lang="es-ES" sz="1400" dirty="0" smtClean="0">
                <a:ln w="10541" cmpd="sng">
                  <a:noFill/>
                  <a:prstDash val="solid"/>
                </a:ln>
                <a:solidFill>
                  <a:sysClr val="windowText" lastClr="000000"/>
                </a:solidFill>
                <a:effectLst>
                  <a:outerShdw blurRad="38100" dist="38100" dir="2700000" algn="tl">
                    <a:srgbClr val="000000">
                      <a:alpha val="43137"/>
                    </a:srgbClr>
                  </a:outerShdw>
                </a:effectLst>
              </a:rPr>
              <a:t>Identidad  y Misión</a:t>
            </a:r>
            <a:endParaRPr lang="es-ES" sz="1400" dirty="0">
              <a:ln w="10541" cmpd="sng">
                <a:noFill/>
                <a:prstDash val="solid"/>
              </a:ln>
              <a:solidFill>
                <a:sysClr val="windowText" lastClr="000000"/>
              </a:solidFill>
              <a:effectLst>
                <a:outerShdw blurRad="38100" dist="38100" dir="2700000" algn="tl">
                  <a:srgbClr val="000000">
                    <a:alpha val="43137"/>
                  </a:srgbClr>
                </a:outerShdw>
              </a:effectLst>
            </a:endParaRPr>
          </a:p>
        </p:txBody>
      </p:sp>
      <p:sp>
        <p:nvSpPr>
          <p:cNvPr id="54" name="53 Rectángulo"/>
          <p:cNvSpPr/>
          <p:nvPr/>
        </p:nvSpPr>
        <p:spPr>
          <a:xfrm rot="4116022">
            <a:off x="4129210" y="2045147"/>
            <a:ext cx="2173094" cy="1278086"/>
          </a:xfrm>
          <a:prstGeom prst="rect">
            <a:avLst/>
          </a:prstGeom>
          <a:noFill/>
        </p:spPr>
        <p:txBody>
          <a:bodyPr wrap="none" lIns="91440" tIns="45720" rIns="91440" bIns="45720">
            <a:prstTxWarp prst="textArchUp">
              <a:avLst/>
            </a:prstTxWarp>
            <a:spAutoFit/>
          </a:bodyPr>
          <a:lstStyle/>
          <a:p>
            <a:pPr algn="ctr"/>
            <a:r>
              <a:rPr lang="es-ES" sz="1600" b="1" cap="none" spc="0" dirty="0" smtClean="0">
                <a:ln w="10541" cmpd="sng">
                  <a:noFill/>
                  <a:prstDash val="solid"/>
                </a:ln>
                <a:solidFill>
                  <a:sysClr val="windowText" lastClr="000000"/>
                </a:solidFill>
                <a:effectLst>
                  <a:outerShdw blurRad="38100" dist="38100" dir="2700000" algn="tl">
                    <a:srgbClr val="000000">
                      <a:alpha val="43137"/>
                    </a:srgbClr>
                  </a:outerShdw>
                </a:effectLst>
              </a:rPr>
              <a:t>Cantera de Liderazgo</a:t>
            </a:r>
            <a:endParaRPr lang="es-ES" sz="1600" b="1" cap="none" spc="0" dirty="0">
              <a:ln w="10541" cmpd="sng">
                <a:noFill/>
                <a:prstDash val="solid"/>
              </a:ln>
              <a:solidFill>
                <a:sysClr val="windowText" lastClr="0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657806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p:cNvSpPr/>
          <p:nvPr/>
        </p:nvSpPr>
        <p:spPr>
          <a:xfrm>
            <a:off x="30366" y="-27384"/>
            <a:ext cx="2813442" cy="861774"/>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s-VE" sz="5000" b="1" dirty="0">
                <a:ln/>
                <a:solidFill>
                  <a:srgbClr val="1B9AC7"/>
                </a:solidFill>
              </a:rPr>
              <a:t>MAGIS</a:t>
            </a:r>
            <a:endParaRPr lang="es-ES" sz="5000" b="1" dirty="0">
              <a:ln/>
              <a:solidFill>
                <a:srgbClr val="1B9AC7"/>
              </a:solidFill>
            </a:endParaRPr>
          </a:p>
        </p:txBody>
      </p:sp>
      <p:pic>
        <p:nvPicPr>
          <p:cNvPr id="19" name="112 Imagen" descr="VERTICAL_COLOR..png"/>
          <p:cNvPicPr>
            <a:picLocks noChangeAspect="1"/>
          </p:cNvPicPr>
          <p:nvPr/>
        </p:nvPicPr>
        <p:blipFill>
          <a:blip r:embed="rId2" cstate="print"/>
          <a:srcRect b="30833"/>
          <a:stretch>
            <a:fillRect/>
          </a:stretch>
        </p:blipFill>
        <p:spPr bwMode="auto">
          <a:xfrm>
            <a:off x="0" y="6169868"/>
            <a:ext cx="762000" cy="571500"/>
          </a:xfrm>
          <a:prstGeom prst="rect">
            <a:avLst/>
          </a:prstGeom>
          <a:noFill/>
          <a:ln w="9525">
            <a:noFill/>
            <a:miter lim="800000"/>
            <a:headEnd/>
            <a:tailEnd/>
          </a:ln>
        </p:spPr>
      </p:pic>
      <p:sp>
        <p:nvSpPr>
          <p:cNvPr id="39" name="38 Rectángulo"/>
          <p:cNvSpPr/>
          <p:nvPr/>
        </p:nvSpPr>
        <p:spPr>
          <a:xfrm>
            <a:off x="3203848" y="901169"/>
            <a:ext cx="5616624" cy="1015663"/>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r>
              <a:rPr lang="es-VE" sz="2000" dirty="0" smtClean="0"/>
              <a:t>PERMEANDO </a:t>
            </a:r>
            <a:r>
              <a:rPr lang="es-VE" sz="2000" dirty="0" smtClean="0"/>
              <a:t>TODA </a:t>
            </a:r>
            <a:r>
              <a:rPr lang="es-VE" sz="2000" dirty="0" smtClean="0"/>
              <a:t>LA INSTITUCIÓN , A TODOS LOS NIVELES DEL </a:t>
            </a:r>
            <a:r>
              <a:rPr lang="es-VE" sz="2000" dirty="0" smtClean="0"/>
              <a:t>ORGANIGRAMA, CADA </a:t>
            </a:r>
            <a:r>
              <a:rPr lang="es-VE" sz="2000" dirty="0" smtClean="0"/>
              <a:t>PROGRAMA, CADA CAMPAÑA, CADA MATERIAL, CADA </a:t>
            </a:r>
            <a:r>
              <a:rPr lang="es-VE" sz="2000" dirty="0" smtClean="0"/>
              <a:t>DETALLE…</a:t>
            </a:r>
            <a:endParaRPr lang="es-VE" sz="2000" dirty="0"/>
          </a:p>
        </p:txBody>
      </p:sp>
      <p:sp>
        <p:nvSpPr>
          <p:cNvPr id="42" name="41 Rectángulo"/>
          <p:cNvSpPr/>
          <p:nvPr/>
        </p:nvSpPr>
        <p:spPr>
          <a:xfrm>
            <a:off x="755577" y="1857013"/>
            <a:ext cx="8136903" cy="4524315"/>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es-VE" i="1" dirty="0" smtClean="0"/>
              <a:t>ALGUNOS EJEMPLOS</a:t>
            </a:r>
            <a:r>
              <a:rPr lang="es-VE" i="1" dirty="0" smtClean="0"/>
              <a:t>:</a:t>
            </a:r>
          </a:p>
          <a:p>
            <a:pPr marL="285750" indent="-285750">
              <a:buFont typeface="Arial" pitchFamily="34" charset="0"/>
              <a:buChar char="•"/>
            </a:pPr>
            <a:endParaRPr lang="es-VE" i="1" dirty="0" smtClean="0"/>
          </a:p>
          <a:p>
            <a:pPr marL="285750" indent="-285750">
              <a:buFont typeface="Arial" pitchFamily="34" charset="0"/>
              <a:buChar char="•"/>
            </a:pPr>
            <a:r>
              <a:rPr lang="es-VE" i="1" dirty="0" smtClean="0"/>
              <a:t>Campaña </a:t>
            </a:r>
            <a:r>
              <a:rPr lang="es-VE" i="1" dirty="0" err="1" smtClean="0"/>
              <a:t>Magis</a:t>
            </a:r>
            <a:endParaRPr lang="es-VE" i="1" dirty="0" smtClean="0"/>
          </a:p>
          <a:p>
            <a:pPr marL="285750" indent="-285750">
              <a:buFont typeface="Arial" pitchFamily="34" charset="0"/>
              <a:buChar char="•"/>
            </a:pPr>
            <a:r>
              <a:rPr lang="es-VE" i="1" dirty="0" smtClean="0"/>
              <a:t>Programa de inserción para nuevo Personal Docente </a:t>
            </a:r>
          </a:p>
          <a:p>
            <a:pPr marL="285750" indent="-285750">
              <a:buFont typeface="Arial" pitchFamily="34" charset="0"/>
              <a:buChar char="•"/>
            </a:pPr>
            <a:r>
              <a:rPr lang="es-VE" i="1" dirty="0" smtClean="0"/>
              <a:t>Programa de inserción para nuevo  personal profesional y trabajadores</a:t>
            </a:r>
          </a:p>
          <a:p>
            <a:pPr marL="285750" indent="-285750">
              <a:buFont typeface="Arial" pitchFamily="34" charset="0"/>
              <a:buChar char="•"/>
            </a:pPr>
            <a:r>
              <a:rPr lang="es-VE" i="1" dirty="0" smtClean="0"/>
              <a:t>Programa de formación para  coordinadores de becas-trabajos y beneficiarios  de ayudas </a:t>
            </a:r>
          </a:p>
          <a:p>
            <a:pPr marL="285750" indent="-285750">
              <a:buFont typeface="Arial" pitchFamily="34" charset="0"/>
              <a:buChar char="•"/>
            </a:pPr>
            <a:r>
              <a:rPr lang="es-VE" i="1" dirty="0" smtClean="0"/>
              <a:t>Programa de formación en Identidad institucional para el personal profesional y trabajadores.  </a:t>
            </a:r>
            <a:endParaRPr lang="es-VE" i="1" dirty="0" smtClean="0"/>
          </a:p>
          <a:p>
            <a:pPr marL="285750" indent="-285750">
              <a:buFont typeface="Arial" pitchFamily="34" charset="0"/>
              <a:buChar char="•"/>
            </a:pPr>
            <a:r>
              <a:rPr lang="es-VE" i="1" dirty="0" smtClean="0"/>
              <a:t>Encuentros </a:t>
            </a:r>
            <a:r>
              <a:rPr lang="es-VE" i="1" dirty="0" err="1" smtClean="0"/>
              <a:t>ucabistas</a:t>
            </a:r>
            <a:r>
              <a:rPr lang="es-VE" i="1" dirty="0" smtClean="0"/>
              <a:t> para </a:t>
            </a:r>
            <a:r>
              <a:rPr lang="es-VE" i="1" dirty="0" smtClean="0"/>
              <a:t>profesores </a:t>
            </a:r>
            <a:r>
              <a:rPr lang="es-VE" i="1" dirty="0" smtClean="0"/>
              <a:t>(Formato convivencia)</a:t>
            </a:r>
          </a:p>
          <a:p>
            <a:pPr marL="285750" indent="-285750">
              <a:buFont typeface="Arial" pitchFamily="34" charset="0"/>
              <a:buChar char="•"/>
            </a:pPr>
            <a:r>
              <a:rPr lang="es-VE" i="1" dirty="0" smtClean="0"/>
              <a:t>Programa de formación "Trabajadores al estilo MAGIS" para todo el personal de planta de la UCAB</a:t>
            </a:r>
          </a:p>
          <a:p>
            <a:pPr marL="285750" indent="-285750">
              <a:buFont typeface="Arial" pitchFamily="34" charset="0"/>
              <a:buChar char="•"/>
            </a:pPr>
            <a:r>
              <a:rPr lang="es-VE" i="1" dirty="0" smtClean="0"/>
              <a:t>Programa de formación en Identidad institucional para el personal docente y unidades de trabajo </a:t>
            </a:r>
          </a:p>
          <a:p>
            <a:pPr marL="285750" indent="-285750">
              <a:buFont typeface="Arial" pitchFamily="34" charset="0"/>
              <a:buChar char="•"/>
            </a:pPr>
            <a:r>
              <a:rPr lang="es-VE" i="1" dirty="0" smtClean="0"/>
              <a:t>Encuentro con el Rector para Personal Profesional y trabajadores</a:t>
            </a:r>
          </a:p>
          <a:p>
            <a:pPr marL="285750" indent="-285750">
              <a:buFont typeface="Arial" pitchFamily="34" charset="0"/>
              <a:buChar char="•"/>
            </a:pPr>
            <a:r>
              <a:rPr lang="es-VE" i="1" dirty="0" smtClean="0"/>
              <a:t>Actividades reflexivas para la Comunidad (</a:t>
            </a:r>
            <a:r>
              <a:rPr lang="es-VE" i="1" dirty="0" err="1" smtClean="0"/>
              <a:t>CaFEcito</a:t>
            </a:r>
            <a:r>
              <a:rPr lang="es-VE" i="1" dirty="0" smtClean="0"/>
              <a:t>)</a:t>
            </a:r>
            <a:endParaRPr lang="es-VE" i="1" dirty="0" smtClean="0"/>
          </a:p>
        </p:txBody>
      </p:sp>
      <p:cxnSp>
        <p:nvCxnSpPr>
          <p:cNvPr id="54" name="53 Conector recto de flecha"/>
          <p:cNvCxnSpPr>
            <a:endCxn id="39" idx="1"/>
          </p:cNvCxnSpPr>
          <p:nvPr/>
        </p:nvCxnSpPr>
        <p:spPr>
          <a:xfrm>
            <a:off x="2411760" y="548680"/>
            <a:ext cx="792088" cy="860321"/>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pic>
        <p:nvPicPr>
          <p:cNvPr id="7" name="4 Imagen" descr="Al estilo verde.GIF"/>
          <p:cNvPicPr>
            <a:picLocks noChangeAspect="1"/>
          </p:cNvPicPr>
          <p:nvPr/>
        </p:nvPicPr>
        <p:blipFill>
          <a:blip r:embed="rId3" cstate="print"/>
          <a:srcRect/>
          <a:stretch>
            <a:fillRect/>
          </a:stretch>
        </p:blipFill>
        <p:spPr bwMode="auto">
          <a:xfrm>
            <a:off x="8286750" y="71438"/>
            <a:ext cx="771525" cy="642937"/>
          </a:xfrm>
          <a:prstGeom prst="rect">
            <a:avLst/>
          </a:prstGeom>
          <a:noFill/>
          <a:ln w="9525">
            <a:noFill/>
            <a:miter lim="800000"/>
            <a:headEnd/>
            <a:tailEnd/>
          </a:ln>
        </p:spPr>
      </p:pic>
    </p:spTree>
    <p:extLst>
      <p:ext uri="{BB962C8B-B14F-4D97-AF65-F5344CB8AC3E}">
        <p14:creationId xmlns:p14="http://schemas.microsoft.com/office/powerpoint/2010/main" val="37389992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p:cNvSpPr/>
          <p:nvPr/>
        </p:nvSpPr>
        <p:spPr>
          <a:xfrm>
            <a:off x="30366" y="-27384"/>
            <a:ext cx="2813442" cy="861774"/>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s-VE" sz="5000" b="1" dirty="0">
                <a:ln/>
                <a:solidFill>
                  <a:srgbClr val="1B9AC7"/>
                </a:solidFill>
              </a:rPr>
              <a:t>MAGIS</a:t>
            </a:r>
            <a:endParaRPr lang="es-ES" sz="5000" b="1" dirty="0">
              <a:ln/>
              <a:solidFill>
                <a:srgbClr val="1B9AC7"/>
              </a:solidFill>
            </a:endParaRPr>
          </a:p>
        </p:txBody>
      </p:sp>
      <p:pic>
        <p:nvPicPr>
          <p:cNvPr id="19" name="112 Imagen" descr="VERTICAL_COLOR..png"/>
          <p:cNvPicPr>
            <a:picLocks noChangeAspect="1"/>
          </p:cNvPicPr>
          <p:nvPr/>
        </p:nvPicPr>
        <p:blipFill>
          <a:blip r:embed="rId2" cstate="print"/>
          <a:srcRect b="30833"/>
          <a:stretch>
            <a:fillRect/>
          </a:stretch>
        </p:blipFill>
        <p:spPr bwMode="auto">
          <a:xfrm>
            <a:off x="0" y="6169868"/>
            <a:ext cx="762000" cy="571500"/>
          </a:xfrm>
          <a:prstGeom prst="rect">
            <a:avLst/>
          </a:prstGeom>
          <a:noFill/>
          <a:ln w="9525">
            <a:noFill/>
            <a:miter lim="800000"/>
            <a:headEnd/>
            <a:tailEnd/>
          </a:ln>
        </p:spPr>
      </p:pic>
      <p:sp>
        <p:nvSpPr>
          <p:cNvPr id="42" name="41 Rectángulo"/>
          <p:cNvSpPr/>
          <p:nvPr/>
        </p:nvSpPr>
        <p:spPr>
          <a:xfrm>
            <a:off x="762000" y="1772816"/>
            <a:ext cx="7842448" cy="4524315"/>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es-VE" i="1" dirty="0" smtClean="0"/>
              <a:t>ALGUNOS EJEMPLOS</a:t>
            </a:r>
            <a:r>
              <a:rPr lang="es-VE" i="1" dirty="0" smtClean="0"/>
              <a:t>:</a:t>
            </a:r>
          </a:p>
          <a:p>
            <a:endParaRPr lang="es-VE" i="1" dirty="0" smtClean="0"/>
          </a:p>
          <a:p>
            <a:pPr marL="285750" indent="-285750">
              <a:buFont typeface="Arial" pitchFamily="34" charset="0"/>
              <a:buChar char="•"/>
            </a:pPr>
            <a:r>
              <a:rPr lang="es-VE" i="1" dirty="0"/>
              <a:t>Actividades celebrativas y de promoción de la UCAB  (Día de la madre, por ejemplo)</a:t>
            </a:r>
            <a:r>
              <a:rPr lang="es-VE" dirty="0"/>
              <a:t> </a:t>
            </a:r>
          </a:p>
          <a:p>
            <a:pPr marL="285750" indent="-285750">
              <a:buFont typeface="Arial" pitchFamily="34" charset="0"/>
              <a:buChar char="•"/>
            </a:pPr>
            <a:r>
              <a:rPr lang="es-VE" i="1" dirty="0" smtClean="0"/>
              <a:t>Programa </a:t>
            </a:r>
            <a:r>
              <a:rPr lang="es-VE" i="1" dirty="0"/>
              <a:t>de </a:t>
            </a:r>
            <a:r>
              <a:rPr lang="es-VE" i="1" dirty="0" smtClean="0"/>
              <a:t>Formación: Cátedras </a:t>
            </a:r>
            <a:r>
              <a:rPr lang="es-VE" i="1" dirty="0"/>
              <a:t>Institucionales Iniciales  </a:t>
            </a:r>
            <a:r>
              <a:rPr lang="es-VE" i="1" dirty="0" smtClean="0"/>
              <a:t>(Identidad Liderazgo y Compromiso I y II)</a:t>
            </a:r>
          </a:p>
          <a:p>
            <a:pPr marL="285750" indent="-285750">
              <a:buFont typeface="Arial" pitchFamily="34" charset="0"/>
              <a:buChar char="•"/>
            </a:pPr>
            <a:r>
              <a:rPr lang="es-VE" i="1" dirty="0" smtClean="0"/>
              <a:t>Programa </a:t>
            </a:r>
            <a:r>
              <a:rPr lang="es-VE" i="1" dirty="0"/>
              <a:t>de Ejercicios Espirituales</a:t>
            </a:r>
          </a:p>
          <a:p>
            <a:pPr marL="285750" indent="-285750">
              <a:buFont typeface="Arial" pitchFamily="34" charset="0"/>
              <a:buChar char="•"/>
            </a:pPr>
            <a:r>
              <a:rPr lang="es-VE" i="1" dirty="0"/>
              <a:t>Actividades de celebración del año litúrgico y fechas especiales</a:t>
            </a:r>
          </a:p>
          <a:p>
            <a:pPr marL="285750" indent="-285750">
              <a:buFont typeface="Arial" pitchFamily="34" charset="0"/>
              <a:buChar char="•"/>
            </a:pPr>
            <a:r>
              <a:rPr lang="es-VE" i="1" dirty="0" smtClean="0"/>
              <a:t>Actividad de inducción de nuevos estudiantes (</a:t>
            </a:r>
            <a:r>
              <a:rPr lang="es-VE" i="1" dirty="0" smtClean="0"/>
              <a:t>Septiembre y Marzo)</a:t>
            </a:r>
          </a:p>
          <a:p>
            <a:pPr marL="285750" indent="-285750">
              <a:buFont typeface="Arial" pitchFamily="34" charset="0"/>
              <a:buChar char="•"/>
            </a:pPr>
            <a:r>
              <a:rPr lang="es-VE" i="1" dirty="0" smtClean="0"/>
              <a:t>Programa </a:t>
            </a:r>
            <a:r>
              <a:rPr lang="es-VE" i="1" dirty="0" smtClean="0"/>
              <a:t>de Formación de Líderes </a:t>
            </a:r>
            <a:r>
              <a:rPr lang="es-VE" i="1" dirty="0" smtClean="0"/>
              <a:t>AUJAL (Diplomado)</a:t>
            </a:r>
            <a:endParaRPr lang="es-VE" i="1" dirty="0" smtClean="0"/>
          </a:p>
          <a:p>
            <a:pPr marL="285750" indent="-285750">
              <a:buFont typeface="Arial" pitchFamily="34" charset="0"/>
              <a:buChar char="•"/>
            </a:pPr>
            <a:r>
              <a:rPr lang="es-VE" i="1" dirty="0" smtClean="0"/>
              <a:t>Programa </a:t>
            </a:r>
            <a:r>
              <a:rPr lang="es-VE" i="1" dirty="0" err="1" smtClean="0"/>
              <a:t>Pazando</a:t>
            </a:r>
            <a:endParaRPr lang="es-VE" i="1" dirty="0" smtClean="0"/>
          </a:p>
          <a:p>
            <a:pPr marL="285750" indent="-285750">
              <a:buFont typeface="Arial" pitchFamily="34" charset="0"/>
              <a:buChar char="•"/>
            </a:pPr>
            <a:r>
              <a:rPr lang="es-VE" i="1" dirty="0" smtClean="0"/>
              <a:t>Encuentros </a:t>
            </a:r>
            <a:r>
              <a:rPr lang="es-VE" i="1" dirty="0" err="1" smtClean="0"/>
              <a:t>Ucabistas</a:t>
            </a:r>
            <a:r>
              <a:rPr lang="es-VE" i="1" dirty="0" smtClean="0"/>
              <a:t>, de primer, tercer y quinto </a:t>
            </a:r>
            <a:r>
              <a:rPr lang="es-VE" i="1" dirty="0"/>
              <a:t>año (Formato convivencia)</a:t>
            </a:r>
          </a:p>
          <a:p>
            <a:pPr marL="285750" indent="-285750">
              <a:buFont typeface="Arial" pitchFamily="34" charset="0"/>
              <a:buChar char="•"/>
            </a:pPr>
            <a:r>
              <a:rPr lang="es-VE" i="1" dirty="0" smtClean="0"/>
              <a:t>Jóvenes </a:t>
            </a:r>
            <a:r>
              <a:rPr lang="es-VE" i="1" dirty="0"/>
              <a:t>Católicos</a:t>
            </a:r>
          </a:p>
          <a:p>
            <a:pPr marL="285750" indent="-285750">
              <a:buFont typeface="Arial" pitchFamily="34" charset="0"/>
              <a:buChar char="•"/>
            </a:pPr>
            <a:r>
              <a:rPr lang="es-VE" i="1" dirty="0" err="1"/>
              <a:t>Magis</a:t>
            </a:r>
            <a:r>
              <a:rPr lang="es-VE" i="1" dirty="0"/>
              <a:t> al Extremo</a:t>
            </a:r>
          </a:p>
          <a:p>
            <a:pPr marL="285750" indent="-285750">
              <a:buFont typeface="Arial" pitchFamily="34" charset="0"/>
              <a:buChar char="•"/>
            </a:pPr>
            <a:r>
              <a:rPr lang="es-VE" i="1" dirty="0"/>
              <a:t>Encuentros con </a:t>
            </a:r>
            <a:r>
              <a:rPr lang="es-VE" i="1" dirty="0" smtClean="0"/>
              <a:t>líderes </a:t>
            </a:r>
            <a:r>
              <a:rPr lang="es-VE" i="1" dirty="0"/>
              <a:t>estudiantiles (Formato convivencia)</a:t>
            </a:r>
          </a:p>
          <a:p>
            <a:pPr marL="285750" indent="-285750">
              <a:buFont typeface="Arial" pitchFamily="34" charset="0"/>
              <a:buChar char="•"/>
            </a:pPr>
            <a:r>
              <a:rPr lang="es-VE" i="1" dirty="0" smtClean="0"/>
              <a:t>Programa de formación de </a:t>
            </a:r>
            <a:r>
              <a:rPr lang="es-VE" i="1" dirty="0"/>
              <a:t>becas-trabajos y beneficiarios  de ayudas </a:t>
            </a:r>
          </a:p>
        </p:txBody>
      </p:sp>
      <p:sp>
        <p:nvSpPr>
          <p:cNvPr id="10" name="9 Rectángulo"/>
          <p:cNvSpPr/>
          <p:nvPr/>
        </p:nvSpPr>
        <p:spPr>
          <a:xfrm>
            <a:off x="3203848" y="901169"/>
            <a:ext cx="5616624" cy="1015663"/>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r>
              <a:rPr lang="es-VE" sz="2000" dirty="0" smtClean="0"/>
              <a:t>PERMEANDO </a:t>
            </a:r>
            <a:r>
              <a:rPr lang="es-VE" sz="2000" dirty="0" smtClean="0"/>
              <a:t>TODA </a:t>
            </a:r>
            <a:r>
              <a:rPr lang="es-VE" sz="2000" dirty="0" smtClean="0"/>
              <a:t>LA INSTITUCIÓN , A TODOS LOS NIVELES DEL </a:t>
            </a:r>
            <a:r>
              <a:rPr lang="es-VE" sz="2000" dirty="0" smtClean="0"/>
              <a:t>ORGANIGRAMA, CADA </a:t>
            </a:r>
            <a:r>
              <a:rPr lang="es-VE" sz="2000" dirty="0" smtClean="0"/>
              <a:t>PROGRAMA, CADA CAMPAÑA, CADA MATERIAL, CADA DETALLE</a:t>
            </a:r>
            <a:endParaRPr lang="es-VE" sz="2000" dirty="0"/>
          </a:p>
        </p:txBody>
      </p:sp>
      <p:cxnSp>
        <p:nvCxnSpPr>
          <p:cNvPr id="11" name="10 Conector recto de flecha"/>
          <p:cNvCxnSpPr/>
          <p:nvPr/>
        </p:nvCxnSpPr>
        <p:spPr>
          <a:xfrm>
            <a:off x="2555776" y="692115"/>
            <a:ext cx="648072" cy="288613"/>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pic>
        <p:nvPicPr>
          <p:cNvPr id="7" name="4 Imagen" descr="Al estilo verde.GIF"/>
          <p:cNvPicPr>
            <a:picLocks noChangeAspect="1"/>
          </p:cNvPicPr>
          <p:nvPr/>
        </p:nvPicPr>
        <p:blipFill>
          <a:blip r:embed="rId3" cstate="print"/>
          <a:srcRect/>
          <a:stretch>
            <a:fillRect/>
          </a:stretch>
        </p:blipFill>
        <p:spPr bwMode="auto">
          <a:xfrm>
            <a:off x="8286750" y="71438"/>
            <a:ext cx="771525" cy="642937"/>
          </a:xfrm>
          <a:prstGeom prst="rect">
            <a:avLst/>
          </a:prstGeom>
          <a:noFill/>
          <a:ln w="9525">
            <a:noFill/>
            <a:miter lim="800000"/>
            <a:headEnd/>
            <a:tailEnd/>
          </a:ln>
        </p:spPr>
      </p:pic>
    </p:spTree>
    <p:extLst>
      <p:ext uri="{BB962C8B-B14F-4D97-AF65-F5344CB8AC3E}">
        <p14:creationId xmlns:p14="http://schemas.microsoft.com/office/powerpoint/2010/main" val="9569088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65 Imagen" descr="VERTICAL_COLOR..png"/>
          <p:cNvPicPr>
            <a:picLocks noChangeAspect="1"/>
          </p:cNvPicPr>
          <p:nvPr/>
        </p:nvPicPr>
        <p:blipFill>
          <a:blip r:embed="rId2" cstate="print"/>
          <a:srcRect b="30833"/>
          <a:stretch>
            <a:fillRect/>
          </a:stretch>
        </p:blipFill>
        <p:spPr bwMode="auto">
          <a:xfrm>
            <a:off x="0" y="6215063"/>
            <a:ext cx="762000" cy="571500"/>
          </a:xfrm>
          <a:prstGeom prst="rect">
            <a:avLst/>
          </a:prstGeom>
          <a:noFill/>
          <a:ln w="9525">
            <a:noFill/>
            <a:miter lim="800000"/>
            <a:headEnd/>
            <a:tailEnd/>
          </a:ln>
        </p:spPr>
      </p:pic>
      <p:sp>
        <p:nvSpPr>
          <p:cNvPr id="23" name="Rectangle 4"/>
          <p:cNvSpPr txBox="1">
            <a:spLocks noChangeArrowheads="1"/>
          </p:cNvSpPr>
          <p:nvPr/>
        </p:nvSpPr>
        <p:spPr>
          <a:xfrm>
            <a:off x="467544" y="1445791"/>
            <a:ext cx="8383587" cy="327025"/>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s-ES" sz="2400" dirty="0" smtClean="0">
                <a:effectLst>
                  <a:outerShdw blurRad="38100" dist="38100" dir="2700000" algn="tl">
                    <a:srgbClr val="000000">
                      <a:alpha val="43137"/>
                    </a:srgbClr>
                  </a:outerShdw>
                </a:effectLst>
                <a:ea typeface="+mj-ea"/>
                <a:cs typeface="Arial" charset="0"/>
              </a:rPr>
              <a:t>Ejemplo: </a:t>
            </a:r>
            <a:r>
              <a:rPr lang="es-ES" sz="2400" b="1" dirty="0" smtClean="0">
                <a:effectLst>
                  <a:outerShdw blurRad="38100" dist="38100" dir="2700000" algn="tl">
                    <a:srgbClr val="000000">
                      <a:alpha val="43137"/>
                    </a:srgbClr>
                  </a:outerShdw>
                </a:effectLst>
                <a:ea typeface="+mj-ea"/>
                <a:cs typeface="Arial" charset="0"/>
              </a:rPr>
              <a:t>Taller de Trabajadores al Estilo </a:t>
            </a:r>
            <a:r>
              <a:rPr lang="es-ES" sz="2400" b="1" dirty="0" err="1" smtClean="0">
                <a:effectLst>
                  <a:outerShdw blurRad="38100" dist="38100" dir="2700000" algn="tl">
                    <a:srgbClr val="000000">
                      <a:alpha val="43137"/>
                    </a:srgbClr>
                  </a:outerShdw>
                </a:effectLst>
                <a:ea typeface="+mj-ea"/>
                <a:cs typeface="Arial" charset="0"/>
              </a:rPr>
              <a:t>Magis</a:t>
            </a:r>
            <a:endParaRPr lang="es-ES" sz="2400" b="1" dirty="0" smtClean="0">
              <a:effectLst>
                <a:outerShdw blurRad="38100" dist="38100" dir="2700000" algn="tl">
                  <a:srgbClr val="000000">
                    <a:alpha val="43137"/>
                  </a:srgbClr>
                </a:outerShdw>
              </a:effectLst>
              <a:ea typeface="+mj-ea"/>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s-ES" sz="2400" b="1" i="0" u="none" strike="noStrike" kern="1200" cap="none" spc="0" normalizeH="0" baseline="0" noProof="0" dirty="0" smtClean="0">
              <a:ln>
                <a:noFill/>
              </a:ln>
              <a:solidFill>
                <a:schemeClr val="tx1"/>
              </a:solidFill>
              <a:effectLst>
                <a:outerShdw blurRad="38100" dist="38100" dir="2700000" algn="tl">
                  <a:srgbClr val="000000">
                    <a:alpha val="43137"/>
                  </a:srgbClr>
                </a:outerShdw>
              </a:effectLst>
              <a:uLnTx/>
              <a:uFillTx/>
              <a:ea typeface="+mj-ea"/>
              <a:cs typeface="Arial" charset="0"/>
            </a:endParaRPr>
          </a:p>
        </p:txBody>
      </p:sp>
      <p:sp>
        <p:nvSpPr>
          <p:cNvPr id="26" name="25 Rectángulo"/>
          <p:cNvSpPr/>
          <p:nvPr/>
        </p:nvSpPr>
        <p:spPr>
          <a:xfrm>
            <a:off x="611560" y="1844824"/>
            <a:ext cx="8136904" cy="326243"/>
          </a:xfrm>
          <a:prstGeom prst="rect">
            <a:avLst/>
          </a:prstGeom>
        </p:spPr>
        <p:txBody>
          <a:bodyPr wrap="square">
            <a:spAutoFit/>
          </a:bodyPr>
          <a:lstStyle/>
          <a:p>
            <a:pPr marL="92075" lvl="1" indent="-19050" algn="just" defTabSz="900113" eaLnBrk="0" hangingPunct="0">
              <a:lnSpc>
                <a:spcPct val="95000"/>
              </a:lnSpc>
              <a:spcBef>
                <a:spcPct val="5000"/>
              </a:spcBef>
              <a:buClr>
                <a:srgbClr val="755353"/>
              </a:buClr>
              <a:buSzPct val="85000"/>
              <a:defRPr/>
            </a:pPr>
            <a:endParaRPr lang="es-VE" sz="1600" dirty="0">
              <a:latin typeface="Calibri" pitchFamily="34" charset="0"/>
            </a:endParaRPr>
          </a:p>
        </p:txBody>
      </p:sp>
      <p:sp>
        <p:nvSpPr>
          <p:cNvPr id="9" name="8 Rectángulo"/>
          <p:cNvSpPr/>
          <p:nvPr/>
        </p:nvSpPr>
        <p:spPr>
          <a:xfrm>
            <a:off x="467544" y="1988840"/>
            <a:ext cx="8280920" cy="4524315"/>
          </a:xfrm>
          <a:prstGeom prst="rect">
            <a:avLst/>
          </a:prstGeom>
          <a:ln>
            <a:solidFill>
              <a:schemeClr val="bg1"/>
            </a:solidFill>
          </a:ln>
        </p:spPr>
        <p:txBody>
          <a:bodyPr wrap="square">
            <a:spAutoFit/>
          </a:bodyPr>
          <a:lstStyle/>
          <a:p>
            <a:pPr marL="342900" indent="-342900">
              <a:buFont typeface="+mj-lt"/>
              <a:buAutoNum type="arabicPeriod"/>
            </a:pPr>
            <a:r>
              <a:rPr lang="es-VE" dirty="0" smtClean="0">
                <a:effectLst>
                  <a:outerShdw blurRad="38100" dist="38100" dir="2700000" algn="tl">
                    <a:srgbClr val="000000">
                      <a:alpha val="43137"/>
                    </a:srgbClr>
                  </a:outerShdw>
                </a:effectLst>
                <a:latin typeface="+mn-lt"/>
              </a:rPr>
              <a:t>¿Qué nivel? </a:t>
            </a:r>
            <a:r>
              <a:rPr lang="es-VE" dirty="0" smtClean="0">
                <a:solidFill>
                  <a:srgbClr val="FFC000"/>
                </a:solidFill>
                <a:effectLst>
                  <a:outerShdw blurRad="38100" dist="38100" dir="2700000" algn="tl">
                    <a:srgbClr val="000000">
                      <a:alpha val="43137"/>
                    </a:srgbClr>
                  </a:outerShdw>
                </a:effectLst>
                <a:latin typeface="+mn-lt"/>
              </a:rPr>
              <a:t>NIVEL AMARILLO</a:t>
            </a:r>
            <a:r>
              <a:rPr lang="es-VE" i="1" dirty="0" smtClean="0">
                <a:latin typeface="+mn-lt"/>
              </a:rPr>
              <a:t>. </a:t>
            </a:r>
            <a:r>
              <a:rPr lang="es-VE" dirty="0" smtClean="0">
                <a:latin typeface="+mn-lt"/>
              </a:rPr>
              <a:t>Tiene como meta el </a:t>
            </a:r>
            <a:r>
              <a:rPr lang="es-ES" dirty="0" smtClean="0">
                <a:latin typeface="+mn-lt"/>
              </a:rPr>
              <a:t>conocimiento y la identificación con la misión, los valores y el "modo de proceder" de la UCAB, en otras palabras: </a:t>
            </a:r>
            <a:r>
              <a:rPr lang="es-ES" dirty="0" smtClean="0">
                <a:solidFill>
                  <a:srgbClr val="FFC000"/>
                </a:solidFill>
                <a:effectLst>
                  <a:outerShdw blurRad="38100" dist="38100" dir="2700000" algn="tl">
                    <a:srgbClr val="000000">
                      <a:alpha val="43137"/>
                    </a:srgbClr>
                  </a:outerShdw>
                </a:effectLst>
                <a:latin typeface="+mn-lt"/>
              </a:rPr>
              <a:t>SER UCABISTA</a:t>
            </a:r>
            <a:r>
              <a:rPr lang="es-ES" dirty="0" smtClean="0">
                <a:latin typeface="+mn-lt"/>
              </a:rPr>
              <a:t>. </a:t>
            </a:r>
          </a:p>
          <a:p>
            <a:pPr marL="342900" indent="-342900">
              <a:buFont typeface="+mj-lt"/>
              <a:buAutoNum type="arabicPeriod"/>
            </a:pPr>
            <a:r>
              <a:rPr lang="es-ES" b="1" dirty="0" smtClean="0">
                <a:latin typeface="+mn-lt"/>
              </a:rPr>
              <a:t>¿Con quiénes</a:t>
            </a:r>
            <a:r>
              <a:rPr lang="es-ES" dirty="0" smtClean="0">
                <a:latin typeface="+mn-lt"/>
              </a:rPr>
              <a:t>? Programa en articulación con la Dirección general de Recursos Humanos. </a:t>
            </a:r>
          </a:p>
          <a:p>
            <a:pPr marL="342900" indent="-342900">
              <a:buFont typeface="+mj-lt"/>
              <a:buAutoNum type="arabicPeriod"/>
            </a:pPr>
            <a:r>
              <a:rPr lang="es-ES" b="1" dirty="0" smtClean="0">
                <a:latin typeface="+mn-lt"/>
              </a:rPr>
              <a:t>¿Para quiénes? </a:t>
            </a:r>
            <a:r>
              <a:rPr lang="es-ES" dirty="0" smtClean="0">
                <a:latin typeface="+mn-lt"/>
              </a:rPr>
              <a:t> Destinatarios: Trabajadores que ya han pasado por los talleres de identidad.</a:t>
            </a:r>
          </a:p>
          <a:p>
            <a:pPr marL="342900" indent="-342900">
              <a:buFont typeface="+mj-lt"/>
              <a:buAutoNum type="arabicPeriod"/>
            </a:pPr>
            <a:r>
              <a:rPr lang="es-ES" b="1" dirty="0" smtClean="0">
                <a:latin typeface="+mn-lt"/>
              </a:rPr>
              <a:t>¿Qué Competencias  a desarrollar según el modelo de competencias de la UCAB?</a:t>
            </a:r>
            <a:r>
              <a:rPr lang="es-VE" b="1" dirty="0" smtClean="0">
                <a:latin typeface="+mn-lt"/>
              </a:rPr>
              <a:t> </a:t>
            </a:r>
            <a:r>
              <a:rPr lang="es-VE" dirty="0" smtClean="0">
                <a:latin typeface="+mn-lt"/>
              </a:rPr>
              <a:t>Aprender a convivir y servir. Unidad de competencia: Reflexiona y cuestiona  su propia actuación.</a:t>
            </a:r>
          </a:p>
          <a:p>
            <a:pPr marL="342900" indent="-342900"/>
            <a:r>
              <a:rPr lang="es-VE" dirty="0" smtClean="0">
                <a:latin typeface="+mn-lt"/>
              </a:rPr>
              <a:t>       Definición: Examina y valora críticamente su quehacer personal relativo al bienestar de los otros.</a:t>
            </a:r>
          </a:p>
          <a:p>
            <a:pPr marL="342900" indent="-342900"/>
            <a:r>
              <a:rPr lang="es-VE" dirty="0" smtClean="0">
                <a:latin typeface="+mn-lt"/>
              </a:rPr>
              <a:t>       Criterios de desempeño: Realiza su quehacer personal y en relación con el otro; valora su actuación en relación con el otro, actúa en concordancia con su reflexión, implementa cambios a nivel personal que inciden en el bienestar de otros; promueve en otros la reflexión y valoración crítica de la actuación personal.</a:t>
            </a:r>
            <a:endParaRPr lang="es-VE" dirty="0">
              <a:latin typeface="+mn-lt"/>
            </a:endParaRPr>
          </a:p>
        </p:txBody>
      </p:sp>
      <p:sp>
        <p:nvSpPr>
          <p:cNvPr id="10" name="1 Título"/>
          <p:cNvSpPr txBox="1">
            <a:spLocks/>
          </p:cNvSpPr>
          <p:nvPr/>
        </p:nvSpPr>
        <p:spPr bwMode="auto">
          <a:xfrm>
            <a:off x="2555776" y="-27384"/>
            <a:ext cx="2520281" cy="792088"/>
          </a:xfrm>
          <a:prstGeom prst="rect">
            <a:avLst/>
          </a:prstGeom>
          <a:noFill/>
          <a:ln w="9525">
            <a:noFill/>
            <a:miter lim="800000"/>
            <a:headEnd/>
            <a:tailEnd/>
          </a:ln>
        </p:spPr>
        <p:txBody>
          <a:bodyPr/>
          <a:lstStyle/>
          <a:p>
            <a:pPr algn="ctr" eaLnBrk="0" hangingPunct="0"/>
            <a:r>
              <a:rPr lang="es-VE" sz="5000" b="1" dirty="0" smtClean="0">
                <a:ln/>
                <a:solidFill>
                  <a:srgbClr val="1B9AC7"/>
                </a:solidFill>
              </a:rPr>
              <a:t>MAGIS</a:t>
            </a:r>
            <a:endParaRPr lang="es-ES" sz="3000" b="1" dirty="0">
              <a:ln/>
            </a:endParaRPr>
          </a:p>
          <a:p>
            <a:pPr algn="ctr" eaLnBrk="0" hangingPunct="0"/>
            <a:endParaRPr lang="es-VE" sz="2500" b="1" dirty="0"/>
          </a:p>
          <a:p>
            <a:pPr algn="ctr" eaLnBrk="0" hangingPunct="0"/>
            <a:endParaRPr lang="es-VE" sz="2500" b="1" dirty="0"/>
          </a:p>
        </p:txBody>
      </p:sp>
      <p:cxnSp>
        <p:nvCxnSpPr>
          <p:cNvPr id="11" name="10 Conector recto"/>
          <p:cNvCxnSpPr/>
          <p:nvPr/>
        </p:nvCxnSpPr>
        <p:spPr>
          <a:xfrm>
            <a:off x="2627784" y="620688"/>
            <a:ext cx="3744416" cy="0"/>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sp>
        <p:nvSpPr>
          <p:cNvPr id="12" name="11 Rectángulo"/>
          <p:cNvSpPr/>
          <p:nvPr/>
        </p:nvSpPr>
        <p:spPr>
          <a:xfrm>
            <a:off x="4788024" y="116632"/>
            <a:ext cx="4355976" cy="553998"/>
          </a:xfrm>
          <a:prstGeom prst="rect">
            <a:avLst/>
          </a:prstGeom>
        </p:spPr>
        <p:txBody>
          <a:bodyPr wrap="square">
            <a:spAutoFit/>
          </a:bodyPr>
          <a:lstStyle/>
          <a:p>
            <a:r>
              <a:rPr lang="es-VE" sz="3000" b="1" dirty="0" smtClean="0">
                <a:ln/>
              </a:rPr>
              <a:t>y UCAB </a:t>
            </a:r>
          </a:p>
        </p:txBody>
      </p:sp>
      <p:sp>
        <p:nvSpPr>
          <p:cNvPr id="13" name="12 Rectángulo"/>
          <p:cNvSpPr/>
          <p:nvPr/>
        </p:nvSpPr>
        <p:spPr>
          <a:xfrm>
            <a:off x="2339752" y="692696"/>
            <a:ext cx="4355976" cy="58477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VE" sz="3200" b="1" dirty="0">
                <a:solidFill>
                  <a:schemeClr val="dk1"/>
                </a:solidFill>
                <a:latin typeface="+mn-lt"/>
              </a:rPr>
              <a:t>¿Cómo se concreta?</a:t>
            </a:r>
            <a:endParaRPr lang="es-VE" sz="3200" b="1" dirty="0">
              <a:solidFill>
                <a:schemeClr val="dk1"/>
              </a:solidFill>
              <a:latin typeface="+mn-lt"/>
            </a:endParaRPr>
          </a:p>
        </p:txBody>
      </p:sp>
      <p:pic>
        <p:nvPicPr>
          <p:cNvPr id="14" name="4 Imagen" descr="Al estilo verde.GIF"/>
          <p:cNvPicPr>
            <a:picLocks noChangeAspect="1"/>
          </p:cNvPicPr>
          <p:nvPr/>
        </p:nvPicPr>
        <p:blipFill>
          <a:blip r:embed="rId3" cstate="print"/>
          <a:srcRect/>
          <a:stretch>
            <a:fillRect/>
          </a:stretch>
        </p:blipFill>
        <p:spPr bwMode="auto">
          <a:xfrm>
            <a:off x="8286750" y="71438"/>
            <a:ext cx="771525" cy="642937"/>
          </a:xfrm>
          <a:prstGeom prst="rect">
            <a:avLst/>
          </a:prstGeom>
          <a:noFill/>
          <a:ln w="9525">
            <a:noFill/>
            <a:miter lim="800000"/>
            <a:headEnd/>
            <a:tailEnd/>
          </a:ln>
        </p:spPr>
      </p:pic>
    </p:spTree>
    <p:extLst>
      <p:ext uri="{BB962C8B-B14F-4D97-AF65-F5344CB8AC3E}">
        <p14:creationId xmlns:p14="http://schemas.microsoft.com/office/powerpoint/2010/main" val="17663897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48 Conector recto de flecha"/>
          <p:cNvCxnSpPr>
            <a:stCxn id="40" idx="2"/>
          </p:cNvCxnSpPr>
          <p:nvPr/>
        </p:nvCxnSpPr>
        <p:spPr>
          <a:xfrm>
            <a:off x="7780104" y="1771075"/>
            <a:ext cx="0" cy="361782"/>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8" name="7 Rectángulo"/>
          <p:cNvSpPr/>
          <p:nvPr/>
        </p:nvSpPr>
        <p:spPr>
          <a:xfrm>
            <a:off x="30366" y="-27384"/>
            <a:ext cx="2813442" cy="861774"/>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s-VE" sz="5000" b="1" dirty="0">
                <a:ln/>
                <a:solidFill>
                  <a:srgbClr val="1B9AC7"/>
                </a:solidFill>
              </a:rPr>
              <a:t>MAGIS</a:t>
            </a:r>
            <a:endParaRPr lang="es-ES" sz="5000" b="1" dirty="0">
              <a:ln/>
              <a:solidFill>
                <a:srgbClr val="1B9AC7"/>
              </a:solidFill>
            </a:endParaRPr>
          </a:p>
        </p:txBody>
      </p:sp>
      <p:sp>
        <p:nvSpPr>
          <p:cNvPr id="13" name="40 Rectángulo"/>
          <p:cNvSpPr>
            <a:spLocks noChangeArrowheads="1"/>
          </p:cNvSpPr>
          <p:nvPr/>
        </p:nvSpPr>
        <p:spPr bwMode="auto">
          <a:xfrm>
            <a:off x="3059832" y="260648"/>
            <a:ext cx="4720272" cy="46166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VE" sz="2400" b="1" dirty="0" smtClean="0"/>
              <a:t>Taller </a:t>
            </a:r>
            <a:r>
              <a:rPr lang="es-VE" sz="2400" b="1" dirty="0" smtClean="0"/>
              <a:t>Trabajadores al Estilo </a:t>
            </a:r>
            <a:r>
              <a:rPr lang="es-VE" sz="2400" b="1" dirty="0" err="1" smtClean="0"/>
              <a:t>Magis</a:t>
            </a:r>
            <a:endParaRPr lang="es-VE" sz="2400" b="1" dirty="0"/>
          </a:p>
        </p:txBody>
      </p:sp>
      <p:cxnSp>
        <p:nvCxnSpPr>
          <p:cNvPr id="18" name="17 Conector recto"/>
          <p:cNvCxnSpPr/>
          <p:nvPr/>
        </p:nvCxnSpPr>
        <p:spPr>
          <a:xfrm>
            <a:off x="251520" y="692696"/>
            <a:ext cx="2376264" cy="793"/>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19" name="112 Imagen" descr="VERTICAL_COLOR..png"/>
          <p:cNvPicPr>
            <a:picLocks noChangeAspect="1"/>
          </p:cNvPicPr>
          <p:nvPr/>
        </p:nvPicPr>
        <p:blipFill>
          <a:blip r:embed="rId2" cstate="print"/>
          <a:srcRect b="30833"/>
          <a:stretch>
            <a:fillRect/>
          </a:stretch>
        </p:blipFill>
        <p:spPr bwMode="auto">
          <a:xfrm>
            <a:off x="0" y="6169868"/>
            <a:ext cx="762000" cy="571500"/>
          </a:xfrm>
          <a:prstGeom prst="rect">
            <a:avLst/>
          </a:prstGeom>
          <a:noFill/>
          <a:ln w="9525">
            <a:noFill/>
            <a:miter lim="800000"/>
            <a:headEnd/>
            <a:tailEnd/>
          </a:ln>
        </p:spPr>
      </p:pic>
      <p:sp>
        <p:nvSpPr>
          <p:cNvPr id="38" name="37 Rectángulo"/>
          <p:cNvSpPr/>
          <p:nvPr/>
        </p:nvSpPr>
        <p:spPr>
          <a:xfrm>
            <a:off x="3366120" y="1124744"/>
            <a:ext cx="2613784" cy="646331"/>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ctr"/>
            <a:r>
              <a:rPr lang="es-VE" dirty="0" smtClean="0"/>
              <a:t>Fase de interpelación Provocación</a:t>
            </a:r>
            <a:endParaRPr lang="es-VE" dirty="0"/>
          </a:p>
        </p:txBody>
      </p:sp>
      <p:sp>
        <p:nvSpPr>
          <p:cNvPr id="39" name="38 Rectángulo"/>
          <p:cNvSpPr/>
          <p:nvPr/>
        </p:nvSpPr>
        <p:spPr>
          <a:xfrm>
            <a:off x="251520" y="1124744"/>
            <a:ext cx="2460289" cy="646331"/>
          </a:xfrm>
          <a:prstGeom prst="rect">
            <a:avLst/>
          </a:prstGeom>
        </p:spPr>
        <p:style>
          <a:lnRef idx="0">
            <a:schemeClr val="accent3"/>
          </a:lnRef>
          <a:fillRef idx="3">
            <a:schemeClr val="accent3"/>
          </a:fillRef>
          <a:effectRef idx="3">
            <a:schemeClr val="accent3"/>
          </a:effectRef>
          <a:fontRef idx="minor">
            <a:schemeClr val="lt1"/>
          </a:fontRef>
        </p:style>
        <p:txBody>
          <a:bodyPr wrap="none">
            <a:spAutoFit/>
          </a:bodyPr>
          <a:lstStyle/>
          <a:p>
            <a:r>
              <a:rPr lang="es-VE" dirty="0" smtClean="0"/>
              <a:t>Fase de autoexploración</a:t>
            </a:r>
          </a:p>
          <a:p>
            <a:r>
              <a:rPr lang="es-VE" dirty="0" smtClean="0"/>
              <a:t>autoconocimiento</a:t>
            </a:r>
            <a:endParaRPr lang="es-VE" dirty="0"/>
          </a:p>
        </p:txBody>
      </p:sp>
      <p:sp>
        <p:nvSpPr>
          <p:cNvPr id="40" name="39 Rectángulo"/>
          <p:cNvSpPr/>
          <p:nvPr/>
        </p:nvSpPr>
        <p:spPr>
          <a:xfrm>
            <a:off x="6667728" y="1124744"/>
            <a:ext cx="2224752" cy="646331"/>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ctr"/>
            <a:r>
              <a:rPr lang="es-VE" dirty="0" smtClean="0"/>
              <a:t>Fase de Integración Elaboración</a:t>
            </a:r>
            <a:endParaRPr lang="es-VE" dirty="0"/>
          </a:p>
        </p:txBody>
      </p:sp>
      <p:sp>
        <p:nvSpPr>
          <p:cNvPr id="42" name="41 Rectángulo"/>
          <p:cNvSpPr/>
          <p:nvPr/>
        </p:nvSpPr>
        <p:spPr>
          <a:xfrm>
            <a:off x="251520" y="2205439"/>
            <a:ext cx="2160242" cy="4031873"/>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VE" sz="1600" i="1" dirty="0" smtClean="0"/>
              <a:t>1.-</a:t>
            </a:r>
            <a:r>
              <a:rPr lang="es-VE" sz="1600" i="1" u="sng" dirty="0" smtClean="0"/>
              <a:t>Ejercicio Individual:</a:t>
            </a:r>
          </a:p>
          <a:p>
            <a:pPr algn="just"/>
            <a:r>
              <a:rPr lang="es-VE" sz="1600" i="1" dirty="0" smtClean="0"/>
              <a:t>¿Qué significa el trabajo para ti?</a:t>
            </a:r>
          </a:p>
          <a:p>
            <a:pPr algn="just"/>
            <a:r>
              <a:rPr lang="es-VE" sz="1600" i="1" dirty="0" smtClean="0"/>
              <a:t>Círculo de la influencia: Si piensas  quién influenció tu forma de ver el trabajo, ¿qué personas concretas en tu vida identificarías? </a:t>
            </a:r>
          </a:p>
          <a:p>
            <a:pPr algn="just"/>
            <a:r>
              <a:rPr lang="es-VE" sz="1600" i="1" dirty="0" smtClean="0"/>
              <a:t>2.- </a:t>
            </a:r>
            <a:r>
              <a:rPr lang="es-VE" sz="1600" i="1" u="sng" dirty="0" smtClean="0"/>
              <a:t>Ejercicio grupal: </a:t>
            </a:r>
            <a:r>
              <a:rPr lang="es-VE" sz="1600" i="1" dirty="0" smtClean="0"/>
              <a:t>trabajo, ¿Si piensan en quiénes admiran sobre forma de ver el trabajo, qué personas de la vida pública identificarían? </a:t>
            </a:r>
          </a:p>
          <a:p>
            <a:pPr algn="just"/>
            <a:endParaRPr lang="es-VE" sz="1600" i="1" dirty="0" smtClean="0"/>
          </a:p>
        </p:txBody>
      </p:sp>
      <p:sp>
        <p:nvSpPr>
          <p:cNvPr id="43" name="42 Rectángulo"/>
          <p:cNvSpPr/>
          <p:nvPr/>
        </p:nvSpPr>
        <p:spPr>
          <a:xfrm>
            <a:off x="2843808" y="2098591"/>
            <a:ext cx="3744416" cy="2554545"/>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VE" sz="1600" b="1" i="1" dirty="0" smtClean="0"/>
              <a:t>NIVEL PSICOLÓGICO-SOCIOLÓGICO</a:t>
            </a:r>
          </a:p>
          <a:p>
            <a:pPr algn="just"/>
            <a:r>
              <a:rPr lang="es-VE" sz="1600" i="1" u="sng" dirty="0" smtClean="0"/>
              <a:t>Presentación y trabajo grupal</a:t>
            </a:r>
          </a:p>
          <a:p>
            <a:pPr algn="just"/>
            <a:r>
              <a:rPr lang="es-VE" sz="1600" i="1" dirty="0" smtClean="0"/>
              <a:t>Presentación y trabajo grupal. Significado familiar-institucional, social. Construcción social. Relación con el proyecto de vida. Categorías definitorias del trabajo: (MOW, 1987; </a:t>
            </a:r>
            <a:r>
              <a:rPr lang="es-VE" sz="1600" i="1" dirty="0" err="1" smtClean="0"/>
              <a:t>Salanova</a:t>
            </a:r>
            <a:r>
              <a:rPr lang="es-VE" sz="1600" i="1" dirty="0" smtClean="0"/>
              <a:t>, Gracia y </a:t>
            </a:r>
            <a:r>
              <a:rPr lang="es-VE" sz="1600" i="1" dirty="0" err="1" smtClean="0"/>
              <a:t>Peiró</a:t>
            </a:r>
            <a:r>
              <a:rPr lang="es-VE" sz="1600" i="1" dirty="0" smtClean="0"/>
              <a:t>, 1996) Funciones del trabajo y vs asociadas (</a:t>
            </a:r>
            <a:r>
              <a:rPr lang="es-VE" sz="1600" i="1" dirty="0" err="1" smtClean="0"/>
              <a:t>Dakduk</a:t>
            </a:r>
            <a:r>
              <a:rPr lang="es-VE" sz="1600" i="1" dirty="0" smtClean="0"/>
              <a:t>, 2013). </a:t>
            </a:r>
          </a:p>
          <a:p>
            <a:pPr algn="just"/>
            <a:r>
              <a:rPr lang="es-VE" sz="1600" i="1" u="sng" dirty="0" smtClean="0"/>
              <a:t>Tarjetas con Grandes Personajes </a:t>
            </a:r>
            <a:endParaRPr lang="es-VE" sz="1600" u="sng" dirty="0" smtClean="0"/>
          </a:p>
        </p:txBody>
      </p:sp>
      <p:sp>
        <p:nvSpPr>
          <p:cNvPr id="44" name="43 Rectángulo"/>
          <p:cNvSpPr/>
          <p:nvPr/>
        </p:nvSpPr>
        <p:spPr>
          <a:xfrm>
            <a:off x="6876256" y="2392719"/>
            <a:ext cx="2016224" cy="3785652"/>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VE" sz="1600" u="sng" dirty="0" smtClean="0"/>
              <a:t>Ejercicio individual y discusión grupal:</a:t>
            </a:r>
          </a:p>
          <a:p>
            <a:pPr algn="just"/>
            <a:r>
              <a:rPr lang="es-VE" sz="1600" i="1" dirty="0" smtClean="0"/>
              <a:t>¿De qué manera el MAGIS aporta en mi trabajo en la universidad? ¿Qué aspectos debo mejorar para integrar el MAGIS a mi vida?</a:t>
            </a:r>
          </a:p>
          <a:p>
            <a:pPr algn="just"/>
            <a:endParaRPr lang="es-VE" sz="1600" i="1" dirty="0" smtClean="0"/>
          </a:p>
          <a:p>
            <a:pPr algn="just"/>
            <a:r>
              <a:rPr lang="es-VE" sz="1600" i="1" dirty="0" smtClean="0"/>
              <a:t>¿Qué ha aportado a tu significado del trabajo la experiencia de hoy?</a:t>
            </a:r>
          </a:p>
          <a:p>
            <a:pPr algn="just"/>
            <a:endParaRPr lang="es-VE" sz="1600" i="1" dirty="0" smtClean="0"/>
          </a:p>
        </p:txBody>
      </p:sp>
      <p:cxnSp>
        <p:nvCxnSpPr>
          <p:cNvPr id="23" name="22 Conector recto de flecha"/>
          <p:cNvCxnSpPr>
            <a:stCxn id="39" idx="3"/>
            <a:endCxn id="38" idx="1"/>
          </p:cNvCxnSpPr>
          <p:nvPr/>
        </p:nvCxnSpPr>
        <p:spPr>
          <a:xfrm>
            <a:off x="2711809" y="1447910"/>
            <a:ext cx="654311" cy="0"/>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25" name="24 Conector recto de flecha"/>
          <p:cNvCxnSpPr>
            <a:stCxn id="38" idx="3"/>
            <a:endCxn id="40" idx="1"/>
          </p:cNvCxnSpPr>
          <p:nvPr/>
        </p:nvCxnSpPr>
        <p:spPr>
          <a:xfrm>
            <a:off x="5979904" y="1447910"/>
            <a:ext cx="687824" cy="0"/>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26" name="25 Rectángulo"/>
          <p:cNvSpPr/>
          <p:nvPr/>
        </p:nvSpPr>
        <p:spPr>
          <a:xfrm>
            <a:off x="2843808" y="4679265"/>
            <a:ext cx="3744416" cy="2062103"/>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r>
              <a:rPr lang="es-VE" sz="1600" b="1" i="1" dirty="0" smtClean="0"/>
              <a:t>NIVEL HISTÓRICO TRASCENDENTAL</a:t>
            </a:r>
          </a:p>
          <a:p>
            <a:r>
              <a:rPr lang="es-VE" sz="1600" i="1" u="sng" dirty="0" smtClean="0"/>
              <a:t>Presentación y trabajo grupal</a:t>
            </a:r>
            <a:r>
              <a:rPr lang="es-VE" sz="1600" u="sng" dirty="0" smtClean="0"/>
              <a:t> </a:t>
            </a:r>
          </a:p>
          <a:p>
            <a:r>
              <a:rPr lang="es-VE" sz="1600" dirty="0" smtClean="0"/>
              <a:t>El significado del trabajo desde la antigüedad a la postmodernidad.</a:t>
            </a:r>
          </a:p>
          <a:p>
            <a:r>
              <a:rPr lang="es-VE" sz="1600" dirty="0" smtClean="0"/>
              <a:t>El significado del trabajo para el cristiano.  El trabajo y el </a:t>
            </a:r>
            <a:r>
              <a:rPr lang="es-VE" sz="1600" dirty="0" err="1" smtClean="0"/>
              <a:t>Magis</a:t>
            </a:r>
            <a:r>
              <a:rPr lang="es-VE" sz="1600" dirty="0" smtClean="0"/>
              <a:t> ignaciano. Relación con los valores y cultura organizacional. </a:t>
            </a:r>
            <a:r>
              <a:rPr lang="es-VE" sz="1600" i="1" dirty="0" smtClean="0"/>
              <a:t> </a:t>
            </a:r>
          </a:p>
          <a:p>
            <a:r>
              <a:rPr lang="es-VE" sz="1600" i="1" u="sng" dirty="0" smtClean="0"/>
              <a:t>Video de grandes personajes</a:t>
            </a:r>
            <a:endParaRPr lang="es-VE" sz="1600" u="sng" dirty="0" smtClean="0"/>
          </a:p>
        </p:txBody>
      </p:sp>
      <p:cxnSp>
        <p:nvCxnSpPr>
          <p:cNvPr id="27" name="26 Conector recto de flecha"/>
          <p:cNvCxnSpPr/>
          <p:nvPr/>
        </p:nvCxnSpPr>
        <p:spPr>
          <a:xfrm flipH="1">
            <a:off x="2627784" y="2392719"/>
            <a:ext cx="4192" cy="398860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pic>
        <p:nvPicPr>
          <p:cNvPr id="17" name="4 Imagen" descr="Al estilo verde.GIF"/>
          <p:cNvPicPr>
            <a:picLocks noChangeAspect="1"/>
          </p:cNvPicPr>
          <p:nvPr/>
        </p:nvPicPr>
        <p:blipFill>
          <a:blip r:embed="rId3" cstate="print"/>
          <a:srcRect/>
          <a:stretch>
            <a:fillRect/>
          </a:stretch>
        </p:blipFill>
        <p:spPr bwMode="auto">
          <a:xfrm>
            <a:off x="8286750" y="71438"/>
            <a:ext cx="771525" cy="642937"/>
          </a:xfrm>
          <a:prstGeom prst="rect">
            <a:avLst/>
          </a:prstGeom>
          <a:noFill/>
          <a:ln w="9525">
            <a:noFill/>
            <a:miter lim="800000"/>
            <a:headEnd/>
            <a:tailEnd/>
          </a:ln>
        </p:spPr>
      </p:pic>
    </p:spTree>
    <p:extLst>
      <p:ext uri="{BB962C8B-B14F-4D97-AF65-F5344CB8AC3E}">
        <p14:creationId xmlns:p14="http://schemas.microsoft.com/office/powerpoint/2010/main" val="3879842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p:cNvSpPr/>
          <p:nvPr/>
        </p:nvSpPr>
        <p:spPr>
          <a:xfrm>
            <a:off x="30366" y="-27384"/>
            <a:ext cx="2813442" cy="861774"/>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s-VE" sz="5000" b="1" dirty="0">
                <a:ln/>
                <a:solidFill>
                  <a:srgbClr val="1B9AC7"/>
                </a:solidFill>
              </a:rPr>
              <a:t>MAGIS</a:t>
            </a:r>
            <a:endParaRPr lang="es-ES" sz="5000" b="1" dirty="0">
              <a:ln/>
              <a:solidFill>
                <a:srgbClr val="1B9AC7"/>
              </a:solidFill>
            </a:endParaRPr>
          </a:p>
        </p:txBody>
      </p:sp>
      <p:cxnSp>
        <p:nvCxnSpPr>
          <p:cNvPr id="9" name="8 Conector recto de flecha"/>
          <p:cNvCxnSpPr/>
          <p:nvPr/>
        </p:nvCxnSpPr>
        <p:spPr>
          <a:xfrm flipH="1">
            <a:off x="2411760" y="1124744"/>
            <a:ext cx="648072" cy="144016"/>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13" name="40 Rectángulo"/>
          <p:cNvSpPr>
            <a:spLocks noChangeArrowheads="1"/>
          </p:cNvSpPr>
          <p:nvPr/>
        </p:nvSpPr>
        <p:spPr bwMode="auto">
          <a:xfrm>
            <a:off x="3059832" y="260648"/>
            <a:ext cx="5832648" cy="646331"/>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VE" dirty="0" smtClean="0"/>
              <a:t>Comprende al ser humano desde una búsqueda agradecida del </a:t>
            </a:r>
            <a:r>
              <a:rPr lang="es-VE" i="1" dirty="0" smtClean="0"/>
              <a:t>para-qué de las cosas y su vida (La vocación). </a:t>
            </a:r>
            <a:endParaRPr lang="es-VE" dirty="0"/>
          </a:p>
        </p:txBody>
      </p:sp>
      <p:cxnSp>
        <p:nvCxnSpPr>
          <p:cNvPr id="18" name="17 Conector recto"/>
          <p:cNvCxnSpPr/>
          <p:nvPr/>
        </p:nvCxnSpPr>
        <p:spPr>
          <a:xfrm>
            <a:off x="179512" y="691109"/>
            <a:ext cx="2376264" cy="0"/>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19" name="112 Imagen" descr="VERTICAL_COLOR..png"/>
          <p:cNvPicPr>
            <a:picLocks noChangeAspect="1"/>
          </p:cNvPicPr>
          <p:nvPr/>
        </p:nvPicPr>
        <p:blipFill>
          <a:blip r:embed="rId2" cstate="print"/>
          <a:srcRect b="30833"/>
          <a:stretch>
            <a:fillRect/>
          </a:stretch>
        </p:blipFill>
        <p:spPr bwMode="auto">
          <a:xfrm>
            <a:off x="0" y="6169868"/>
            <a:ext cx="762000" cy="571500"/>
          </a:xfrm>
          <a:prstGeom prst="rect">
            <a:avLst/>
          </a:prstGeom>
          <a:noFill/>
          <a:ln w="9525">
            <a:noFill/>
            <a:miter lim="800000"/>
            <a:headEnd/>
            <a:tailEnd/>
          </a:ln>
        </p:spPr>
      </p:pic>
      <p:sp>
        <p:nvSpPr>
          <p:cNvPr id="39" name="38 Rectángulo"/>
          <p:cNvSpPr/>
          <p:nvPr/>
        </p:nvSpPr>
        <p:spPr>
          <a:xfrm>
            <a:off x="251520" y="1052736"/>
            <a:ext cx="4196277" cy="461665"/>
          </a:xfrm>
          <a:prstGeom prst="rect">
            <a:avLst/>
          </a:prstGeom>
        </p:spPr>
        <p:style>
          <a:lnRef idx="0">
            <a:schemeClr val="accent3"/>
          </a:lnRef>
          <a:fillRef idx="3">
            <a:schemeClr val="accent3"/>
          </a:fillRef>
          <a:effectRef idx="3">
            <a:schemeClr val="accent3"/>
          </a:effectRef>
          <a:fontRef idx="minor">
            <a:schemeClr val="lt1"/>
          </a:fontRef>
        </p:style>
        <p:txBody>
          <a:bodyPr wrap="none">
            <a:spAutoFit/>
          </a:bodyPr>
          <a:lstStyle/>
          <a:p>
            <a:r>
              <a:rPr lang="es-VE" sz="2400" dirty="0" smtClean="0"/>
              <a:t>¿Qué significa el trabajo para ti?</a:t>
            </a:r>
            <a:endParaRPr lang="es-VE" sz="2400" dirty="0"/>
          </a:p>
        </p:txBody>
      </p:sp>
      <p:sp>
        <p:nvSpPr>
          <p:cNvPr id="42" name="41 Rectángulo"/>
          <p:cNvSpPr/>
          <p:nvPr/>
        </p:nvSpPr>
        <p:spPr>
          <a:xfrm>
            <a:off x="611560" y="1844824"/>
            <a:ext cx="8280920" cy="4801314"/>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pPr marL="285750" indent="-285750" algn="just">
              <a:buFont typeface="Arial" pitchFamily="34" charset="0"/>
              <a:buChar char="•"/>
            </a:pPr>
            <a:r>
              <a:rPr lang="es-VE" dirty="0" smtClean="0"/>
              <a:t>“Para mí el trabajo es lo que me permite tener el ingreso necesario para poder subsistir día a día”</a:t>
            </a:r>
          </a:p>
          <a:p>
            <a:pPr marL="285750" indent="-285750" algn="just">
              <a:buFont typeface="Arial" pitchFamily="34" charset="0"/>
              <a:buChar char="•"/>
            </a:pPr>
            <a:r>
              <a:rPr lang="es-VE" dirty="0" smtClean="0"/>
              <a:t>“Es una actividad que me lleva a participar en un objetivo común, a conocer personas, procesos, métodos, y que nos permite crecer como ciudadanos”</a:t>
            </a:r>
          </a:p>
          <a:p>
            <a:pPr marL="285750" indent="-285750" algn="just">
              <a:buFont typeface="Arial" pitchFamily="34" charset="0"/>
              <a:buChar char="•"/>
            </a:pPr>
            <a:r>
              <a:rPr lang="es-VE" dirty="0" smtClean="0"/>
              <a:t>“Significa aprendizaje. Como ser humano y a la vez compartir con otras personas que terminan en buenas amistades”</a:t>
            </a:r>
          </a:p>
          <a:p>
            <a:pPr marL="285750" indent="-285750" algn="just">
              <a:buFont typeface="Arial" pitchFamily="34" charset="0"/>
              <a:buChar char="•"/>
            </a:pPr>
            <a:r>
              <a:rPr lang="es-VE" dirty="0" smtClean="0"/>
              <a:t>“Es una forma de laborar de 8 horas de servicio al otro desde mi perfil de competencias donde brindo lo mejor de mi personal y profesionalmente, y que me permita evolucionar integral, sistémica, sistemática y creativamente”	</a:t>
            </a:r>
          </a:p>
          <a:p>
            <a:pPr marL="285750" indent="-285750" algn="just">
              <a:buFont typeface="Arial" pitchFamily="34" charset="0"/>
              <a:buChar char="•"/>
            </a:pPr>
            <a:r>
              <a:rPr lang="es-VE" dirty="0" smtClean="0"/>
              <a:t>“Es algo en que en verdad tenemos derecho cada quien en su salario de su trabajo como un dicho el que trabaja come”</a:t>
            </a:r>
          </a:p>
          <a:p>
            <a:pPr marL="285750" indent="-285750" algn="just">
              <a:buFont typeface="Arial" pitchFamily="34" charset="0"/>
              <a:buChar char="•"/>
            </a:pPr>
            <a:r>
              <a:rPr lang="es-VE" dirty="0" smtClean="0"/>
              <a:t>“Realizar actividades para llegar a una meta o a un propósito”</a:t>
            </a:r>
          </a:p>
          <a:p>
            <a:pPr marL="285750" indent="-285750" algn="just">
              <a:buFont typeface="Arial" pitchFamily="34" charset="0"/>
              <a:buChar char="•"/>
            </a:pPr>
            <a:r>
              <a:rPr lang="es-VE" dirty="0" smtClean="0"/>
              <a:t>“Lograr objetivos, metas, resultados. Satisfacción del cliente y propia”</a:t>
            </a:r>
          </a:p>
          <a:p>
            <a:pPr marL="285750" indent="-285750" algn="just">
              <a:buFont typeface="Arial" pitchFamily="34" charset="0"/>
              <a:buChar char="•"/>
            </a:pPr>
            <a:r>
              <a:rPr lang="es-VE" dirty="0" smtClean="0"/>
              <a:t>“Es el medio de sustento, donde terminas compartiendo y viviendo más que en casa u hogar, que debe ser voluntario, acorde a mis habilidades. Ser productivo”</a:t>
            </a:r>
          </a:p>
          <a:p>
            <a:pPr marL="285750" indent="-285750" algn="just">
              <a:buFont typeface="Arial" pitchFamily="34" charset="0"/>
              <a:buChar char="•"/>
            </a:pPr>
            <a:r>
              <a:rPr lang="es-VE" dirty="0" smtClean="0"/>
              <a:t>“Experiencia, conocimiento, distracción”</a:t>
            </a:r>
          </a:p>
          <a:p>
            <a:pPr marL="285750" indent="-285750" algn="just">
              <a:buFont typeface="Arial" pitchFamily="34" charset="0"/>
              <a:buChar char="•"/>
            </a:pPr>
            <a:endParaRPr lang="es-VE" i="1" dirty="0" smtClean="0"/>
          </a:p>
        </p:txBody>
      </p:sp>
      <p:cxnSp>
        <p:nvCxnSpPr>
          <p:cNvPr id="54" name="53 Conector recto de flecha"/>
          <p:cNvCxnSpPr>
            <a:stCxn id="39" idx="2"/>
          </p:cNvCxnSpPr>
          <p:nvPr/>
        </p:nvCxnSpPr>
        <p:spPr>
          <a:xfrm flipH="1">
            <a:off x="2349658" y="1514401"/>
            <a:ext cx="1" cy="330423"/>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84797994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p:cNvSpPr/>
          <p:nvPr/>
        </p:nvSpPr>
        <p:spPr>
          <a:xfrm>
            <a:off x="30366" y="-27384"/>
            <a:ext cx="2813442" cy="861774"/>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s-VE" sz="5000" b="1" dirty="0">
                <a:ln/>
                <a:solidFill>
                  <a:srgbClr val="1B9AC7"/>
                </a:solidFill>
              </a:rPr>
              <a:t>MAGIS</a:t>
            </a:r>
            <a:endParaRPr lang="es-ES" sz="5000" b="1" dirty="0">
              <a:ln/>
              <a:solidFill>
                <a:srgbClr val="1B9AC7"/>
              </a:solidFill>
            </a:endParaRPr>
          </a:p>
        </p:txBody>
      </p:sp>
      <p:cxnSp>
        <p:nvCxnSpPr>
          <p:cNvPr id="9" name="8 Conector recto de flecha"/>
          <p:cNvCxnSpPr/>
          <p:nvPr/>
        </p:nvCxnSpPr>
        <p:spPr>
          <a:xfrm flipH="1">
            <a:off x="2411760" y="1124744"/>
            <a:ext cx="648072" cy="144016"/>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pic>
        <p:nvPicPr>
          <p:cNvPr id="19" name="112 Imagen" descr="VERTICAL_COLOR..png"/>
          <p:cNvPicPr>
            <a:picLocks noChangeAspect="1"/>
          </p:cNvPicPr>
          <p:nvPr/>
        </p:nvPicPr>
        <p:blipFill>
          <a:blip r:embed="rId2" cstate="print"/>
          <a:srcRect b="30833"/>
          <a:stretch>
            <a:fillRect/>
          </a:stretch>
        </p:blipFill>
        <p:spPr bwMode="auto">
          <a:xfrm>
            <a:off x="0" y="6169868"/>
            <a:ext cx="762000" cy="571500"/>
          </a:xfrm>
          <a:prstGeom prst="rect">
            <a:avLst/>
          </a:prstGeom>
          <a:noFill/>
          <a:ln w="9525">
            <a:noFill/>
            <a:miter lim="800000"/>
            <a:headEnd/>
            <a:tailEnd/>
          </a:ln>
        </p:spPr>
      </p:pic>
      <p:sp>
        <p:nvSpPr>
          <p:cNvPr id="39" name="38 Rectángulo"/>
          <p:cNvSpPr/>
          <p:nvPr/>
        </p:nvSpPr>
        <p:spPr>
          <a:xfrm>
            <a:off x="648231" y="1083435"/>
            <a:ext cx="7956217" cy="430887"/>
          </a:xfrm>
          <a:prstGeom prst="rect">
            <a:avLst/>
          </a:prstGeom>
        </p:spPr>
        <p:style>
          <a:lnRef idx="0">
            <a:schemeClr val="accent3"/>
          </a:lnRef>
          <a:fillRef idx="3">
            <a:schemeClr val="accent3"/>
          </a:fillRef>
          <a:effectRef idx="3">
            <a:schemeClr val="accent3"/>
          </a:effectRef>
          <a:fontRef idx="minor">
            <a:schemeClr val="lt1"/>
          </a:fontRef>
        </p:style>
        <p:txBody>
          <a:bodyPr wrap="none">
            <a:spAutoFit/>
          </a:bodyPr>
          <a:lstStyle/>
          <a:p>
            <a:r>
              <a:rPr lang="es-VE" sz="2200" dirty="0" smtClean="0"/>
              <a:t>¿Qué ha aportado a tu significado del trabajo la experiencia de hoy?</a:t>
            </a:r>
            <a:endParaRPr lang="es-VE" sz="2200" dirty="0"/>
          </a:p>
        </p:txBody>
      </p:sp>
      <p:sp>
        <p:nvSpPr>
          <p:cNvPr id="42" name="41 Rectángulo"/>
          <p:cNvSpPr/>
          <p:nvPr/>
        </p:nvSpPr>
        <p:spPr>
          <a:xfrm>
            <a:off x="381000" y="1929021"/>
            <a:ext cx="8655496" cy="4524315"/>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pPr marL="285750" indent="-285750">
              <a:buFont typeface="Arial" pitchFamily="34" charset="0"/>
              <a:buChar char="•"/>
            </a:pPr>
            <a:r>
              <a:rPr lang="es-VE" dirty="0" smtClean="0"/>
              <a:t>“1 Hacerlo cada día mejor y con amor, servir al otro para darle gloria a Dios. 2 Servir para ser mejor y en conexión con Dios”</a:t>
            </a:r>
          </a:p>
          <a:p>
            <a:pPr marL="285750" indent="-285750">
              <a:buFont typeface="Arial" pitchFamily="34" charset="0"/>
              <a:buChar char="•"/>
            </a:pPr>
            <a:r>
              <a:rPr lang="es-VE" dirty="0" smtClean="0"/>
              <a:t>“1 Me encantó esta experiencia, son necesarias estos espacios para compartir y consolidar nuestro compromiso con la UCAB, me llevo más ganas de trabajar y seguir haciendo lo posible por mejorar cada día más a nivel profesional y personal. 2 Es el espacio donde puedo aportar y seguir aprendiendo con mi trabajo y mis compañeros” </a:t>
            </a:r>
          </a:p>
          <a:p>
            <a:pPr marL="285750" indent="-285750">
              <a:buFont typeface="Arial" pitchFamily="34" charset="0"/>
              <a:buChar char="•"/>
            </a:pPr>
            <a:r>
              <a:rPr lang="es-VE" dirty="0" smtClean="0"/>
              <a:t>“1 Que no soy yo en el trabajo, es lo que realice, sea poco o mucho, con excelencia siempre va en pro de la institución. 2 Sustento, amor, compromisos y sobre todo familia”</a:t>
            </a:r>
          </a:p>
          <a:p>
            <a:pPr marL="285750" indent="-285750">
              <a:buFont typeface="Arial" pitchFamily="34" charset="0"/>
              <a:buChar char="•"/>
            </a:pPr>
            <a:r>
              <a:rPr lang="es-VE" dirty="0" smtClean="0"/>
              <a:t>“1 Aportó reflexión, como conversamos en el taller revisar que estamos haciendo, cómo y si realmente nos llena, a qué le estamos dando más valor. Leer y escuchar frases que nos hacen sentir que vamos por buen camino. 2 Dale forma a tus conocimientos. Aprende en el camino otras maneras de moldear” </a:t>
            </a:r>
          </a:p>
          <a:p>
            <a:pPr marL="285750" indent="-285750">
              <a:buFont typeface="Arial" pitchFamily="34" charset="0"/>
              <a:buChar char="•"/>
            </a:pPr>
            <a:r>
              <a:rPr lang="es-VE" dirty="0" smtClean="0"/>
              <a:t>“1 </a:t>
            </a:r>
            <a:r>
              <a:rPr lang="es-VE" dirty="0" smtClean="0"/>
              <a:t>Reivindica </a:t>
            </a:r>
            <a:r>
              <a:rPr lang="es-VE" dirty="0" smtClean="0"/>
              <a:t>este taller MAGIS que mi trabajo es parte integral de mi vida, que amo y disfruto servir al otro y que sería maravilloso que cada uno tuviese la oportunidad de escalar en él. 2 La UCAB cultiva vida, con amor, da raíces firmes y alas </a:t>
            </a:r>
            <a:r>
              <a:rPr lang="es-VE" dirty="0" smtClean="0"/>
              <a:t>transformadoras“</a:t>
            </a:r>
            <a:endParaRPr lang="es-VE" i="1" dirty="0" smtClean="0"/>
          </a:p>
        </p:txBody>
      </p:sp>
      <p:cxnSp>
        <p:nvCxnSpPr>
          <p:cNvPr id="54" name="53 Conector recto de flecha"/>
          <p:cNvCxnSpPr>
            <a:stCxn id="39" idx="2"/>
          </p:cNvCxnSpPr>
          <p:nvPr/>
        </p:nvCxnSpPr>
        <p:spPr>
          <a:xfrm>
            <a:off x="4626340" y="1514322"/>
            <a:ext cx="0" cy="330502"/>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14" name="40 Rectángulo"/>
          <p:cNvSpPr>
            <a:spLocks noChangeArrowheads="1"/>
          </p:cNvSpPr>
          <p:nvPr/>
        </p:nvSpPr>
        <p:spPr bwMode="auto">
          <a:xfrm>
            <a:off x="2807804" y="251937"/>
            <a:ext cx="6228692" cy="58477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VE" sz="1600" dirty="0" smtClean="0"/>
              <a:t>Ampliación del significado: dimensión transcendente explícita, dimensión social más explícita que al inicio, ampliación de la dimensión individual.</a:t>
            </a:r>
            <a:r>
              <a:rPr lang="es-VE" sz="1600" i="1" dirty="0" smtClean="0"/>
              <a:t> </a:t>
            </a:r>
            <a:endParaRPr lang="es-VE" sz="1600" dirty="0"/>
          </a:p>
        </p:txBody>
      </p:sp>
      <p:cxnSp>
        <p:nvCxnSpPr>
          <p:cNvPr id="15" name="14 Conector recto"/>
          <p:cNvCxnSpPr/>
          <p:nvPr/>
        </p:nvCxnSpPr>
        <p:spPr>
          <a:xfrm>
            <a:off x="179512" y="691109"/>
            <a:ext cx="2376264" cy="1587"/>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09082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p:cNvSpPr/>
          <p:nvPr/>
        </p:nvSpPr>
        <p:spPr>
          <a:xfrm>
            <a:off x="2982694" y="-27384"/>
            <a:ext cx="2813442" cy="861774"/>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s-VE" sz="5000" b="1" dirty="0">
                <a:ln/>
                <a:solidFill>
                  <a:srgbClr val="1B9AC7"/>
                </a:solidFill>
              </a:rPr>
              <a:t>MAGIS</a:t>
            </a:r>
            <a:endParaRPr lang="es-ES" sz="5000" b="1" dirty="0">
              <a:ln/>
              <a:solidFill>
                <a:srgbClr val="1B9AC7"/>
              </a:solidFill>
            </a:endParaRPr>
          </a:p>
        </p:txBody>
      </p:sp>
      <p:sp>
        <p:nvSpPr>
          <p:cNvPr id="146" name="6 CuadroTexto"/>
          <p:cNvSpPr txBox="1">
            <a:spLocks noChangeArrowheads="1"/>
          </p:cNvSpPr>
          <p:nvPr/>
        </p:nvSpPr>
        <p:spPr bwMode="auto">
          <a:xfrm>
            <a:off x="179512" y="821030"/>
            <a:ext cx="2808312" cy="1815882"/>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ES_tradnl" sz="1600" dirty="0" err="1"/>
              <a:t>Magis</a:t>
            </a:r>
            <a:r>
              <a:rPr lang="es-ES_tradnl" sz="1600" dirty="0"/>
              <a:t> como </a:t>
            </a:r>
            <a:r>
              <a:rPr lang="es-ES_tradnl" sz="1600" dirty="0" smtClean="0"/>
              <a:t>vértice </a:t>
            </a:r>
            <a:r>
              <a:rPr lang="es-ES_tradnl" sz="1600" dirty="0"/>
              <a:t>central del carisma ignaciano. </a:t>
            </a:r>
          </a:p>
          <a:p>
            <a:pPr algn="just"/>
            <a:r>
              <a:rPr lang="es-ES_tradnl" sz="1600" b="1" dirty="0"/>
              <a:t>Modo de sentir y actuar </a:t>
            </a:r>
            <a:r>
              <a:rPr lang="es-ES_tradnl" sz="1600" dirty="0"/>
              <a:t>como </a:t>
            </a:r>
            <a:r>
              <a:rPr lang="es-ES_tradnl" sz="1600" b="1" dirty="0" smtClean="0"/>
              <a:t>dinámica </a:t>
            </a:r>
            <a:r>
              <a:rPr lang="es-ES" sz="1600" b="1" dirty="0" smtClean="0"/>
              <a:t>interna </a:t>
            </a:r>
            <a:r>
              <a:rPr lang="es-ES" sz="1600" b="1" dirty="0"/>
              <a:t>pujante</a:t>
            </a:r>
            <a:r>
              <a:rPr lang="es-ES" sz="1600" dirty="0"/>
              <a:t>, fruto de nuestra misma </a:t>
            </a:r>
            <a:r>
              <a:rPr lang="es-ES" sz="1600" dirty="0" smtClean="0"/>
              <a:t>humanidad </a:t>
            </a:r>
            <a:r>
              <a:rPr lang="es-ES" sz="1600" dirty="0"/>
              <a:t>pero sobre todo, del impulso de la gracia. </a:t>
            </a:r>
            <a:endParaRPr lang="es-ES_tradnl" sz="1600" dirty="0"/>
          </a:p>
        </p:txBody>
      </p:sp>
      <p:sp>
        <p:nvSpPr>
          <p:cNvPr id="21" name="20 Rectángulo"/>
          <p:cNvSpPr/>
          <p:nvPr/>
        </p:nvSpPr>
        <p:spPr>
          <a:xfrm>
            <a:off x="949050" y="220578"/>
            <a:ext cx="1318694" cy="40011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pPr algn="ctr"/>
            <a:r>
              <a:rPr lang="es-ES_tradnl" sz="2000" dirty="0">
                <a:solidFill>
                  <a:schemeClr val="lt1"/>
                </a:solidFill>
                <a:latin typeface="+mn-lt"/>
                <a:cs typeface="Arial" charset="0"/>
              </a:rPr>
              <a:t>CABARRÙS</a:t>
            </a:r>
            <a:endParaRPr lang="es-ES" sz="2000" dirty="0">
              <a:solidFill>
                <a:schemeClr val="lt1"/>
              </a:solidFill>
              <a:latin typeface="+mn-lt"/>
              <a:cs typeface="Arial" charset="0"/>
            </a:endParaRPr>
          </a:p>
        </p:txBody>
      </p:sp>
      <p:sp>
        <p:nvSpPr>
          <p:cNvPr id="22" name="21 Rectángulo"/>
          <p:cNvSpPr/>
          <p:nvPr/>
        </p:nvSpPr>
        <p:spPr>
          <a:xfrm>
            <a:off x="3203848" y="1700808"/>
            <a:ext cx="2160240" cy="4031873"/>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ES" sz="1600" dirty="0">
                <a:solidFill>
                  <a:schemeClr val="dk1"/>
                </a:solidFill>
                <a:latin typeface="+mn-lt"/>
              </a:rPr>
              <a:t>El </a:t>
            </a:r>
            <a:r>
              <a:rPr lang="es-ES" sz="1600" dirty="0">
                <a:solidFill>
                  <a:schemeClr val="dk1"/>
                </a:solidFill>
                <a:latin typeface="+mn-lt"/>
              </a:rPr>
              <a:t>verdadero sentido del </a:t>
            </a:r>
            <a:r>
              <a:rPr lang="es-ES" sz="1600" dirty="0" err="1">
                <a:solidFill>
                  <a:schemeClr val="dk1"/>
                </a:solidFill>
                <a:latin typeface="+mn-lt"/>
              </a:rPr>
              <a:t>magis</a:t>
            </a:r>
            <a:r>
              <a:rPr lang="es-ES" sz="1600" dirty="0">
                <a:solidFill>
                  <a:schemeClr val="dk1"/>
                </a:solidFill>
                <a:latin typeface="+mn-lt"/>
              </a:rPr>
              <a:t> “</a:t>
            </a:r>
            <a:r>
              <a:rPr lang="es-ES" sz="1600" dirty="0">
                <a:solidFill>
                  <a:schemeClr val="dk1"/>
                </a:solidFill>
                <a:latin typeface="+mn-lt"/>
              </a:rPr>
              <a:t>no está </a:t>
            </a:r>
            <a:r>
              <a:rPr lang="es-ES" sz="1600" dirty="0">
                <a:solidFill>
                  <a:schemeClr val="dk1"/>
                </a:solidFill>
                <a:latin typeface="+mn-lt"/>
              </a:rPr>
              <a:t>simplemente en esforzarse para hacer más, sino para estar </a:t>
            </a:r>
            <a:r>
              <a:rPr lang="es-ES" sz="1600" dirty="0">
                <a:solidFill>
                  <a:schemeClr val="dk1"/>
                </a:solidFill>
                <a:latin typeface="+mn-lt"/>
              </a:rPr>
              <a:t>más dispuestos </a:t>
            </a:r>
            <a:r>
              <a:rPr lang="es-ES" sz="1600" dirty="0">
                <a:solidFill>
                  <a:schemeClr val="dk1"/>
                </a:solidFill>
                <a:latin typeface="+mn-lt"/>
              </a:rPr>
              <a:t>a recibir día tras </a:t>
            </a:r>
            <a:r>
              <a:rPr lang="es-ES" sz="1600" dirty="0" smtClean="0">
                <a:solidFill>
                  <a:schemeClr val="dk1"/>
                </a:solidFill>
                <a:latin typeface="+mn-lt"/>
              </a:rPr>
              <a:t>día </a:t>
            </a:r>
            <a:r>
              <a:rPr lang="es-ES" sz="1600" dirty="0">
                <a:solidFill>
                  <a:schemeClr val="dk1"/>
                </a:solidFill>
                <a:latin typeface="+mn-lt"/>
              </a:rPr>
              <a:t>mayores gracias y dones </a:t>
            </a:r>
            <a:r>
              <a:rPr lang="es-ES" sz="1600" dirty="0">
                <a:solidFill>
                  <a:schemeClr val="dk1"/>
                </a:solidFill>
                <a:latin typeface="+mn-lt"/>
              </a:rPr>
              <a:t>espirituales (</a:t>
            </a:r>
            <a:r>
              <a:rPr lang="es-ES" sz="1600" dirty="0" err="1">
                <a:solidFill>
                  <a:schemeClr val="dk1"/>
                </a:solidFill>
                <a:latin typeface="+mn-lt"/>
              </a:rPr>
              <a:t>Cons</a:t>
            </a:r>
            <a:r>
              <a:rPr lang="es-ES" sz="1600" dirty="0">
                <a:solidFill>
                  <a:schemeClr val="dk1"/>
                </a:solidFill>
                <a:latin typeface="+mn-lt"/>
              </a:rPr>
              <a:t>. 282), que tienen en el seguimiento de Jesús sus </a:t>
            </a:r>
            <a:r>
              <a:rPr lang="es-ES" sz="1600" dirty="0">
                <a:solidFill>
                  <a:schemeClr val="dk1"/>
                </a:solidFill>
                <a:latin typeface="+mn-lt"/>
              </a:rPr>
              <a:t>coordenadas. El </a:t>
            </a:r>
            <a:r>
              <a:rPr lang="es-ES" sz="1600" dirty="0" err="1">
                <a:solidFill>
                  <a:schemeClr val="dk1"/>
                </a:solidFill>
                <a:latin typeface="+mn-lt"/>
              </a:rPr>
              <a:t>magis</a:t>
            </a:r>
            <a:r>
              <a:rPr lang="es-ES" sz="1600" dirty="0">
                <a:solidFill>
                  <a:schemeClr val="dk1"/>
                </a:solidFill>
                <a:latin typeface="+mn-lt"/>
              </a:rPr>
              <a:t> </a:t>
            </a:r>
            <a:r>
              <a:rPr lang="es-ES" sz="1600" dirty="0">
                <a:solidFill>
                  <a:schemeClr val="dk1"/>
                </a:solidFill>
                <a:latin typeface="+mn-lt"/>
              </a:rPr>
              <a:t>es criterio de discernimiento, pero </a:t>
            </a:r>
            <a:r>
              <a:rPr lang="es-ES" sz="1600" dirty="0">
                <a:solidFill>
                  <a:schemeClr val="dk1"/>
                </a:solidFill>
                <a:latin typeface="+mn-lt"/>
              </a:rPr>
              <a:t>sobre todo </a:t>
            </a:r>
            <a:r>
              <a:rPr lang="es-ES" sz="1600" dirty="0">
                <a:solidFill>
                  <a:schemeClr val="dk1"/>
                </a:solidFill>
                <a:latin typeface="+mn-lt"/>
              </a:rPr>
              <a:t>un clima espiritual </a:t>
            </a:r>
            <a:r>
              <a:rPr lang="es-ES" sz="1600" dirty="0">
                <a:solidFill>
                  <a:schemeClr val="dk1"/>
                </a:solidFill>
                <a:latin typeface="+mn-lt"/>
              </a:rPr>
              <a:t>constante. </a:t>
            </a:r>
          </a:p>
        </p:txBody>
      </p:sp>
      <p:sp>
        <p:nvSpPr>
          <p:cNvPr id="23" name="22 Rectángulo"/>
          <p:cNvSpPr/>
          <p:nvPr/>
        </p:nvSpPr>
        <p:spPr>
          <a:xfrm>
            <a:off x="3632707" y="1108067"/>
            <a:ext cx="1083309" cy="40011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pPr algn="ctr"/>
            <a:r>
              <a:rPr lang="fr-FR" sz="2000" dirty="0">
                <a:solidFill>
                  <a:schemeClr val="lt1"/>
                </a:solidFill>
                <a:latin typeface="+mn-lt"/>
                <a:cs typeface="Arial" charset="0"/>
              </a:rPr>
              <a:t>COUREL </a:t>
            </a:r>
            <a:endParaRPr lang="es-ES" sz="2000" dirty="0">
              <a:solidFill>
                <a:schemeClr val="lt1"/>
              </a:solidFill>
              <a:latin typeface="+mn-lt"/>
              <a:cs typeface="Arial" charset="0"/>
            </a:endParaRPr>
          </a:p>
        </p:txBody>
      </p:sp>
      <p:sp>
        <p:nvSpPr>
          <p:cNvPr id="24" name="23 CuadroTexto"/>
          <p:cNvSpPr txBox="1"/>
          <p:nvPr/>
        </p:nvSpPr>
        <p:spPr>
          <a:xfrm>
            <a:off x="5558434" y="934849"/>
            <a:ext cx="3377756" cy="2062103"/>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defPPr>
              <a:defRPr lang="en-US"/>
            </a:defPPr>
            <a:lvl1pPr algn="just">
              <a:defRPr sz="1600">
                <a:solidFill>
                  <a:schemeClr val="dk1"/>
                </a:solidFill>
                <a:latin typeface="+mn-lt"/>
              </a:defRPr>
            </a:lvl1pPr>
            <a:lvl2pPr>
              <a:defRPr>
                <a:solidFill>
                  <a:schemeClr val="dk1"/>
                </a:solidFill>
                <a:latin typeface="+mn-lt"/>
              </a:defRPr>
            </a:lvl2pPr>
            <a:lvl3pPr>
              <a:defRPr>
                <a:solidFill>
                  <a:schemeClr val="dk1"/>
                </a:solidFill>
                <a:latin typeface="+mn-lt"/>
              </a:defRPr>
            </a:lvl3pPr>
            <a:lvl4pPr>
              <a:defRPr>
                <a:solidFill>
                  <a:schemeClr val="dk1"/>
                </a:solidFill>
                <a:latin typeface="+mn-lt"/>
              </a:defRPr>
            </a:lvl4pPr>
            <a:lvl5pPr>
              <a:defRPr>
                <a:solidFill>
                  <a:schemeClr val="dk1"/>
                </a:solidFill>
                <a:latin typeface="+mn-lt"/>
              </a:defRPr>
            </a:lvl5pPr>
            <a:lvl6pPr>
              <a:defRPr>
                <a:solidFill>
                  <a:schemeClr val="dk1"/>
                </a:solidFill>
                <a:latin typeface="+mn-lt"/>
              </a:defRPr>
            </a:lvl6pPr>
            <a:lvl7pPr>
              <a:defRPr>
                <a:solidFill>
                  <a:schemeClr val="dk1"/>
                </a:solidFill>
                <a:latin typeface="+mn-lt"/>
              </a:defRPr>
            </a:lvl7pPr>
            <a:lvl8pPr>
              <a:defRPr>
                <a:solidFill>
                  <a:schemeClr val="dk1"/>
                </a:solidFill>
                <a:latin typeface="+mn-lt"/>
              </a:defRPr>
            </a:lvl8pPr>
            <a:lvl9pPr>
              <a:defRPr>
                <a:solidFill>
                  <a:schemeClr val="dk1"/>
                </a:solidFill>
                <a:latin typeface="+mn-lt"/>
              </a:defRPr>
            </a:lvl9pPr>
          </a:lstStyle>
          <a:p>
            <a:r>
              <a:rPr lang="es-ES_tradnl" dirty="0" smtClean="0"/>
              <a:t>Es </a:t>
            </a:r>
            <a:r>
              <a:rPr lang="es-ES_tradnl" dirty="0"/>
              <a:t>el horizonte inalcanzable de una libertad llamada a una comunión siempre más plena con Dios siempre más grande, que, porque desea siempre entregarse cada vez más al hombre, siempre le pide más (EE 234). Dios le pide al hombre que se done, donándose Él mismo siempre más. </a:t>
            </a:r>
            <a:endParaRPr lang="es-ES" dirty="0"/>
          </a:p>
        </p:txBody>
      </p:sp>
      <p:sp>
        <p:nvSpPr>
          <p:cNvPr id="25" name="24 Rectángulo"/>
          <p:cNvSpPr/>
          <p:nvPr/>
        </p:nvSpPr>
        <p:spPr>
          <a:xfrm>
            <a:off x="6444208" y="260648"/>
            <a:ext cx="1899944" cy="40011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pPr algn="ctr"/>
            <a:r>
              <a:rPr lang="es-ES_tradnl" sz="2000" dirty="0">
                <a:solidFill>
                  <a:schemeClr val="lt1"/>
                </a:solidFill>
                <a:latin typeface="+mn-lt"/>
                <a:cs typeface="Arial" charset="0"/>
              </a:rPr>
              <a:t>SAMPAIO COSTA</a:t>
            </a:r>
            <a:endParaRPr lang="es-ES" sz="2000" dirty="0">
              <a:solidFill>
                <a:schemeClr val="lt1"/>
              </a:solidFill>
              <a:latin typeface="+mn-lt"/>
              <a:cs typeface="Arial" charset="0"/>
            </a:endParaRPr>
          </a:p>
        </p:txBody>
      </p:sp>
      <p:sp>
        <p:nvSpPr>
          <p:cNvPr id="26" name="25 Rectángulo"/>
          <p:cNvSpPr/>
          <p:nvPr/>
        </p:nvSpPr>
        <p:spPr>
          <a:xfrm>
            <a:off x="5558434" y="4114815"/>
            <a:ext cx="3377756" cy="255454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ES" sz="1600" dirty="0"/>
              <a:t>E</a:t>
            </a:r>
            <a:r>
              <a:rPr lang="es-ES" sz="1600" dirty="0" smtClean="0">
                <a:solidFill>
                  <a:schemeClr val="dk1"/>
                </a:solidFill>
                <a:latin typeface="+mn-lt"/>
              </a:rPr>
              <a:t>l </a:t>
            </a:r>
            <a:r>
              <a:rPr lang="es-ES" sz="1600" dirty="0" err="1">
                <a:solidFill>
                  <a:schemeClr val="dk1"/>
                </a:solidFill>
                <a:latin typeface="+mn-lt"/>
              </a:rPr>
              <a:t>magis</a:t>
            </a:r>
            <a:r>
              <a:rPr lang="es-ES" sz="1600" dirty="0">
                <a:solidFill>
                  <a:schemeClr val="dk1"/>
                </a:solidFill>
                <a:latin typeface="+mn-lt"/>
              </a:rPr>
              <a:t> no es simplemente una más en la lista de las características </a:t>
            </a:r>
            <a:r>
              <a:rPr lang="es-ES" sz="1600" dirty="0">
                <a:solidFill>
                  <a:schemeClr val="dk1"/>
                </a:solidFill>
                <a:latin typeface="+mn-lt"/>
              </a:rPr>
              <a:t>del jesuita</a:t>
            </a:r>
            <a:r>
              <a:rPr lang="es-ES" sz="1600" dirty="0">
                <a:solidFill>
                  <a:schemeClr val="dk1"/>
                </a:solidFill>
                <a:latin typeface="+mn-lt"/>
              </a:rPr>
              <a:t>. Las impregna todas. La vida entera de Ignacio fue la búsqueda de </a:t>
            </a:r>
            <a:r>
              <a:rPr lang="es-ES" sz="1600" dirty="0">
                <a:solidFill>
                  <a:schemeClr val="dk1"/>
                </a:solidFill>
                <a:latin typeface="+mn-lt"/>
              </a:rPr>
              <a:t>un peregrino </a:t>
            </a:r>
            <a:r>
              <a:rPr lang="es-ES" sz="1600" dirty="0">
                <a:solidFill>
                  <a:schemeClr val="dk1"/>
                </a:solidFill>
                <a:latin typeface="+mn-lt"/>
              </a:rPr>
              <a:t>hacia el </a:t>
            </a:r>
            <a:r>
              <a:rPr lang="es-ES" sz="1600" dirty="0" err="1">
                <a:solidFill>
                  <a:schemeClr val="dk1"/>
                </a:solidFill>
                <a:latin typeface="+mn-lt"/>
              </a:rPr>
              <a:t>magis</a:t>
            </a:r>
            <a:r>
              <a:rPr lang="es-ES" sz="1600" dirty="0">
                <a:solidFill>
                  <a:schemeClr val="dk1"/>
                </a:solidFill>
                <a:latin typeface="+mn-lt"/>
              </a:rPr>
              <a:t>, </a:t>
            </a:r>
            <a:r>
              <a:rPr lang="es-ES" sz="1600" b="1" dirty="0">
                <a:solidFill>
                  <a:schemeClr val="dk1"/>
                </a:solidFill>
                <a:latin typeface="+mn-lt"/>
              </a:rPr>
              <a:t>la siempre mayor gloria de Dios, el siempre </a:t>
            </a:r>
            <a:r>
              <a:rPr lang="es-ES" sz="1600" b="1" dirty="0">
                <a:solidFill>
                  <a:schemeClr val="dk1"/>
                </a:solidFill>
                <a:latin typeface="+mn-lt"/>
              </a:rPr>
              <a:t>más cabal </a:t>
            </a:r>
            <a:r>
              <a:rPr lang="es-ES" sz="1600" b="1" dirty="0">
                <a:solidFill>
                  <a:schemeClr val="dk1"/>
                </a:solidFill>
                <a:latin typeface="+mn-lt"/>
              </a:rPr>
              <a:t>servicio de nuestro prójimo, el bien más universal, los </a:t>
            </a:r>
            <a:r>
              <a:rPr lang="es-ES" sz="1600" b="1" dirty="0">
                <a:solidFill>
                  <a:schemeClr val="dk1"/>
                </a:solidFill>
                <a:latin typeface="+mn-lt"/>
              </a:rPr>
              <a:t>medios apostólicos </a:t>
            </a:r>
            <a:r>
              <a:rPr lang="es-ES" sz="1600" b="1" dirty="0">
                <a:solidFill>
                  <a:schemeClr val="dk1"/>
                </a:solidFill>
                <a:latin typeface="+mn-lt"/>
              </a:rPr>
              <a:t>más </a:t>
            </a:r>
            <a:r>
              <a:rPr lang="es-ES" sz="1600" b="1" dirty="0" smtClean="0">
                <a:solidFill>
                  <a:schemeClr val="dk1"/>
                </a:solidFill>
                <a:latin typeface="+mn-lt"/>
              </a:rPr>
              <a:t>efectivos</a:t>
            </a:r>
            <a:r>
              <a:rPr lang="es-ES" sz="1600" dirty="0"/>
              <a:t>.</a:t>
            </a:r>
            <a:endParaRPr lang="es-ES" sz="1600" dirty="0">
              <a:solidFill>
                <a:schemeClr val="dk1"/>
              </a:solidFill>
              <a:latin typeface="+mn-lt"/>
            </a:endParaRPr>
          </a:p>
        </p:txBody>
      </p:sp>
      <p:sp>
        <p:nvSpPr>
          <p:cNvPr id="27" name="26 Rectángulo"/>
          <p:cNvSpPr/>
          <p:nvPr/>
        </p:nvSpPr>
        <p:spPr>
          <a:xfrm>
            <a:off x="5868144" y="3212976"/>
            <a:ext cx="2875190" cy="707886"/>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pPr algn="ctr"/>
            <a:r>
              <a:rPr lang="es-ES" sz="2000" dirty="0">
                <a:solidFill>
                  <a:schemeClr val="lt1"/>
                </a:solidFill>
                <a:latin typeface="+mn-lt"/>
                <a:cs typeface="Arial" charset="0"/>
              </a:rPr>
              <a:t>La Congregación General 34 de los </a:t>
            </a:r>
            <a:r>
              <a:rPr lang="es-ES" sz="2000" dirty="0" smtClean="0">
                <a:solidFill>
                  <a:schemeClr val="lt1"/>
                </a:solidFill>
                <a:latin typeface="+mn-lt"/>
                <a:cs typeface="Arial" charset="0"/>
              </a:rPr>
              <a:t>jesuitas </a:t>
            </a:r>
            <a:endParaRPr lang="es-ES" sz="2000" dirty="0">
              <a:solidFill>
                <a:schemeClr val="lt1"/>
              </a:solidFill>
              <a:latin typeface="+mn-lt"/>
              <a:cs typeface="Arial" charset="0"/>
            </a:endParaRPr>
          </a:p>
        </p:txBody>
      </p:sp>
      <p:sp>
        <p:nvSpPr>
          <p:cNvPr id="28" name="27 Rectángulo"/>
          <p:cNvSpPr/>
          <p:nvPr/>
        </p:nvSpPr>
        <p:spPr>
          <a:xfrm>
            <a:off x="179513" y="3376151"/>
            <a:ext cx="2808311" cy="3293209"/>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ES" sz="1600" dirty="0" smtClean="0">
                <a:solidFill>
                  <a:schemeClr val="dk1"/>
                </a:solidFill>
                <a:latin typeface="+mn-lt"/>
              </a:rPr>
              <a:t>El </a:t>
            </a:r>
            <a:r>
              <a:rPr lang="es-ES" sz="1600" dirty="0" err="1">
                <a:solidFill>
                  <a:schemeClr val="dk1"/>
                </a:solidFill>
                <a:latin typeface="+mn-lt"/>
              </a:rPr>
              <a:t>Magis</a:t>
            </a:r>
            <a:r>
              <a:rPr lang="es-ES" sz="1600" dirty="0">
                <a:solidFill>
                  <a:schemeClr val="dk1"/>
                </a:solidFill>
                <a:latin typeface="+mn-lt"/>
              </a:rPr>
              <a:t> en –positivo- nos lleva a realizar el anhelo más grande que llevamos inscrito en el corazón, ser felices, esto es lo que nos trasciende, y nos da el deseo de encontrarnos con el infinito que nos habita. El </a:t>
            </a:r>
            <a:r>
              <a:rPr lang="es-ES" sz="1600" dirty="0" err="1">
                <a:solidFill>
                  <a:schemeClr val="dk1"/>
                </a:solidFill>
                <a:latin typeface="+mn-lt"/>
              </a:rPr>
              <a:t>Magis</a:t>
            </a:r>
            <a:r>
              <a:rPr lang="es-ES" sz="1600" dirty="0">
                <a:solidFill>
                  <a:schemeClr val="dk1"/>
                </a:solidFill>
                <a:latin typeface="+mn-lt"/>
              </a:rPr>
              <a:t> abarca todas las facultades de la persona: inteligencia, voluntad, afectividad, sexualidad, carácter, la dimensión ética y religiosa</a:t>
            </a:r>
            <a:r>
              <a:rPr lang="es-ES" sz="1600" dirty="0" smtClean="0">
                <a:solidFill>
                  <a:schemeClr val="dk1"/>
                </a:solidFill>
                <a:latin typeface="+mn-lt"/>
              </a:rPr>
              <a:t>.</a:t>
            </a:r>
            <a:endParaRPr lang="es-ES" sz="1600" dirty="0">
              <a:solidFill>
                <a:schemeClr val="dk1"/>
              </a:solidFill>
              <a:latin typeface="+mn-lt"/>
            </a:endParaRPr>
          </a:p>
        </p:txBody>
      </p:sp>
      <p:sp>
        <p:nvSpPr>
          <p:cNvPr id="29" name="28 Rectángulo"/>
          <p:cNvSpPr/>
          <p:nvPr/>
        </p:nvSpPr>
        <p:spPr>
          <a:xfrm>
            <a:off x="1225659" y="2812866"/>
            <a:ext cx="754053" cy="40011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pPr algn="ctr"/>
            <a:r>
              <a:rPr lang="es-ES" sz="2000" dirty="0">
                <a:solidFill>
                  <a:schemeClr val="lt1"/>
                </a:solidFill>
                <a:latin typeface="+mn-lt"/>
                <a:cs typeface="Arial" charset="0"/>
              </a:rPr>
              <a:t>SOTO</a:t>
            </a:r>
          </a:p>
        </p:txBody>
      </p:sp>
      <p:cxnSp>
        <p:nvCxnSpPr>
          <p:cNvPr id="30" name="29 Conector recto"/>
          <p:cNvCxnSpPr/>
          <p:nvPr/>
        </p:nvCxnSpPr>
        <p:spPr>
          <a:xfrm>
            <a:off x="2987824" y="692696"/>
            <a:ext cx="2714625" cy="1587"/>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32" name="31 Imagen" descr="Al estilo verde.GIF"/>
          <p:cNvPicPr>
            <a:picLocks noChangeAspect="1"/>
          </p:cNvPicPr>
          <p:nvPr/>
        </p:nvPicPr>
        <p:blipFill>
          <a:blip r:embed="rId2" cstate="print"/>
          <a:srcRect/>
          <a:stretch>
            <a:fillRect/>
          </a:stretch>
        </p:blipFill>
        <p:spPr bwMode="auto">
          <a:xfrm>
            <a:off x="3779912" y="5897975"/>
            <a:ext cx="1012073" cy="84339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 grpId="0" animBg="1"/>
      <p:bldP spid="21" grpId="0" animBg="1"/>
      <p:bldP spid="22" grpId="0" animBg="1"/>
      <p:bldP spid="23" grpId="0" animBg="1"/>
      <p:bldP spid="24" grpId="0" animBg="1"/>
      <p:bldP spid="25" grpId="0" animBg="1"/>
      <p:bldP spid="26" grpId="0" animBg="1"/>
      <p:bldP spid="27" grpId="0" animBg="1"/>
      <p:bldP spid="28" grpId="0" animBg="1"/>
      <p:bldP spid="2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Rectángulo"/>
          <p:cNvSpPr/>
          <p:nvPr/>
        </p:nvSpPr>
        <p:spPr>
          <a:xfrm>
            <a:off x="30366" y="-27384"/>
            <a:ext cx="2813442" cy="861774"/>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s-VE" sz="5000" b="1" dirty="0">
                <a:ln/>
                <a:solidFill>
                  <a:srgbClr val="1B9AC7"/>
                </a:solidFill>
              </a:rPr>
              <a:t>MAGIS</a:t>
            </a:r>
            <a:endParaRPr lang="es-ES" sz="5000" b="1" dirty="0">
              <a:ln/>
              <a:solidFill>
                <a:srgbClr val="1B9AC7"/>
              </a:solidFill>
            </a:endParaRPr>
          </a:p>
        </p:txBody>
      </p:sp>
      <p:pic>
        <p:nvPicPr>
          <p:cNvPr id="19" name="112 Imagen" descr="VERTICAL_COLOR..png"/>
          <p:cNvPicPr>
            <a:picLocks noChangeAspect="1"/>
          </p:cNvPicPr>
          <p:nvPr/>
        </p:nvPicPr>
        <p:blipFill>
          <a:blip r:embed="rId2" cstate="print"/>
          <a:srcRect b="30833"/>
          <a:stretch>
            <a:fillRect/>
          </a:stretch>
        </p:blipFill>
        <p:spPr bwMode="auto">
          <a:xfrm>
            <a:off x="0" y="6169868"/>
            <a:ext cx="762000" cy="571500"/>
          </a:xfrm>
          <a:prstGeom prst="rect">
            <a:avLst/>
          </a:prstGeom>
          <a:noFill/>
          <a:ln w="9525">
            <a:noFill/>
            <a:miter lim="800000"/>
            <a:headEnd/>
            <a:tailEnd/>
          </a:ln>
        </p:spPr>
      </p:pic>
      <p:sp>
        <p:nvSpPr>
          <p:cNvPr id="42" name="41 Rectángulo"/>
          <p:cNvSpPr/>
          <p:nvPr/>
        </p:nvSpPr>
        <p:spPr>
          <a:xfrm>
            <a:off x="381000" y="1700808"/>
            <a:ext cx="8511480" cy="4801314"/>
          </a:xfrm>
          <a:prstGeom prst="rect">
            <a:avLst/>
          </a:prstGeom>
          <a:noFill/>
          <a:ln>
            <a:noFill/>
          </a:ln>
        </p:spPr>
        <p:style>
          <a:lnRef idx="1">
            <a:schemeClr val="accent3"/>
          </a:lnRef>
          <a:fillRef idx="2">
            <a:schemeClr val="accent3"/>
          </a:fillRef>
          <a:effectRef idx="1">
            <a:schemeClr val="accent3"/>
          </a:effectRef>
          <a:fontRef idx="minor">
            <a:schemeClr val="dk1"/>
          </a:fontRef>
        </p:style>
        <p:txBody>
          <a:bodyPr wrap="square">
            <a:spAutoFit/>
          </a:bodyPr>
          <a:lstStyle/>
          <a:p>
            <a:pPr marL="285750" indent="-285750">
              <a:buFont typeface="Arial" pitchFamily="34" charset="0"/>
              <a:buChar char="•"/>
            </a:pPr>
            <a:r>
              <a:rPr lang="es-VE" dirty="0" smtClean="0"/>
              <a:t>“1 Es impresionante cómo la fe en una creencia como el cambio, o Dios, o el amor, puede avivar a las personas de una manera tan fuerte que pueden dejar una huella mundial positiva. 2 No importa cuánto cueste, que tu esfuerzo sea la sonrisa del que más lo necesita”</a:t>
            </a:r>
          </a:p>
          <a:p>
            <a:pPr marL="285750" indent="-285750">
              <a:buFont typeface="Arial" pitchFamily="34" charset="0"/>
              <a:buChar char="•"/>
            </a:pPr>
            <a:r>
              <a:rPr lang="es-VE" dirty="0" smtClean="0"/>
              <a:t>“1 Hoy he recogido en mi mente algo diferente de lo que hablamos, resumimos, vimos y vivimos fue para mí algo especial para mi entendimiento y mi espíritu. 2 El trabajo para mi es algo sagrado que Dios mismo lo creó, es importante para el ser humano”</a:t>
            </a:r>
          </a:p>
          <a:p>
            <a:pPr marL="285750" indent="-285750">
              <a:buFont typeface="Arial" pitchFamily="34" charset="0"/>
              <a:buChar char="•"/>
            </a:pPr>
            <a:r>
              <a:rPr lang="es-VE" dirty="0" smtClean="0"/>
              <a:t>“1 Que por más pequeño que sea una brújula esencial para el desarrollo y el buen andar de este autobús en el que todos estamos montado, que es la UCAB. 2 Completamente emocionante” </a:t>
            </a:r>
          </a:p>
          <a:p>
            <a:pPr marL="285750" indent="-285750">
              <a:buFont typeface="Arial" pitchFamily="34" charset="0"/>
              <a:buChar char="•"/>
            </a:pPr>
            <a:r>
              <a:rPr lang="es-VE" dirty="0" smtClean="0"/>
              <a:t>“1 La experiencia de hoy me gustó el curso con el amor se hace mejor el trabajo. 2 El amor logra todo</a:t>
            </a:r>
          </a:p>
          <a:p>
            <a:pPr marL="285750" indent="-285750">
              <a:buFont typeface="Arial" pitchFamily="34" charset="0"/>
              <a:buChar char="•"/>
            </a:pPr>
            <a:r>
              <a:rPr lang="es-VE" dirty="0" smtClean="0"/>
              <a:t>“1 Ha aportado cada día más. Mi trabajo es esencial en mí vida. 2 Que es parte de mi crecimiento personal</a:t>
            </a:r>
          </a:p>
          <a:p>
            <a:pPr marL="285750" indent="-285750">
              <a:buFont typeface="Arial" pitchFamily="34" charset="0"/>
              <a:buChar char="•"/>
            </a:pPr>
            <a:r>
              <a:rPr lang="es-VE" dirty="0" smtClean="0"/>
              <a:t>“1 El abrirme para ver el trabajo de una manera diferente, a como a disfrutar cada día y sacar provecho de todo, en el buen sentido claro está. 2 Mi trabajo me fortalece como persona para brindar lo mejor de mí a otros”</a:t>
            </a:r>
            <a:endParaRPr lang="es-VE" i="1" dirty="0" smtClean="0"/>
          </a:p>
        </p:txBody>
      </p:sp>
      <p:sp>
        <p:nvSpPr>
          <p:cNvPr id="10" name="9 Rectángulo"/>
          <p:cNvSpPr/>
          <p:nvPr/>
        </p:nvSpPr>
        <p:spPr>
          <a:xfrm>
            <a:off x="648231" y="908720"/>
            <a:ext cx="7956217" cy="430887"/>
          </a:xfrm>
          <a:prstGeom prst="rect">
            <a:avLst/>
          </a:prstGeom>
        </p:spPr>
        <p:style>
          <a:lnRef idx="0">
            <a:schemeClr val="accent3"/>
          </a:lnRef>
          <a:fillRef idx="3">
            <a:schemeClr val="accent3"/>
          </a:fillRef>
          <a:effectRef idx="3">
            <a:schemeClr val="accent3"/>
          </a:effectRef>
          <a:fontRef idx="minor">
            <a:schemeClr val="lt1"/>
          </a:fontRef>
        </p:style>
        <p:txBody>
          <a:bodyPr wrap="none">
            <a:spAutoFit/>
          </a:bodyPr>
          <a:lstStyle/>
          <a:p>
            <a:r>
              <a:rPr lang="es-VE" sz="2200" dirty="0" smtClean="0"/>
              <a:t>¿Qué ha aportado a tu significado del trabajo la experiencia de hoy?</a:t>
            </a:r>
            <a:endParaRPr lang="es-VE" sz="2200" dirty="0"/>
          </a:p>
        </p:txBody>
      </p:sp>
      <p:cxnSp>
        <p:nvCxnSpPr>
          <p:cNvPr id="11" name="10 Conector recto de flecha"/>
          <p:cNvCxnSpPr>
            <a:stCxn id="10" idx="2"/>
          </p:cNvCxnSpPr>
          <p:nvPr/>
        </p:nvCxnSpPr>
        <p:spPr>
          <a:xfrm>
            <a:off x="4626340" y="1339607"/>
            <a:ext cx="0" cy="330502"/>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pic>
        <p:nvPicPr>
          <p:cNvPr id="7" name="4 Imagen" descr="Al estilo verde.GIF"/>
          <p:cNvPicPr>
            <a:picLocks noChangeAspect="1"/>
          </p:cNvPicPr>
          <p:nvPr/>
        </p:nvPicPr>
        <p:blipFill>
          <a:blip r:embed="rId3" cstate="print"/>
          <a:srcRect/>
          <a:stretch>
            <a:fillRect/>
          </a:stretch>
        </p:blipFill>
        <p:spPr bwMode="auto">
          <a:xfrm>
            <a:off x="8286750" y="71438"/>
            <a:ext cx="771525" cy="642937"/>
          </a:xfrm>
          <a:prstGeom prst="rect">
            <a:avLst/>
          </a:prstGeom>
          <a:noFill/>
          <a:ln w="9525">
            <a:noFill/>
            <a:miter lim="800000"/>
            <a:headEnd/>
            <a:tailEnd/>
          </a:ln>
        </p:spPr>
      </p:pic>
    </p:spTree>
    <p:extLst>
      <p:ext uri="{BB962C8B-B14F-4D97-AF65-F5344CB8AC3E}">
        <p14:creationId xmlns:p14="http://schemas.microsoft.com/office/powerpoint/2010/main" val="15855817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65 Imagen" descr="VERTICAL_COLOR..png"/>
          <p:cNvPicPr>
            <a:picLocks noChangeAspect="1"/>
          </p:cNvPicPr>
          <p:nvPr/>
        </p:nvPicPr>
        <p:blipFill>
          <a:blip r:embed="rId2" cstate="print"/>
          <a:srcRect b="30833"/>
          <a:stretch>
            <a:fillRect/>
          </a:stretch>
        </p:blipFill>
        <p:spPr bwMode="auto">
          <a:xfrm>
            <a:off x="0" y="6215063"/>
            <a:ext cx="762000" cy="571500"/>
          </a:xfrm>
          <a:prstGeom prst="rect">
            <a:avLst/>
          </a:prstGeom>
          <a:noFill/>
          <a:ln w="9525">
            <a:noFill/>
            <a:miter lim="800000"/>
            <a:headEnd/>
            <a:tailEnd/>
          </a:ln>
        </p:spPr>
      </p:pic>
      <p:sp>
        <p:nvSpPr>
          <p:cNvPr id="26" name="25 Rectángulo"/>
          <p:cNvSpPr/>
          <p:nvPr/>
        </p:nvSpPr>
        <p:spPr>
          <a:xfrm>
            <a:off x="611560" y="1844824"/>
            <a:ext cx="8136904" cy="326243"/>
          </a:xfrm>
          <a:prstGeom prst="rect">
            <a:avLst/>
          </a:prstGeom>
        </p:spPr>
        <p:txBody>
          <a:bodyPr wrap="square">
            <a:spAutoFit/>
          </a:bodyPr>
          <a:lstStyle/>
          <a:p>
            <a:pPr marL="92075" lvl="1" indent="-19050" algn="just" defTabSz="900113" eaLnBrk="0" hangingPunct="0">
              <a:lnSpc>
                <a:spcPct val="95000"/>
              </a:lnSpc>
              <a:spcBef>
                <a:spcPct val="5000"/>
              </a:spcBef>
              <a:buClr>
                <a:srgbClr val="755353"/>
              </a:buClr>
              <a:buSzPct val="85000"/>
              <a:defRPr/>
            </a:pPr>
            <a:endParaRPr lang="es-VE" sz="1600" dirty="0">
              <a:latin typeface="Calibri" pitchFamily="34" charset="0"/>
            </a:endParaRPr>
          </a:p>
        </p:txBody>
      </p:sp>
      <p:sp>
        <p:nvSpPr>
          <p:cNvPr id="9" name="8 Rectángulo"/>
          <p:cNvSpPr/>
          <p:nvPr/>
        </p:nvSpPr>
        <p:spPr>
          <a:xfrm>
            <a:off x="467544" y="1779781"/>
            <a:ext cx="8280920" cy="4247317"/>
          </a:xfrm>
          <a:prstGeom prst="rect">
            <a:avLst/>
          </a:prstGeom>
          <a:ln>
            <a:solidFill>
              <a:schemeClr val="bg1"/>
            </a:solidFill>
          </a:ln>
        </p:spPr>
        <p:txBody>
          <a:bodyPr wrap="square">
            <a:spAutoFit/>
          </a:bodyPr>
          <a:lstStyle/>
          <a:p>
            <a:pPr marL="342900" indent="-342900">
              <a:lnSpc>
                <a:spcPct val="150000"/>
              </a:lnSpc>
              <a:buFont typeface="+mj-lt"/>
              <a:buAutoNum type="arabicPeriod"/>
            </a:pPr>
            <a:r>
              <a:rPr lang="es-ES" b="1" dirty="0">
                <a:effectLst>
                  <a:outerShdw blurRad="38100" dist="38100" dir="2700000" algn="tl">
                    <a:srgbClr val="000000">
                      <a:alpha val="43137"/>
                    </a:srgbClr>
                  </a:outerShdw>
                </a:effectLst>
              </a:rPr>
              <a:t>¿A </a:t>
            </a:r>
            <a:r>
              <a:rPr lang="es-ES" b="1" dirty="0" smtClean="0">
                <a:effectLst>
                  <a:outerShdw blurRad="38100" dist="38100" dir="2700000" algn="tl">
                    <a:srgbClr val="000000">
                      <a:alpha val="43137"/>
                    </a:srgbClr>
                  </a:outerShdw>
                </a:effectLst>
              </a:rPr>
              <a:t>quién va dirigido</a:t>
            </a:r>
            <a:r>
              <a:rPr lang="es-ES" dirty="0" smtClean="0">
                <a:effectLst>
                  <a:outerShdw blurRad="38100" dist="38100" dir="2700000" algn="tl">
                    <a:srgbClr val="000000">
                      <a:alpha val="43137"/>
                    </a:srgbClr>
                  </a:outerShdw>
                </a:effectLst>
              </a:rPr>
              <a:t>?</a:t>
            </a:r>
            <a:r>
              <a:rPr lang="es-ES" dirty="0" smtClean="0"/>
              <a:t> </a:t>
            </a:r>
            <a:r>
              <a:rPr lang="es-ES" b="1" dirty="0">
                <a:effectLst>
                  <a:outerShdw blurRad="38100" dist="38100" dir="2700000" algn="tl">
                    <a:srgbClr val="000000">
                      <a:alpha val="43137"/>
                    </a:srgbClr>
                  </a:outerShdw>
                </a:effectLst>
              </a:rPr>
              <a:t>¿Para quiénes? </a:t>
            </a:r>
            <a:r>
              <a:rPr lang="es-ES" dirty="0" smtClean="0"/>
              <a:t>Sector de la institución con el que se desea trabajar. Especificar destinatarios con características, levantamiento de necesidades.</a:t>
            </a:r>
            <a:endParaRPr lang="es-ES" dirty="0"/>
          </a:p>
          <a:p>
            <a:pPr marL="342900" indent="-342900">
              <a:lnSpc>
                <a:spcPct val="150000"/>
              </a:lnSpc>
              <a:buFont typeface="+mj-lt"/>
              <a:buAutoNum type="arabicPeriod"/>
            </a:pPr>
            <a:r>
              <a:rPr lang="es-VE" b="1" dirty="0" smtClean="0">
                <a:effectLst>
                  <a:outerShdw blurRad="38100" dist="38100" dir="2700000" algn="tl">
                    <a:srgbClr val="000000">
                      <a:alpha val="43137"/>
                    </a:srgbClr>
                  </a:outerShdw>
                </a:effectLst>
              </a:rPr>
              <a:t>¿</a:t>
            </a:r>
            <a:r>
              <a:rPr lang="es-VE" b="1" dirty="0">
                <a:effectLst>
                  <a:outerShdw blurRad="38100" dist="38100" dir="2700000" algn="tl">
                    <a:srgbClr val="000000">
                      <a:alpha val="43137"/>
                    </a:srgbClr>
                  </a:outerShdw>
                </a:effectLst>
              </a:rPr>
              <a:t>Qué nivel de impacto se desea tener</a:t>
            </a:r>
            <a:r>
              <a:rPr lang="es-VE" b="1" dirty="0" smtClean="0">
                <a:effectLst>
                  <a:outerShdw blurRad="38100" dist="38100" dir="2700000" algn="tl">
                    <a:srgbClr val="000000">
                      <a:alpha val="43137"/>
                    </a:srgbClr>
                  </a:outerShdw>
                </a:effectLst>
              </a:rPr>
              <a:t>? </a:t>
            </a:r>
            <a:r>
              <a:rPr lang="es-VE" dirty="0" smtClean="0"/>
              <a:t>A </a:t>
            </a:r>
            <a:r>
              <a:rPr lang="es-VE" dirty="0" err="1" smtClean="0"/>
              <a:t>què</a:t>
            </a:r>
            <a:r>
              <a:rPr lang="es-VE" dirty="0" smtClean="0"/>
              <a:t> nivel se quiere llegar, trabajar pertenencia institucional, liderazgo o compromiso de fe.</a:t>
            </a:r>
            <a:endParaRPr lang="es-ES" dirty="0" smtClean="0">
              <a:latin typeface="+mn-lt"/>
            </a:endParaRPr>
          </a:p>
          <a:p>
            <a:pPr marL="342900" indent="-342900">
              <a:lnSpc>
                <a:spcPct val="150000"/>
              </a:lnSpc>
              <a:buFont typeface="+mj-lt"/>
              <a:buAutoNum type="arabicPeriod"/>
            </a:pPr>
            <a:r>
              <a:rPr lang="es-ES" b="1" dirty="0">
                <a:effectLst>
                  <a:outerShdw blurRad="38100" dist="38100" dir="2700000" algn="tl">
                    <a:srgbClr val="000000">
                      <a:alpha val="43137"/>
                    </a:srgbClr>
                  </a:outerShdw>
                </a:effectLst>
              </a:rPr>
              <a:t>¿Qué Competencias  a desarrollar según el modelo </a:t>
            </a:r>
            <a:r>
              <a:rPr lang="es-ES" b="1" dirty="0" smtClean="0">
                <a:effectLst>
                  <a:outerShdw blurRad="38100" dist="38100" dir="2700000" algn="tl">
                    <a:srgbClr val="000000">
                      <a:alpha val="43137"/>
                    </a:srgbClr>
                  </a:outerShdw>
                </a:effectLst>
              </a:rPr>
              <a:t>educativo de </a:t>
            </a:r>
            <a:r>
              <a:rPr lang="es-ES" b="1" dirty="0">
                <a:effectLst>
                  <a:outerShdw blurRad="38100" dist="38100" dir="2700000" algn="tl">
                    <a:srgbClr val="000000">
                      <a:alpha val="43137"/>
                    </a:srgbClr>
                  </a:outerShdw>
                </a:effectLst>
              </a:rPr>
              <a:t>la </a:t>
            </a:r>
            <a:r>
              <a:rPr lang="es-ES" b="1" dirty="0" smtClean="0">
                <a:effectLst>
                  <a:outerShdw blurRad="38100" dist="38100" dir="2700000" algn="tl">
                    <a:srgbClr val="000000">
                      <a:alpha val="43137"/>
                    </a:srgbClr>
                  </a:outerShdw>
                </a:effectLst>
              </a:rPr>
              <a:t>institución?</a:t>
            </a:r>
            <a:r>
              <a:rPr lang="es-VE" b="1" dirty="0" smtClean="0">
                <a:effectLst>
                  <a:outerShdw blurRad="38100" dist="38100" dir="2700000" algn="tl">
                    <a:srgbClr val="000000">
                      <a:alpha val="43137"/>
                    </a:srgbClr>
                  </a:outerShdw>
                </a:effectLst>
              </a:rPr>
              <a:t> </a:t>
            </a:r>
            <a:r>
              <a:rPr lang="es-VE" dirty="0" smtClean="0"/>
              <a:t>Especificar competencias a trabajar u objetivos a cumplir alineados con el proyecto educativo institucional.</a:t>
            </a:r>
          </a:p>
          <a:p>
            <a:pPr marL="342900" indent="-342900">
              <a:lnSpc>
                <a:spcPct val="150000"/>
              </a:lnSpc>
              <a:buFont typeface="+mj-lt"/>
              <a:buAutoNum type="arabicPeriod"/>
            </a:pPr>
            <a:r>
              <a:rPr lang="es-VE" b="1" dirty="0">
                <a:effectLst>
                  <a:outerShdw blurRad="38100" dist="38100" dir="2700000" algn="tl">
                    <a:srgbClr val="000000">
                      <a:alpha val="43137"/>
                    </a:srgbClr>
                  </a:outerShdw>
                </a:effectLst>
              </a:rPr>
              <a:t>Actividad a proponer y sus estrategias donde se evidencie el </a:t>
            </a:r>
            <a:r>
              <a:rPr lang="es-VE" b="1" dirty="0" smtClean="0">
                <a:effectLst>
                  <a:outerShdw blurRad="38100" dist="38100" dir="2700000" algn="tl">
                    <a:srgbClr val="000000">
                      <a:alpha val="43137"/>
                    </a:srgbClr>
                  </a:outerShdw>
                </a:effectLst>
              </a:rPr>
              <a:t>MAGIS. </a:t>
            </a:r>
            <a:r>
              <a:rPr lang="es-VE" dirty="0" smtClean="0"/>
              <a:t>Realizar el diseño de la actividad.</a:t>
            </a:r>
            <a:endParaRPr lang="es-VE" dirty="0"/>
          </a:p>
        </p:txBody>
      </p:sp>
      <p:sp>
        <p:nvSpPr>
          <p:cNvPr id="10" name="1 Título"/>
          <p:cNvSpPr txBox="1">
            <a:spLocks/>
          </p:cNvSpPr>
          <p:nvPr/>
        </p:nvSpPr>
        <p:spPr bwMode="auto">
          <a:xfrm>
            <a:off x="2555776" y="-27384"/>
            <a:ext cx="2520281" cy="792088"/>
          </a:xfrm>
          <a:prstGeom prst="rect">
            <a:avLst/>
          </a:prstGeom>
          <a:noFill/>
          <a:ln w="9525">
            <a:noFill/>
            <a:miter lim="800000"/>
            <a:headEnd/>
            <a:tailEnd/>
          </a:ln>
        </p:spPr>
        <p:txBody>
          <a:bodyPr/>
          <a:lstStyle/>
          <a:p>
            <a:pPr algn="ctr" eaLnBrk="0" hangingPunct="0"/>
            <a:r>
              <a:rPr lang="es-VE" sz="5000" b="1" dirty="0" smtClean="0">
                <a:ln/>
                <a:solidFill>
                  <a:srgbClr val="1B9AC7"/>
                </a:solidFill>
              </a:rPr>
              <a:t>MAGIS</a:t>
            </a:r>
            <a:endParaRPr lang="es-ES" sz="3000" b="1" dirty="0">
              <a:ln/>
            </a:endParaRPr>
          </a:p>
          <a:p>
            <a:pPr algn="ctr" eaLnBrk="0" hangingPunct="0"/>
            <a:endParaRPr lang="es-VE" sz="2500" b="1" dirty="0"/>
          </a:p>
          <a:p>
            <a:pPr algn="ctr" eaLnBrk="0" hangingPunct="0"/>
            <a:endParaRPr lang="es-VE" sz="2500" b="1" dirty="0"/>
          </a:p>
        </p:txBody>
      </p:sp>
      <p:cxnSp>
        <p:nvCxnSpPr>
          <p:cNvPr id="11" name="10 Conector recto"/>
          <p:cNvCxnSpPr/>
          <p:nvPr/>
        </p:nvCxnSpPr>
        <p:spPr>
          <a:xfrm>
            <a:off x="2627784" y="620688"/>
            <a:ext cx="3744416" cy="0"/>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sp>
        <p:nvSpPr>
          <p:cNvPr id="12" name="11 Rectángulo"/>
          <p:cNvSpPr/>
          <p:nvPr/>
        </p:nvSpPr>
        <p:spPr>
          <a:xfrm>
            <a:off x="4788024" y="116632"/>
            <a:ext cx="4355976" cy="553998"/>
          </a:xfrm>
          <a:prstGeom prst="rect">
            <a:avLst/>
          </a:prstGeom>
        </p:spPr>
        <p:txBody>
          <a:bodyPr wrap="square">
            <a:spAutoFit/>
          </a:bodyPr>
          <a:lstStyle/>
          <a:p>
            <a:r>
              <a:rPr lang="es-VE" sz="3000" b="1" dirty="0" smtClean="0">
                <a:ln/>
              </a:rPr>
              <a:t>y UCAB </a:t>
            </a:r>
          </a:p>
        </p:txBody>
      </p:sp>
      <p:sp>
        <p:nvSpPr>
          <p:cNvPr id="13" name="12 Rectángulo"/>
          <p:cNvSpPr/>
          <p:nvPr/>
        </p:nvSpPr>
        <p:spPr>
          <a:xfrm>
            <a:off x="2843808" y="1044025"/>
            <a:ext cx="3419872" cy="584775"/>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ctr"/>
            <a:r>
              <a:rPr lang="es-VE" sz="3200" dirty="0">
                <a:solidFill>
                  <a:schemeClr val="lt1"/>
                </a:solidFill>
                <a:latin typeface="+mn-lt"/>
              </a:rPr>
              <a:t>Ejercicio</a:t>
            </a:r>
            <a:endParaRPr lang="es-VE" sz="3200" dirty="0">
              <a:solidFill>
                <a:schemeClr val="lt1"/>
              </a:solidFill>
              <a:latin typeface="+mn-lt"/>
            </a:endParaRPr>
          </a:p>
        </p:txBody>
      </p:sp>
      <p:pic>
        <p:nvPicPr>
          <p:cNvPr id="14" name="4 Imagen" descr="Al estilo verde.GIF"/>
          <p:cNvPicPr>
            <a:picLocks noChangeAspect="1"/>
          </p:cNvPicPr>
          <p:nvPr/>
        </p:nvPicPr>
        <p:blipFill>
          <a:blip r:embed="rId3" cstate="print"/>
          <a:srcRect/>
          <a:stretch>
            <a:fillRect/>
          </a:stretch>
        </p:blipFill>
        <p:spPr bwMode="auto">
          <a:xfrm>
            <a:off x="8286750" y="71438"/>
            <a:ext cx="771525" cy="642937"/>
          </a:xfrm>
          <a:prstGeom prst="rect">
            <a:avLst/>
          </a:prstGeom>
          <a:noFill/>
          <a:ln w="9525">
            <a:noFill/>
            <a:miter lim="800000"/>
            <a:headEnd/>
            <a:tailEnd/>
          </a:ln>
        </p:spPr>
      </p:pic>
    </p:spTree>
    <p:extLst>
      <p:ext uri="{BB962C8B-B14F-4D97-AF65-F5344CB8AC3E}">
        <p14:creationId xmlns:p14="http://schemas.microsoft.com/office/powerpoint/2010/main" val="11786651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65 Imagen" descr="VERTICAL_COLOR..png"/>
          <p:cNvPicPr>
            <a:picLocks noChangeAspect="1"/>
          </p:cNvPicPr>
          <p:nvPr/>
        </p:nvPicPr>
        <p:blipFill>
          <a:blip r:embed="rId2" cstate="print"/>
          <a:srcRect b="30833"/>
          <a:stretch>
            <a:fillRect/>
          </a:stretch>
        </p:blipFill>
        <p:spPr bwMode="auto">
          <a:xfrm>
            <a:off x="0" y="6215063"/>
            <a:ext cx="762000" cy="571500"/>
          </a:xfrm>
          <a:prstGeom prst="rect">
            <a:avLst/>
          </a:prstGeom>
          <a:noFill/>
          <a:ln w="9525">
            <a:noFill/>
            <a:miter lim="800000"/>
            <a:headEnd/>
            <a:tailEnd/>
          </a:ln>
        </p:spPr>
      </p:pic>
      <p:sp>
        <p:nvSpPr>
          <p:cNvPr id="9" name="8 Rectángulo"/>
          <p:cNvSpPr/>
          <p:nvPr/>
        </p:nvSpPr>
        <p:spPr>
          <a:xfrm>
            <a:off x="971600" y="1646505"/>
            <a:ext cx="7704856" cy="4662815"/>
          </a:xfrm>
          <a:prstGeom prst="rect">
            <a:avLst/>
          </a:prstGeom>
          <a:ln>
            <a:solidFill>
              <a:schemeClr val="bg1"/>
            </a:solidFill>
          </a:ln>
        </p:spPr>
        <p:txBody>
          <a:bodyPr wrap="square">
            <a:spAutoFit/>
          </a:bodyPr>
          <a:lstStyle/>
          <a:p>
            <a:pPr marL="285750" indent="-285750">
              <a:lnSpc>
                <a:spcPct val="150000"/>
              </a:lnSpc>
              <a:buFontTx/>
              <a:buChar char="-"/>
            </a:pPr>
            <a:r>
              <a:rPr lang="es-VE" dirty="0" smtClean="0"/>
              <a:t>Dificultad de la comprensión por la amplitud del concepto.</a:t>
            </a:r>
          </a:p>
          <a:p>
            <a:pPr marL="285750" indent="-285750">
              <a:lnSpc>
                <a:spcPct val="150000"/>
              </a:lnSpc>
              <a:buFontTx/>
              <a:buChar char="-"/>
            </a:pPr>
            <a:r>
              <a:rPr lang="es-VE" dirty="0" smtClean="0"/>
              <a:t>Los reduccionismos en el concepto de MAGIS (Ej. Excelencia).</a:t>
            </a:r>
          </a:p>
          <a:p>
            <a:pPr marL="285750" indent="-285750">
              <a:lnSpc>
                <a:spcPct val="150000"/>
              </a:lnSpc>
              <a:buFontTx/>
              <a:buChar char="-"/>
            </a:pPr>
            <a:r>
              <a:rPr lang="es-VE" dirty="0" smtClean="0"/>
              <a:t>Dificultad para abordar el discernimiento cuando se asume el </a:t>
            </a:r>
            <a:r>
              <a:rPr lang="es-VE" dirty="0" err="1" smtClean="0"/>
              <a:t>Magis</a:t>
            </a:r>
            <a:r>
              <a:rPr lang="es-VE" dirty="0" smtClean="0"/>
              <a:t> como visión estratégica.</a:t>
            </a:r>
          </a:p>
          <a:p>
            <a:pPr marL="285750" indent="-285750">
              <a:lnSpc>
                <a:spcPct val="150000"/>
              </a:lnSpc>
              <a:buFontTx/>
              <a:buChar char="-"/>
            </a:pPr>
            <a:r>
              <a:rPr lang="es-VE" dirty="0" smtClean="0"/>
              <a:t>Al pretender que el MAGIS permee todo, puede ser entendido como marketing interno.</a:t>
            </a:r>
          </a:p>
          <a:p>
            <a:pPr marL="285750" indent="-285750">
              <a:lnSpc>
                <a:spcPct val="150000"/>
              </a:lnSpc>
              <a:buFontTx/>
              <a:buChar char="-"/>
            </a:pPr>
            <a:r>
              <a:rPr lang="es-VE" dirty="0" smtClean="0"/>
              <a:t>Que la forma, el gesto, el medio sea coherente con el contenido. El MAGIS unifica forma y contenido.</a:t>
            </a:r>
          </a:p>
          <a:p>
            <a:pPr marL="285750" indent="-285750">
              <a:lnSpc>
                <a:spcPct val="150000"/>
              </a:lnSpc>
              <a:buFontTx/>
              <a:buChar char="-"/>
            </a:pPr>
            <a:r>
              <a:rPr lang="es-VE" dirty="0" smtClean="0"/>
              <a:t>La adaptación del concepto a diversos niveles educativos dentro de la comunidad de la institución (Ej. Trabajadores, personal administrativo, obreros).</a:t>
            </a:r>
            <a:endParaRPr lang="es-VE" dirty="0"/>
          </a:p>
        </p:txBody>
      </p:sp>
      <p:sp>
        <p:nvSpPr>
          <p:cNvPr id="13" name="12 Rectángulo"/>
          <p:cNvSpPr/>
          <p:nvPr/>
        </p:nvSpPr>
        <p:spPr>
          <a:xfrm>
            <a:off x="1619672" y="188640"/>
            <a:ext cx="6192688" cy="1077218"/>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ctr"/>
            <a:r>
              <a:rPr lang="es-VE" sz="3200" dirty="0">
                <a:solidFill>
                  <a:schemeClr val="lt1"/>
                </a:solidFill>
                <a:latin typeface="+mn-lt"/>
              </a:rPr>
              <a:t>DIFICULTAD </a:t>
            </a:r>
            <a:r>
              <a:rPr lang="es-VE" sz="3200" dirty="0" smtClean="0">
                <a:solidFill>
                  <a:schemeClr val="lt1"/>
                </a:solidFill>
                <a:latin typeface="+mn-lt"/>
              </a:rPr>
              <a:t>OBSERVADAS PARA </a:t>
            </a:r>
            <a:r>
              <a:rPr lang="es-VE" sz="3200" dirty="0">
                <a:solidFill>
                  <a:schemeClr val="lt1"/>
                </a:solidFill>
                <a:latin typeface="+mn-lt"/>
              </a:rPr>
              <a:t>COMPRENSIÒN DEL MAGIS</a:t>
            </a:r>
            <a:endParaRPr lang="es-VE" sz="3200" dirty="0">
              <a:solidFill>
                <a:schemeClr val="lt1"/>
              </a:solidFill>
              <a:latin typeface="+mn-lt"/>
            </a:endParaRPr>
          </a:p>
        </p:txBody>
      </p:sp>
      <p:pic>
        <p:nvPicPr>
          <p:cNvPr id="14" name="4 Imagen" descr="Al estilo verde.GIF"/>
          <p:cNvPicPr>
            <a:picLocks noChangeAspect="1"/>
          </p:cNvPicPr>
          <p:nvPr/>
        </p:nvPicPr>
        <p:blipFill>
          <a:blip r:embed="rId3" cstate="print"/>
          <a:srcRect/>
          <a:stretch>
            <a:fillRect/>
          </a:stretch>
        </p:blipFill>
        <p:spPr bwMode="auto">
          <a:xfrm>
            <a:off x="8286750" y="71438"/>
            <a:ext cx="771525" cy="642937"/>
          </a:xfrm>
          <a:prstGeom prst="rect">
            <a:avLst/>
          </a:prstGeom>
          <a:noFill/>
          <a:ln w="9525">
            <a:noFill/>
            <a:miter lim="800000"/>
            <a:headEnd/>
            <a:tailEnd/>
          </a:ln>
        </p:spPr>
      </p:pic>
    </p:spTree>
    <p:extLst>
      <p:ext uri="{BB962C8B-B14F-4D97-AF65-F5344CB8AC3E}">
        <p14:creationId xmlns:p14="http://schemas.microsoft.com/office/powerpoint/2010/main" val="34482466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4 Imagen"/>
          <p:cNvPicPr>
            <a:picLocks noChangeAspect="1"/>
          </p:cNvPicPr>
          <p:nvPr/>
        </p:nvPicPr>
        <p:blipFill>
          <a:blip r:embed="rId2" cstate="print"/>
          <a:srcRect/>
          <a:stretch>
            <a:fillRect/>
          </a:stretch>
        </p:blipFill>
        <p:spPr bwMode="auto">
          <a:xfrm>
            <a:off x="4763" y="0"/>
            <a:ext cx="9134475" cy="6858000"/>
          </a:xfrm>
          <a:prstGeom prst="rect">
            <a:avLst/>
          </a:prstGeom>
          <a:noFill/>
          <a:ln w="9525">
            <a:noFill/>
            <a:miter lim="800000"/>
            <a:headEnd/>
            <a:tailEnd/>
          </a:ln>
        </p:spPr>
      </p:pic>
      <p:sp>
        <p:nvSpPr>
          <p:cNvPr id="9220" name="24 Rectángulo"/>
          <p:cNvSpPr>
            <a:spLocks noChangeArrowheads="1"/>
          </p:cNvSpPr>
          <p:nvPr/>
        </p:nvSpPr>
        <p:spPr bwMode="auto">
          <a:xfrm>
            <a:off x="3832225" y="0"/>
            <a:ext cx="5108575" cy="5588000"/>
          </a:xfrm>
          <a:prstGeom prst="rect">
            <a:avLst/>
          </a:prstGeom>
          <a:solidFill>
            <a:schemeClr val="bg1"/>
          </a:solidFill>
          <a:ln w="6350" algn="ctr">
            <a:noFill/>
            <a:round/>
            <a:headEnd/>
            <a:tailEnd/>
          </a:ln>
        </p:spPr>
        <p:txBody>
          <a:bodyPr wrap="none" lIns="90000" tIns="46800" rIns="90000" bIns="46800" anchor="ctr"/>
          <a:lstStyle/>
          <a:p>
            <a:pPr algn="ctr" eaLnBrk="0" hangingPunct="0">
              <a:lnSpc>
                <a:spcPct val="90000"/>
              </a:lnSpc>
            </a:pPr>
            <a:endParaRPr lang="es-VE"/>
          </a:p>
        </p:txBody>
      </p:sp>
      <p:sp>
        <p:nvSpPr>
          <p:cNvPr id="8" name="7 Rectángulo"/>
          <p:cNvSpPr/>
          <p:nvPr/>
        </p:nvSpPr>
        <p:spPr>
          <a:xfrm>
            <a:off x="3131840" y="404664"/>
            <a:ext cx="5688632" cy="5001369"/>
          </a:xfrm>
          <a:prstGeom prst="rect">
            <a:avLst/>
          </a:prstGeom>
        </p:spPr>
        <p:txBody>
          <a:bodyPr wrap="square">
            <a:spAutoFit/>
          </a:bodyPr>
          <a:lstStyle/>
          <a:p>
            <a:pPr algn="just"/>
            <a:r>
              <a:rPr lang="es-VE" sz="2900" i="1" dirty="0">
                <a:latin typeface="Berlin Sans FB" pitchFamily="34" charset="0"/>
              </a:rPr>
              <a:t>E</a:t>
            </a:r>
            <a:r>
              <a:rPr lang="es-VE" sz="2900" i="1" dirty="0" smtClean="0">
                <a:latin typeface="Berlin Sans FB" pitchFamily="34" charset="0"/>
              </a:rPr>
              <a:t>s </a:t>
            </a:r>
            <a:r>
              <a:rPr lang="es-VE" sz="2900" i="1" dirty="0">
                <a:latin typeface="Berlin Sans FB" pitchFamily="34" charset="0"/>
              </a:rPr>
              <a:t>el amor que siempre quiere más, que por sistema no conoce límites, siempre abierto hacia lo alto para un pronto servicio… en donde el criterio, ante toda circunstancia, es solamente deseando y eligiendo lo que más nos hace humanos, es decir lo que más nos hace </a:t>
            </a:r>
            <a:r>
              <a:rPr lang="es-VE" sz="2900" i="1" dirty="0" smtClean="0">
                <a:latin typeface="Berlin Sans FB" pitchFamily="34" charset="0"/>
              </a:rPr>
              <a:t>felices. </a:t>
            </a:r>
            <a:r>
              <a:rPr lang="es-ES" sz="2900" i="1" dirty="0">
                <a:latin typeface="Berlin Sans FB" pitchFamily="34" charset="0"/>
              </a:rPr>
              <a:t>En </a:t>
            </a:r>
            <a:r>
              <a:rPr lang="es-ES" sz="2900" i="1" dirty="0">
                <a:latin typeface="Berlin Sans FB" pitchFamily="34" charset="0"/>
              </a:rPr>
              <a:t>otras palabras, </a:t>
            </a:r>
            <a:r>
              <a:rPr lang="es-ES" sz="2900" i="1" dirty="0" err="1">
                <a:latin typeface="Berlin Sans FB" pitchFamily="34" charset="0"/>
              </a:rPr>
              <a:t>Magis</a:t>
            </a:r>
            <a:r>
              <a:rPr lang="es-ES" sz="2900" i="1" dirty="0">
                <a:latin typeface="Berlin Sans FB" pitchFamily="34" charset="0"/>
              </a:rPr>
              <a:t> es “En todo Amar y </a:t>
            </a:r>
            <a:r>
              <a:rPr lang="es-ES" sz="2900" i="1" dirty="0" smtClean="0">
                <a:latin typeface="Berlin Sans FB" pitchFamily="34" charset="0"/>
              </a:rPr>
              <a:t>Servir</a:t>
            </a:r>
            <a:r>
              <a:rPr lang="es-VE" sz="2900" i="1" dirty="0" smtClean="0">
                <a:latin typeface="Berlin Sans FB" pitchFamily="34" charset="0"/>
              </a:rPr>
              <a:t>”. </a:t>
            </a:r>
          </a:p>
          <a:p>
            <a:pPr algn="r"/>
            <a:r>
              <a:rPr lang="es-ES" sz="2900" dirty="0" smtClean="0">
                <a:latin typeface="Berlin Sans FB" pitchFamily="34" charset="0"/>
              </a:rPr>
              <a:t>Hugo </a:t>
            </a:r>
            <a:r>
              <a:rPr lang="es-ES" sz="2900" dirty="0" err="1" smtClean="0">
                <a:latin typeface="Berlin Sans FB" pitchFamily="34" charset="0"/>
              </a:rPr>
              <a:t>Rahner</a:t>
            </a:r>
            <a:endParaRPr lang="es-VE" sz="2900" dirty="0">
              <a:effectLst>
                <a:outerShdw blurRad="38100" dist="38100" dir="2700000" algn="tl">
                  <a:srgbClr val="000000">
                    <a:alpha val="43137"/>
                  </a:srgbClr>
                </a:outerShdw>
              </a:effectLst>
              <a:latin typeface="Berlin Sans FB" pitchFamily="34" charset="0"/>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65 Imagen" descr="VERTICAL_COLOR..png"/>
          <p:cNvPicPr>
            <a:picLocks noChangeAspect="1"/>
          </p:cNvPicPr>
          <p:nvPr/>
        </p:nvPicPr>
        <p:blipFill>
          <a:blip r:embed="rId2" cstate="print"/>
          <a:srcRect b="30833"/>
          <a:stretch>
            <a:fillRect/>
          </a:stretch>
        </p:blipFill>
        <p:spPr bwMode="auto">
          <a:xfrm>
            <a:off x="0" y="6215063"/>
            <a:ext cx="762000" cy="571500"/>
          </a:xfrm>
          <a:prstGeom prst="rect">
            <a:avLst/>
          </a:prstGeom>
          <a:noFill/>
          <a:ln w="9525">
            <a:noFill/>
            <a:miter lim="800000"/>
            <a:headEnd/>
            <a:tailEnd/>
          </a:ln>
        </p:spPr>
      </p:pic>
      <p:sp>
        <p:nvSpPr>
          <p:cNvPr id="9" name="8 Rectángulo"/>
          <p:cNvSpPr/>
          <p:nvPr/>
        </p:nvSpPr>
        <p:spPr>
          <a:xfrm>
            <a:off x="2699792" y="2780928"/>
            <a:ext cx="6120680" cy="2701509"/>
          </a:xfrm>
          <a:prstGeom prst="rect">
            <a:avLst/>
          </a:prstGeom>
          <a:ln>
            <a:solidFill>
              <a:schemeClr val="bg1"/>
            </a:solidFill>
          </a:ln>
        </p:spPr>
        <p:txBody>
          <a:bodyPr wrap="square">
            <a:spAutoFit/>
          </a:bodyPr>
          <a:lstStyle/>
          <a:p>
            <a:pPr marL="285750" indent="-285750">
              <a:lnSpc>
                <a:spcPct val="250000"/>
              </a:lnSpc>
              <a:buFontTx/>
              <a:buChar char="-"/>
            </a:pPr>
            <a:r>
              <a:rPr lang="es-VE" sz="2400" dirty="0" smtClean="0"/>
              <a:t>Qué bueno que…</a:t>
            </a:r>
          </a:p>
          <a:p>
            <a:pPr marL="285750" indent="-285750">
              <a:lnSpc>
                <a:spcPct val="250000"/>
              </a:lnSpc>
              <a:buFontTx/>
              <a:buChar char="-"/>
            </a:pPr>
            <a:r>
              <a:rPr lang="es-VE" sz="2400" dirty="0" smtClean="0"/>
              <a:t>Qué lástima que…</a:t>
            </a:r>
          </a:p>
          <a:p>
            <a:pPr marL="285750" indent="-285750">
              <a:lnSpc>
                <a:spcPct val="250000"/>
              </a:lnSpc>
              <a:buFontTx/>
              <a:buChar char="-"/>
            </a:pPr>
            <a:r>
              <a:rPr lang="es-VE" sz="2400" dirty="0" smtClean="0"/>
              <a:t>Qué tal si…</a:t>
            </a:r>
            <a:endParaRPr lang="es-VE" sz="2400" dirty="0"/>
          </a:p>
        </p:txBody>
      </p:sp>
      <p:sp>
        <p:nvSpPr>
          <p:cNvPr id="13" name="12 Rectángulo"/>
          <p:cNvSpPr/>
          <p:nvPr/>
        </p:nvSpPr>
        <p:spPr>
          <a:xfrm>
            <a:off x="906016" y="995244"/>
            <a:ext cx="7410400" cy="156966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VE" sz="3200" b="1" dirty="0" smtClean="0">
                <a:solidFill>
                  <a:schemeClr val="dk1"/>
                </a:solidFill>
              </a:rPr>
              <a:t>...y como </a:t>
            </a:r>
            <a:r>
              <a:rPr lang="es-VE" sz="3200" b="1" dirty="0">
                <a:solidFill>
                  <a:schemeClr val="dk1"/>
                </a:solidFill>
              </a:rPr>
              <a:t>siempre lo queremos hacer mejor, necesitamos de tu </a:t>
            </a:r>
            <a:r>
              <a:rPr lang="es-VE" sz="3200" b="1" dirty="0" smtClean="0">
                <a:solidFill>
                  <a:schemeClr val="dk1"/>
                </a:solidFill>
              </a:rPr>
              <a:t>evaluación completando las siguientes expresiones:</a:t>
            </a:r>
            <a:endParaRPr lang="es-VE" sz="3200" b="1" dirty="0">
              <a:solidFill>
                <a:schemeClr val="dk1"/>
              </a:solidFill>
            </a:endParaRPr>
          </a:p>
        </p:txBody>
      </p:sp>
      <p:pic>
        <p:nvPicPr>
          <p:cNvPr id="5" name="4 Imagen" descr="Al estilo verde.GIF"/>
          <p:cNvPicPr>
            <a:picLocks noChangeAspect="1"/>
          </p:cNvPicPr>
          <p:nvPr/>
        </p:nvPicPr>
        <p:blipFill>
          <a:blip r:embed="rId3" cstate="print"/>
          <a:srcRect/>
          <a:stretch>
            <a:fillRect/>
          </a:stretch>
        </p:blipFill>
        <p:spPr bwMode="auto">
          <a:xfrm>
            <a:off x="8286750" y="71438"/>
            <a:ext cx="771525" cy="642937"/>
          </a:xfrm>
          <a:prstGeom prst="rect">
            <a:avLst/>
          </a:prstGeom>
          <a:noFill/>
          <a:ln w="9525">
            <a:noFill/>
            <a:miter lim="800000"/>
            <a:headEnd/>
            <a:tailEnd/>
          </a:ln>
        </p:spPr>
      </p:pic>
    </p:spTree>
    <p:extLst>
      <p:ext uri="{BB962C8B-B14F-4D97-AF65-F5344CB8AC3E}">
        <p14:creationId xmlns:p14="http://schemas.microsoft.com/office/powerpoint/2010/main" val="10586291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6 CuadroTexto"/>
          <p:cNvSpPr txBox="1">
            <a:spLocks noChangeArrowheads="1"/>
          </p:cNvSpPr>
          <p:nvPr/>
        </p:nvSpPr>
        <p:spPr bwMode="auto">
          <a:xfrm>
            <a:off x="1403648" y="4653136"/>
            <a:ext cx="3960440" cy="1015663"/>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pPr algn="ctr"/>
            <a:r>
              <a:rPr lang="es-VE" sz="2000" dirty="0" smtClean="0"/>
              <a:t>En todo lo que hagas, dar mayor gloria a Dios, tomarte en serio lo que haces, amar lo </a:t>
            </a:r>
            <a:r>
              <a:rPr lang="es-VE" sz="2000" dirty="0"/>
              <a:t>que </a:t>
            </a:r>
            <a:r>
              <a:rPr lang="es-VE" sz="2000" dirty="0" smtClean="0"/>
              <a:t>haces</a:t>
            </a:r>
            <a:endParaRPr lang="es-ES" sz="2000" dirty="0"/>
          </a:p>
        </p:txBody>
      </p:sp>
      <p:sp>
        <p:nvSpPr>
          <p:cNvPr id="8" name="7 Rectángulo"/>
          <p:cNvSpPr/>
          <p:nvPr/>
        </p:nvSpPr>
        <p:spPr>
          <a:xfrm>
            <a:off x="3131840" y="116632"/>
            <a:ext cx="2813442" cy="861774"/>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s-VE" sz="5000" b="1" dirty="0">
                <a:ln/>
                <a:solidFill>
                  <a:srgbClr val="1B9AC7"/>
                </a:solidFill>
              </a:rPr>
              <a:t>MAGIS</a:t>
            </a:r>
            <a:endParaRPr lang="es-ES" sz="5000" b="1" dirty="0">
              <a:ln/>
              <a:solidFill>
                <a:srgbClr val="1B9AC7"/>
              </a:solidFill>
            </a:endParaRPr>
          </a:p>
        </p:txBody>
      </p:sp>
      <p:cxnSp>
        <p:nvCxnSpPr>
          <p:cNvPr id="9" name="8 Conector recto de flecha"/>
          <p:cNvCxnSpPr>
            <a:stCxn id="13" idx="2"/>
          </p:cNvCxnSpPr>
          <p:nvPr/>
        </p:nvCxnSpPr>
        <p:spPr>
          <a:xfrm>
            <a:off x="2663788" y="3882539"/>
            <a:ext cx="36004" cy="69858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0" name="9 Conector recto de flecha"/>
          <p:cNvCxnSpPr>
            <a:stCxn id="4" idx="2"/>
            <a:endCxn id="17" idx="0"/>
          </p:cNvCxnSpPr>
          <p:nvPr/>
        </p:nvCxnSpPr>
        <p:spPr>
          <a:xfrm>
            <a:off x="3383868" y="5668799"/>
            <a:ext cx="0" cy="568513"/>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12" name="39 Rectángulo"/>
          <p:cNvSpPr>
            <a:spLocks noChangeArrowheads="1"/>
          </p:cNvSpPr>
          <p:nvPr/>
        </p:nvSpPr>
        <p:spPr bwMode="auto">
          <a:xfrm>
            <a:off x="179512" y="1340768"/>
            <a:ext cx="3240360" cy="707886"/>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pPr algn="ctr"/>
            <a:r>
              <a:rPr lang="es-VE" sz="2000" dirty="0">
                <a:cs typeface="Arial" charset="0"/>
              </a:rPr>
              <a:t> </a:t>
            </a:r>
            <a:r>
              <a:rPr lang="es-VE" sz="2000" dirty="0" smtClean="0">
                <a:cs typeface="Arial" charset="0"/>
              </a:rPr>
              <a:t>Palabra </a:t>
            </a:r>
            <a:r>
              <a:rPr lang="es-VE" sz="2000" dirty="0">
                <a:cs typeface="Arial" charset="0"/>
              </a:rPr>
              <a:t>que viene del </a:t>
            </a:r>
            <a:r>
              <a:rPr lang="es-VE" sz="2000" dirty="0" smtClean="0">
                <a:cs typeface="Arial" charset="0"/>
              </a:rPr>
              <a:t>latín y </a:t>
            </a:r>
            <a:r>
              <a:rPr lang="es-VE" sz="2000" dirty="0">
                <a:cs typeface="Arial" charset="0"/>
              </a:rPr>
              <a:t>significa “más”. </a:t>
            </a:r>
            <a:endParaRPr lang="es-ES" sz="2000" dirty="0">
              <a:cs typeface="Arial" charset="0"/>
            </a:endParaRPr>
          </a:p>
        </p:txBody>
      </p:sp>
      <p:sp>
        <p:nvSpPr>
          <p:cNvPr id="13" name="40 Rectángulo"/>
          <p:cNvSpPr>
            <a:spLocks noChangeArrowheads="1"/>
          </p:cNvSpPr>
          <p:nvPr/>
        </p:nvSpPr>
        <p:spPr bwMode="auto">
          <a:xfrm>
            <a:off x="179512" y="2866876"/>
            <a:ext cx="4968552" cy="1015663"/>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pPr algn="ctr">
              <a:buClr>
                <a:srgbClr val="008000"/>
              </a:buClr>
            </a:pPr>
            <a:r>
              <a:rPr lang="es-VE" sz="2000" dirty="0">
                <a:cs typeface="Arial" charset="0"/>
              </a:rPr>
              <a:t>Es una actualización del lema que utilizaba San Ignacio “</a:t>
            </a:r>
            <a:r>
              <a:rPr lang="es-VE" sz="2000" i="1" dirty="0">
                <a:cs typeface="Arial" charset="0"/>
              </a:rPr>
              <a:t>ad maiorem Dei gloriam</a:t>
            </a:r>
            <a:r>
              <a:rPr lang="es-VE" sz="2000" dirty="0">
                <a:cs typeface="Arial" charset="0"/>
              </a:rPr>
              <a:t>”: “</a:t>
            </a:r>
            <a:r>
              <a:rPr lang="es-VE" sz="2000" i="1" dirty="0">
                <a:cs typeface="Arial" charset="0"/>
              </a:rPr>
              <a:t>para la mayor gloria de Dios</a:t>
            </a:r>
            <a:r>
              <a:rPr lang="es-VE" sz="2000" dirty="0">
                <a:cs typeface="Arial" charset="0"/>
              </a:rPr>
              <a:t>”.</a:t>
            </a:r>
          </a:p>
        </p:txBody>
      </p:sp>
      <p:cxnSp>
        <p:nvCxnSpPr>
          <p:cNvPr id="15" name="14 Conector recto de flecha"/>
          <p:cNvCxnSpPr>
            <a:stCxn id="8" idx="2"/>
            <a:endCxn id="12" idx="3"/>
          </p:cNvCxnSpPr>
          <p:nvPr/>
        </p:nvCxnSpPr>
        <p:spPr>
          <a:xfrm flipH="1">
            <a:off x="3419872" y="978406"/>
            <a:ext cx="1118689" cy="716305"/>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6" name="15 Conector recto de flecha"/>
          <p:cNvCxnSpPr>
            <a:stCxn id="12" idx="2"/>
          </p:cNvCxnSpPr>
          <p:nvPr/>
        </p:nvCxnSpPr>
        <p:spPr>
          <a:xfrm>
            <a:off x="1799692" y="2048654"/>
            <a:ext cx="36004" cy="660266"/>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8" name="17 Conector recto"/>
          <p:cNvCxnSpPr/>
          <p:nvPr/>
        </p:nvCxnSpPr>
        <p:spPr>
          <a:xfrm>
            <a:off x="3126710" y="908720"/>
            <a:ext cx="2714625" cy="1587"/>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19" name="112 Imagen" descr="VERTICAL_COLOR..png"/>
          <p:cNvPicPr>
            <a:picLocks noChangeAspect="1"/>
          </p:cNvPicPr>
          <p:nvPr/>
        </p:nvPicPr>
        <p:blipFill>
          <a:blip r:embed="rId2" cstate="print"/>
          <a:srcRect b="30833"/>
          <a:stretch>
            <a:fillRect/>
          </a:stretch>
        </p:blipFill>
        <p:spPr bwMode="auto">
          <a:xfrm>
            <a:off x="0" y="6169868"/>
            <a:ext cx="762000" cy="571500"/>
          </a:xfrm>
          <a:prstGeom prst="rect">
            <a:avLst/>
          </a:prstGeom>
          <a:noFill/>
          <a:ln w="9525">
            <a:noFill/>
            <a:miter lim="800000"/>
            <a:headEnd/>
            <a:tailEnd/>
          </a:ln>
        </p:spPr>
      </p:pic>
      <p:pic>
        <p:nvPicPr>
          <p:cNvPr id="113" name="112 Imagen" descr="Al estilo verde.GIF"/>
          <p:cNvPicPr>
            <a:picLocks noChangeAspect="1"/>
          </p:cNvPicPr>
          <p:nvPr/>
        </p:nvPicPr>
        <p:blipFill>
          <a:blip r:embed="rId3" cstate="print"/>
          <a:srcRect/>
          <a:stretch>
            <a:fillRect/>
          </a:stretch>
        </p:blipFill>
        <p:spPr bwMode="auto">
          <a:xfrm>
            <a:off x="8244408" y="116631"/>
            <a:ext cx="792089" cy="660073"/>
          </a:xfrm>
          <a:prstGeom prst="rect">
            <a:avLst/>
          </a:prstGeom>
          <a:noFill/>
          <a:ln w="9525">
            <a:noFill/>
            <a:miter lim="800000"/>
            <a:headEnd/>
            <a:tailEnd/>
          </a:ln>
        </p:spPr>
      </p:pic>
      <p:sp>
        <p:nvSpPr>
          <p:cNvPr id="146" name="6 CuadroTexto"/>
          <p:cNvSpPr txBox="1">
            <a:spLocks noChangeArrowheads="1"/>
          </p:cNvSpPr>
          <p:nvPr/>
        </p:nvSpPr>
        <p:spPr bwMode="auto">
          <a:xfrm>
            <a:off x="5868144" y="1556792"/>
            <a:ext cx="3024336" cy="1754326"/>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VE" i="1" dirty="0" smtClean="0"/>
              <a:t>San Ignacio entendió la vida como un regalo, un “don” y  le responde a Dios con sentido de lealtad en la entrega y el servicio, rechazando toda mediocridad.</a:t>
            </a:r>
            <a:endParaRPr lang="es-ES" i="1" dirty="0"/>
          </a:p>
        </p:txBody>
      </p:sp>
      <p:cxnSp>
        <p:nvCxnSpPr>
          <p:cNvPr id="147" name="146 Conector recto de flecha"/>
          <p:cNvCxnSpPr>
            <a:stCxn id="13" idx="3"/>
            <a:endCxn id="146" idx="1"/>
          </p:cNvCxnSpPr>
          <p:nvPr/>
        </p:nvCxnSpPr>
        <p:spPr>
          <a:xfrm flipV="1">
            <a:off x="5148064" y="2433955"/>
            <a:ext cx="720080" cy="940753"/>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17" name="16 Rectángulo"/>
          <p:cNvSpPr/>
          <p:nvPr/>
        </p:nvSpPr>
        <p:spPr>
          <a:xfrm>
            <a:off x="1259632" y="6237312"/>
            <a:ext cx="4248472" cy="400110"/>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ctr"/>
            <a:r>
              <a:rPr lang="es-VE" dirty="0" smtClean="0"/>
              <a:t>“U</a:t>
            </a:r>
            <a:r>
              <a:rPr lang="es-VE" sz="2000" dirty="0" smtClean="0">
                <a:solidFill>
                  <a:schemeClr val="lt1"/>
                </a:solidFill>
                <a:latin typeface="+mn-lt"/>
                <a:cs typeface="Arial" charset="0"/>
              </a:rPr>
              <a:t>n modo de ser ante toda la realidad” </a:t>
            </a:r>
            <a:endParaRPr lang="es-VE" sz="2000" dirty="0">
              <a:solidFill>
                <a:schemeClr val="lt1"/>
              </a:solidFill>
              <a:latin typeface="+mn-lt"/>
              <a:cs typeface="Arial" charset="0"/>
            </a:endParaRPr>
          </a:p>
        </p:txBody>
      </p:sp>
      <p:pic>
        <p:nvPicPr>
          <p:cNvPr id="20" name="Picture 2" descr="http://3.bp.blogspot.com/-RXi2lrgUV_k/UCHLJv5g7oI/AAAAAAAAABA/pjbOMeE3Kac/s640/wwwredanchietaorg.jpg"/>
          <p:cNvPicPr>
            <a:picLocks noChangeAspect="1" noChangeArrowheads="1"/>
          </p:cNvPicPr>
          <p:nvPr/>
        </p:nvPicPr>
        <p:blipFill>
          <a:blip r:embed="rId4" cstate="print"/>
          <a:srcRect/>
          <a:stretch>
            <a:fillRect/>
          </a:stretch>
        </p:blipFill>
        <p:spPr bwMode="auto">
          <a:xfrm>
            <a:off x="6012160" y="4005064"/>
            <a:ext cx="2625190" cy="2232248"/>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9720727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8" descr="http://1.bp.blogspot.com/-KolB6Jt5na8/UH0mJCR9trI/AAAAAAAAMZU/5Hx_7-xkPN8/s1600/Lupa-001.jpg"/>
          <p:cNvPicPr>
            <a:picLocks noChangeAspect="1" noChangeArrowheads="1"/>
          </p:cNvPicPr>
          <p:nvPr/>
        </p:nvPicPr>
        <p:blipFill>
          <a:blip r:embed="rId2" cstate="print"/>
          <a:srcRect/>
          <a:stretch>
            <a:fillRect/>
          </a:stretch>
        </p:blipFill>
        <p:spPr bwMode="auto">
          <a:xfrm>
            <a:off x="3629547" y="1988840"/>
            <a:ext cx="2382613" cy="1543055"/>
          </a:xfrm>
          <a:prstGeom prst="rect">
            <a:avLst/>
          </a:prstGeom>
          <a:noFill/>
        </p:spPr>
      </p:pic>
      <p:sp>
        <p:nvSpPr>
          <p:cNvPr id="8" name="7 Rectángulo"/>
          <p:cNvSpPr/>
          <p:nvPr/>
        </p:nvSpPr>
        <p:spPr>
          <a:xfrm>
            <a:off x="3131840" y="116632"/>
            <a:ext cx="2813442" cy="861774"/>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s-VE" sz="5000" b="1" dirty="0">
                <a:ln/>
                <a:solidFill>
                  <a:srgbClr val="1B9AC7"/>
                </a:solidFill>
              </a:rPr>
              <a:t>MAGIS</a:t>
            </a:r>
            <a:endParaRPr lang="es-ES" sz="5000" b="1" dirty="0">
              <a:ln/>
              <a:solidFill>
                <a:srgbClr val="1B9AC7"/>
              </a:solidFill>
            </a:endParaRPr>
          </a:p>
        </p:txBody>
      </p:sp>
      <p:sp>
        <p:nvSpPr>
          <p:cNvPr id="12" name="39 Rectángulo"/>
          <p:cNvSpPr>
            <a:spLocks noChangeArrowheads="1"/>
          </p:cNvSpPr>
          <p:nvPr/>
        </p:nvSpPr>
        <p:spPr bwMode="auto">
          <a:xfrm>
            <a:off x="183194" y="1052736"/>
            <a:ext cx="8637278" cy="707886"/>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pPr algn="ctr"/>
            <a:r>
              <a:rPr lang="es-VE" sz="2000" dirty="0" smtClean="0">
                <a:cs typeface="Arial" charset="0"/>
              </a:rPr>
              <a:t>Ex</a:t>
            </a:r>
            <a:r>
              <a:rPr lang="es-VE" sz="2000" dirty="0" smtClean="0"/>
              <a:t>presa una realidad interior en la cual se cimienta un </a:t>
            </a:r>
            <a:r>
              <a:rPr lang="es-VE" sz="2000" i="1" dirty="0" smtClean="0"/>
              <a:t>principio de vida, del ser y del quehacer de todo ser humano.</a:t>
            </a:r>
            <a:r>
              <a:rPr lang="es-VE" sz="2000" dirty="0" smtClean="0"/>
              <a:t> </a:t>
            </a:r>
            <a:endParaRPr lang="es-ES" sz="2000" dirty="0">
              <a:cs typeface="Arial" charset="0"/>
            </a:endParaRPr>
          </a:p>
        </p:txBody>
      </p:sp>
      <p:cxnSp>
        <p:nvCxnSpPr>
          <p:cNvPr id="15" name="14 Conector recto de flecha"/>
          <p:cNvCxnSpPr>
            <a:stCxn id="31" idx="2"/>
            <a:endCxn id="39" idx="0"/>
          </p:cNvCxnSpPr>
          <p:nvPr/>
        </p:nvCxnSpPr>
        <p:spPr>
          <a:xfrm flipH="1">
            <a:off x="1799692" y="2450505"/>
            <a:ext cx="36004" cy="330423"/>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6" name="15 Conector recto de flecha"/>
          <p:cNvCxnSpPr>
            <a:stCxn id="12" idx="2"/>
            <a:endCxn id="31" idx="3"/>
          </p:cNvCxnSpPr>
          <p:nvPr/>
        </p:nvCxnSpPr>
        <p:spPr>
          <a:xfrm flipH="1">
            <a:off x="2339752" y="1760622"/>
            <a:ext cx="2162081" cy="459051"/>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8" name="17 Conector recto"/>
          <p:cNvCxnSpPr/>
          <p:nvPr/>
        </p:nvCxnSpPr>
        <p:spPr>
          <a:xfrm>
            <a:off x="3126710" y="908720"/>
            <a:ext cx="2714625" cy="1587"/>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113" name="112 Imagen" descr="Al estilo verde.GIF"/>
          <p:cNvPicPr>
            <a:picLocks noChangeAspect="1"/>
          </p:cNvPicPr>
          <p:nvPr/>
        </p:nvPicPr>
        <p:blipFill>
          <a:blip r:embed="rId3" cstate="print"/>
          <a:srcRect/>
          <a:stretch>
            <a:fillRect/>
          </a:stretch>
        </p:blipFill>
        <p:spPr bwMode="auto">
          <a:xfrm>
            <a:off x="8244408" y="116631"/>
            <a:ext cx="792089" cy="660073"/>
          </a:xfrm>
          <a:prstGeom prst="rect">
            <a:avLst/>
          </a:prstGeom>
          <a:noFill/>
          <a:ln w="9525">
            <a:noFill/>
            <a:miter lim="800000"/>
            <a:headEnd/>
            <a:tailEnd/>
          </a:ln>
        </p:spPr>
      </p:pic>
      <p:sp>
        <p:nvSpPr>
          <p:cNvPr id="146" name="6 CuadroTexto"/>
          <p:cNvSpPr txBox="1">
            <a:spLocks noChangeArrowheads="1"/>
          </p:cNvSpPr>
          <p:nvPr/>
        </p:nvSpPr>
        <p:spPr bwMode="auto">
          <a:xfrm>
            <a:off x="6804248" y="2060848"/>
            <a:ext cx="1368152" cy="46166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VE" sz="2400" i="1" dirty="0" smtClean="0"/>
              <a:t>Vocación</a:t>
            </a:r>
            <a:endParaRPr lang="es-ES" sz="2400" i="1" dirty="0"/>
          </a:p>
        </p:txBody>
      </p:sp>
      <p:cxnSp>
        <p:nvCxnSpPr>
          <p:cNvPr id="147" name="146 Conector recto de flecha"/>
          <p:cNvCxnSpPr>
            <a:stCxn id="12" idx="2"/>
            <a:endCxn id="146" idx="1"/>
          </p:cNvCxnSpPr>
          <p:nvPr/>
        </p:nvCxnSpPr>
        <p:spPr>
          <a:xfrm>
            <a:off x="4501833" y="1760622"/>
            <a:ext cx="2302415" cy="53105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31" name="6 CuadroTexto"/>
          <p:cNvSpPr txBox="1">
            <a:spLocks noChangeArrowheads="1"/>
          </p:cNvSpPr>
          <p:nvPr/>
        </p:nvSpPr>
        <p:spPr bwMode="auto">
          <a:xfrm>
            <a:off x="1331640" y="1988840"/>
            <a:ext cx="1008112" cy="46166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VE" sz="2400" i="1" dirty="0" smtClean="0"/>
              <a:t>Deseo</a:t>
            </a:r>
            <a:endParaRPr lang="es-ES" sz="2400" i="1" dirty="0"/>
          </a:p>
        </p:txBody>
      </p:sp>
      <p:sp>
        <p:nvSpPr>
          <p:cNvPr id="39" name="38 Rectángulo"/>
          <p:cNvSpPr/>
          <p:nvPr/>
        </p:nvSpPr>
        <p:spPr>
          <a:xfrm>
            <a:off x="395536" y="2780928"/>
            <a:ext cx="2808312" cy="677108"/>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ctr"/>
            <a:r>
              <a:rPr lang="es-VE" dirty="0" smtClean="0"/>
              <a:t>Deseo por lo </a:t>
            </a:r>
            <a:r>
              <a:rPr lang="es-VE" i="1" dirty="0" smtClean="0"/>
              <a:t>“mejor”, “lo excelente” y “lo fecundo</a:t>
            </a:r>
            <a:endParaRPr lang="es-VE" sz="2000" dirty="0">
              <a:solidFill>
                <a:schemeClr val="lt1"/>
              </a:solidFill>
              <a:latin typeface="+mn-lt"/>
              <a:cs typeface="Arial" charset="0"/>
            </a:endParaRPr>
          </a:p>
        </p:txBody>
      </p:sp>
      <p:cxnSp>
        <p:nvCxnSpPr>
          <p:cNvPr id="42" name="41 Conector recto de flecha"/>
          <p:cNvCxnSpPr>
            <a:stCxn id="146" idx="2"/>
            <a:endCxn id="17" idx="0"/>
          </p:cNvCxnSpPr>
          <p:nvPr/>
        </p:nvCxnSpPr>
        <p:spPr>
          <a:xfrm>
            <a:off x="7488324" y="2522513"/>
            <a:ext cx="72008" cy="330423"/>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86" name="85 Conector recto de flecha"/>
          <p:cNvCxnSpPr>
            <a:stCxn id="39" idx="2"/>
          </p:cNvCxnSpPr>
          <p:nvPr/>
        </p:nvCxnSpPr>
        <p:spPr>
          <a:xfrm>
            <a:off x="1799692" y="3458036"/>
            <a:ext cx="0" cy="381526"/>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89" name="88 Conector recto de flecha"/>
          <p:cNvCxnSpPr>
            <a:stCxn id="17" idx="2"/>
          </p:cNvCxnSpPr>
          <p:nvPr/>
        </p:nvCxnSpPr>
        <p:spPr>
          <a:xfrm>
            <a:off x="7560332" y="3530044"/>
            <a:ext cx="0" cy="309518"/>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17" name="16 Rectángulo"/>
          <p:cNvSpPr/>
          <p:nvPr/>
        </p:nvSpPr>
        <p:spPr>
          <a:xfrm>
            <a:off x="6228184" y="2852936"/>
            <a:ext cx="2664296" cy="677108"/>
          </a:xfrm>
          <a:prstGeom prst="rect">
            <a:avLst/>
          </a:prstGeom>
        </p:spPr>
        <p:style>
          <a:lnRef idx="0">
            <a:schemeClr val="accent3"/>
          </a:lnRef>
          <a:fillRef idx="3">
            <a:schemeClr val="accent3"/>
          </a:fillRef>
          <a:effectRef idx="3">
            <a:schemeClr val="accent3"/>
          </a:effectRef>
          <a:fontRef idx="minor">
            <a:schemeClr val="lt1"/>
          </a:fontRef>
        </p:style>
        <p:txBody>
          <a:bodyPr wrap="square">
            <a:spAutoFit/>
          </a:bodyPr>
          <a:lstStyle/>
          <a:p>
            <a:pPr algn="ctr"/>
            <a:r>
              <a:rPr lang="es-VE" dirty="0" smtClean="0"/>
              <a:t>Llamada existencial de toda persona</a:t>
            </a:r>
            <a:endParaRPr lang="es-VE" sz="2000" dirty="0">
              <a:solidFill>
                <a:schemeClr val="lt1"/>
              </a:solidFill>
              <a:latin typeface="+mn-lt"/>
              <a:cs typeface="Arial" charset="0"/>
            </a:endParaRPr>
          </a:p>
        </p:txBody>
      </p:sp>
      <p:sp>
        <p:nvSpPr>
          <p:cNvPr id="3" name="2 Rectángulo"/>
          <p:cNvSpPr/>
          <p:nvPr/>
        </p:nvSpPr>
        <p:spPr>
          <a:xfrm>
            <a:off x="183194" y="3845465"/>
            <a:ext cx="4355367" cy="1569660"/>
          </a:xfrm>
          <a:prstGeom prst="rect">
            <a:avLst/>
          </a:prstGeom>
        </p:spPr>
        <p:txBody>
          <a:bodyPr wrap="square">
            <a:spAutoFit/>
          </a:bodyPr>
          <a:lstStyle/>
          <a:p>
            <a:pPr algn="just"/>
            <a:r>
              <a:rPr lang="es-ES" sz="1600" dirty="0">
                <a:latin typeface="+mn-lt"/>
              </a:rPr>
              <a:t>Ignacio </a:t>
            </a:r>
            <a:r>
              <a:rPr lang="es-ES" sz="1600" dirty="0">
                <a:latin typeface="+mn-lt"/>
              </a:rPr>
              <a:t>llamaba los hondos -los santos- deseos</a:t>
            </a:r>
            <a:r>
              <a:rPr lang="es-ES" sz="1600" dirty="0">
                <a:latin typeface="+mn-lt"/>
              </a:rPr>
              <a:t>. </a:t>
            </a:r>
            <a:r>
              <a:rPr lang="es-ES" sz="1600" dirty="0">
                <a:latin typeface="+mn-lt"/>
              </a:rPr>
              <a:t>Necesitamos distinguir todo </a:t>
            </a:r>
            <a:r>
              <a:rPr lang="es-ES" sz="1600" dirty="0">
                <a:latin typeface="+mn-lt"/>
              </a:rPr>
              <a:t>lo que me parece que quiero </a:t>
            </a:r>
            <a:r>
              <a:rPr lang="es-ES" sz="1600" dirty="0">
                <a:latin typeface="+mn-lt"/>
              </a:rPr>
              <a:t>de aquellos deseos que son parte </a:t>
            </a:r>
            <a:r>
              <a:rPr lang="es-ES" sz="1600" dirty="0">
                <a:latin typeface="+mn-lt"/>
              </a:rPr>
              <a:t>de lo más íntimo </a:t>
            </a:r>
            <a:r>
              <a:rPr lang="es-ES" sz="1600" dirty="0">
                <a:latin typeface="+mn-lt"/>
              </a:rPr>
              <a:t>mío, expresión </a:t>
            </a:r>
            <a:r>
              <a:rPr lang="es-ES" sz="1600" dirty="0">
                <a:latin typeface="+mn-lt"/>
              </a:rPr>
              <a:t>de mi </a:t>
            </a:r>
            <a:r>
              <a:rPr lang="es-ES" sz="1600" dirty="0">
                <a:latin typeface="+mn-lt"/>
              </a:rPr>
              <a:t>ser. </a:t>
            </a:r>
            <a:endParaRPr lang="es-ES" sz="1600" dirty="0" smtClean="0">
              <a:latin typeface="+mn-lt"/>
            </a:endParaRPr>
          </a:p>
          <a:p>
            <a:pPr algn="just"/>
            <a:r>
              <a:rPr lang="es-ES_tradnl" sz="1600" dirty="0" smtClean="0">
                <a:latin typeface="+mn-lt"/>
              </a:rPr>
              <a:t>Para optar por el “más” es necesario que seamos libres en nuestro interior.</a:t>
            </a:r>
            <a:endParaRPr lang="es-ES" sz="1600" dirty="0">
              <a:latin typeface="+mn-lt"/>
            </a:endParaRPr>
          </a:p>
        </p:txBody>
      </p:sp>
      <p:sp>
        <p:nvSpPr>
          <p:cNvPr id="4" name="3 Rectángulo"/>
          <p:cNvSpPr/>
          <p:nvPr/>
        </p:nvSpPr>
        <p:spPr>
          <a:xfrm>
            <a:off x="183194" y="5541039"/>
            <a:ext cx="8709286" cy="1200329"/>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ES" i="1" dirty="0">
                <a:solidFill>
                  <a:schemeClr val="dk1"/>
                </a:solidFill>
                <a:latin typeface="+mn-lt"/>
              </a:rPr>
              <a:t>P</a:t>
            </a:r>
            <a:r>
              <a:rPr lang="es-ES" i="1" dirty="0">
                <a:solidFill>
                  <a:schemeClr val="dk1"/>
                </a:solidFill>
                <a:latin typeface="+mn-lt"/>
              </a:rPr>
              <a:t>or </a:t>
            </a:r>
            <a:r>
              <a:rPr lang="es-ES" i="1" dirty="0">
                <a:solidFill>
                  <a:schemeClr val="dk1"/>
                </a:solidFill>
                <a:latin typeface="+mn-lt"/>
              </a:rPr>
              <a:t>gracia caigo en la cuenta de qué es lo que verdaderamente </a:t>
            </a:r>
            <a:r>
              <a:rPr lang="es-ES" i="1" dirty="0">
                <a:solidFill>
                  <a:schemeClr val="dk1"/>
                </a:solidFill>
                <a:latin typeface="+mn-lt"/>
              </a:rPr>
              <a:t>deseo, y que </a:t>
            </a:r>
            <a:r>
              <a:rPr lang="es-ES" i="1" dirty="0">
                <a:solidFill>
                  <a:schemeClr val="dk1"/>
                </a:solidFill>
                <a:latin typeface="+mn-lt"/>
              </a:rPr>
              <a:t>esos deseos encajan </a:t>
            </a:r>
            <a:r>
              <a:rPr lang="es-ES" i="1" dirty="0" smtClean="0"/>
              <a:t>con los deseos que tiene Dios </a:t>
            </a:r>
            <a:r>
              <a:rPr lang="es-ES" i="1" dirty="0" smtClean="0">
                <a:solidFill>
                  <a:schemeClr val="dk1"/>
                </a:solidFill>
                <a:latin typeface="+mn-lt"/>
              </a:rPr>
              <a:t>para </a:t>
            </a:r>
            <a:r>
              <a:rPr lang="es-ES" i="1" dirty="0">
                <a:solidFill>
                  <a:schemeClr val="dk1"/>
                </a:solidFill>
                <a:latin typeface="+mn-lt"/>
              </a:rPr>
              <a:t>con la </a:t>
            </a:r>
            <a:r>
              <a:rPr lang="es-ES" i="1" dirty="0">
                <a:solidFill>
                  <a:schemeClr val="dk1"/>
                </a:solidFill>
                <a:latin typeface="+mn-lt"/>
              </a:rPr>
              <a:t>humanidad. </a:t>
            </a:r>
            <a:r>
              <a:rPr lang="es-ES" i="1" dirty="0">
                <a:solidFill>
                  <a:schemeClr val="dk1"/>
                </a:solidFill>
                <a:latin typeface="+mn-lt"/>
              </a:rPr>
              <a:t>El </a:t>
            </a:r>
            <a:r>
              <a:rPr lang="es-ES" i="1" dirty="0">
                <a:solidFill>
                  <a:schemeClr val="dk1"/>
                </a:solidFill>
                <a:latin typeface="+mn-lt"/>
              </a:rPr>
              <a:t>MAGIS </a:t>
            </a:r>
            <a:r>
              <a:rPr lang="es-ES" i="1" dirty="0">
                <a:solidFill>
                  <a:schemeClr val="dk1"/>
                </a:solidFill>
                <a:latin typeface="+mn-lt"/>
              </a:rPr>
              <a:t>se da cuando mi impulso humano trascendente es “tomado”, es captado por la gracia del Señor</a:t>
            </a:r>
            <a:r>
              <a:rPr lang="es-ES" i="1" dirty="0" smtClean="0">
                <a:solidFill>
                  <a:schemeClr val="dk1"/>
                </a:solidFill>
                <a:latin typeface="+mn-lt"/>
              </a:rPr>
              <a:t>. </a:t>
            </a:r>
            <a:r>
              <a:rPr lang="es-ES" b="1" i="1" dirty="0" smtClean="0">
                <a:solidFill>
                  <a:schemeClr val="dk1"/>
                </a:solidFill>
                <a:latin typeface="+mn-lt"/>
              </a:rPr>
              <a:t>“Deseando y eligiendo solo lo que más nos conduce al  fin para el que fuimos creados”. </a:t>
            </a:r>
            <a:r>
              <a:rPr lang="es-ES" i="1" dirty="0" err="1" smtClean="0">
                <a:solidFill>
                  <a:schemeClr val="dk1"/>
                </a:solidFill>
                <a:latin typeface="+mn-lt"/>
              </a:rPr>
              <a:t>Rahner</a:t>
            </a:r>
            <a:endParaRPr lang="es-ES" i="1" dirty="0">
              <a:solidFill>
                <a:schemeClr val="dk1"/>
              </a:solidFill>
              <a:latin typeface="+mn-lt"/>
            </a:endParaRPr>
          </a:p>
        </p:txBody>
      </p:sp>
      <p:sp>
        <p:nvSpPr>
          <p:cNvPr id="25" name="24 Rectángulo"/>
          <p:cNvSpPr/>
          <p:nvPr/>
        </p:nvSpPr>
        <p:spPr>
          <a:xfrm>
            <a:off x="5148064" y="3869339"/>
            <a:ext cx="3744416" cy="1569660"/>
          </a:xfrm>
          <a:prstGeom prst="rect">
            <a:avLst/>
          </a:prstGeom>
        </p:spPr>
        <p:txBody>
          <a:bodyPr wrap="square">
            <a:spAutoFit/>
          </a:bodyPr>
          <a:lstStyle/>
          <a:p>
            <a:pPr algn="just"/>
            <a:r>
              <a:rPr lang="es-VE" sz="1600" dirty="0" smtClean="0">
                <a:latin typeface="+mn-lt"/>
              </a:rPr>
              <a:t>“Porque </a:t>
            </a:r>
            <a:r>
              <a:rPr lang="es-VE" sz="1600" dirty="0">
                <a:latin typeface="+mn-lt"/>
              </a:rPr>
              <a:t>cuando alguien es verdaderamente feliz, solo desea que los otros sean felices”. </a:t>
            </a:r>
            <a:endParaRPr lang="es-VE" sz="1600" dirty="0" smtClean="0">
              <a:latin typeface="+mn-lt"/>
            </a:endParaRPr>
          </a:p>
          <a:p>
            <a:r>
              <a:rPr lang="es-ES" sz="1600" dirty="0">
                <a:latin typeface="+mn-lt"/>
              </a:rPr>
              <a:t>Desear, en definitiva, los deseos de Dios. </a:t>
            </a:r>
            <a:r>
              <a:rPr lang="es-ES" sz="1600" dirty="0">
                <a:latin typeface="+mn-lt"/>
              </a:rPr>
              <a:t>Eso es </a:t>
            </a:r>
            <a:r>
              <a:rPr lang="es-ES" sz="1600" dirty="0" smtClean="0">
                <a:latin typeface="+mn-lt"/>
              </a:rPr>
              <a:t>lo único </a:t>
            </a:r>
            <a:r>
              <a:rPr lang="es-ES" sz="1600" dirty="0">
                <a:latin typeface="+mn-lt"/>
              </a:rPr>
              <a:t>que hay que pedir</a:t>
            </a:r>
            <a:r>
              <a:rPr lang="es-ES" sz="1600" dirty="0" smtClean="0">
                <a:latin typeface="+mn-lt"/>
              </a:rPr>
              <a:t>.  El MAGIS es una preferencia.</a:t>
            </a:r>
            <a:endParaRPr lang="es-VE" sz="1600" dirty="0">
              <a:latin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4 Imagen" descr="Al estilo verde.GIF"/>
          <p:cNvPicPr>
            <a:picLocks noChangeAspect="1"/>
          </p:cNvPicPr>
          <p:nvPr/>
        </p:nvPicPr>
        <p:blipFill>
          <a:blip r:embed="rId2" cstate="print"/>
          <a:srcRect/>
          <a:stretch>
            <a:fillRect/>
          </a:stretch>
        </p:blipFill>
        <p:spPr bwMode="auto">
          <a:xfrm>
            <a:off x="8286750" y="71438"/>
            <a:ext cx="771525" cy="642937"/>
          </a:xfrm>
          <a:prstGeom prst="rect">
            <a:avLst/>
          </a:prstGeom>
          <a:noFill/>
          <a:ln w="9525">
            <a:noFill/>
            <a:miter lim="800000"/>
            <a:headEnd/>
            <a:tailEnd/>
          </a:ln>
        </p:spPr>
      </p:pic>
      <p:sp>
        <p:nvSpPr>
          <p:cNvPr id="3" name="1 Título"/>
          <p:cNvSpPr txBox="1">
            <a:spLocks/>
          </p:cNvSpPr>
          <p:nvPr/>
        </p:nvSpPr>
        <p:spPr bwMode="auto">
          <a:xfrm>
            <a:off x="714375" y="71438"/>
            <a:ext cx="7772400" cy="642937"/>
          </a:xfrm>
          <a:prstGeom prst="rect">
            <a:avLst/>
          </a:prstGeom>
          <a:noFill/>
          <a:ln w="9525">
            <a:noFill/>
            <a:miter lim="800000"/>
            <a:headEnd/>
            <a:tailEnd/>
          </a:ln>
        </p:spPr>
        <p:txBody>
          <a:bodyPr anchor="ctr"/>
          <a:lstStyle/>
          <a:p>
            <a:pPr algn="ctr" eaLnBrk="0" fontAlgn="auto" hangingPunct="0">
              <a:spcAft>
                <a:spcPts val="0"/>
              </a:spcAft>
              <a:defRPr/>
            </a:pPr>
            <a:endParaRPr lang="es-VE" sz="2500" b="1" dirty="0">
              <a:ln/>
              <a:solidFill>
                <a:schemeClr val="accent3"/>
              </a:solidFill>
            </a:endParaRPr>
          </a:p>
        </p:txBody>
      </p:sp>
      <p:sp>
        <p:nvSpPr>
          <p:cNvPr id="5" name="7 Rectángulo"/>
          <p:cNvSpPr>
            <a:spLocks noChangeArrowheads="1"/>
          </p:cNvSpPr>
          <p:nvPr/>
        </p:nvSpPr>
        <p:spPr bwMode="auto">
          <a:xfrm>
            <a:off x="2195736" y="44624"/>
            <a:ext cx="4680520" cy="923330"/>
          </a:xfrm>
          <a:prstGeom prst="rect">
            <a:avLst/>
          </a:prstGeom>
          <a:noFill/>
          <a:ln w="9525">
            <a:noFill/>
            <a:miter lim="800000"/>
            <a:headEnd/>
            <a:tailEnd/>
          </a:ln>
        </p:spPr>
        <p:txBody>
          <a:bodyPr wrap="square">
            <a:spAutoFit/>
          </a:bodyPr>
          <a:lstStyle/>
          <a:p>
            <a:pPr algn="ctr" eaLnBrk="0" hangingPunct="0"/>
            <a:r>
              <a:rPr lang="es-VE" sz="3000" b="1" dirty="0" smtClean="0">
                <a:ln/>
              </a:rPr>
              <a:t>El</a:t>
            </a:r>
            <a:r>
              <a:rPr lang="es-VE" sz="5400" b="1" dirty="0" smtClean="0">
                <a:ln/>
              </a:rPr>
              <a:t> </a:t>
            </a:r>
            <a:r>
              <a:rPr lang="es-VE" sz="5000" b="1" dirty="0" smtClean="0">
                <a:ln/>
                <a:solidFill>
                  <a:srgbClr val="1B9AC7"/>
                </a:solidFill>
              </a:rPr>
              <a:t>MAGIS </a:t>
            </a:r>
            <a:r>
              <a:rPr lang="es-VE" sz="3000" b="1" dirty="0" smtClean="0">
                <a:ln/>
              </a:rPr>
              <a:t>implica</a:t>
            </a:r>
          </a:p>
        </p:txBody>
      </p:sp>
      <p:cxnSp>
        <p:nvCxnSpPr>
          <p:cNvPr id="6" name="5 Conector recto"/>
          <p:cNvCxnSpPr/>
          <p:nvPr/>
        </p:nvCxnSpPr>
        <p:spPr>
          <a:xfrm>
            <a:off x="2411760" y="810469"/>
            <a:ext cx="4176464" cy="0"/>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7" name="22 Imagen" descr="VERTICAL_COLOR..png"/>
          <p:cNvPicPr>
            <a:picLocks noChangeAspect="1"/>
          </p:cNvPicPr>
          <p:nvPr/>
        </p:nvPicPr>
        <p:blipFill>
          <a:blip r:embed="rId3" cstate="print"/>
          <a:srcRect b="30833"/>
          <a:stretch>
            <a:fillRect/>
          </a:stretch>
        </p:blipFill>
        <p:spPr bwMode="auto">
          <a:xfrm>
            <a:off x="0" y="6215063"/>
            <a:ext cx="762000" cy="571500"/>
          </a:xfrm>
          <a:prstGeom prst="rect">
            <a:avLst/>
          </a:prstGeom>
          <a:noFill/>
          <a:ln w="9525">
            <a:noFill/>
            <a:miter lim="800000"/>
            <a:headEnd/>
            <a:tailEnd/>
          </a:ln>
        </p:spPr>
      </p:pic>
      <p:sp>
        <p:nvSpPr>
          <p:cNvPr id="9" name="8 Rectángulo"/>
          <p:cNvSpPr/>
          <p:nvPr/>
        </p:nvSpPr>
        <p:spPr>
          <a:xfrm>
            <a:off x="144016" y="1364575"/>
            <a:ext cx="2411760" cy="1200329"/>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r">
              <a:buClr>
                <a:srgbClr val="009900"/>
              </a:buClr>
            </a:pPr>
            <a:r>
              <a:rPr lang="es-VE" dirty="0" smtClean="0">
                <a:solidFill>
                  <a:schemeClr val="lt1"/>
                </a:solidFill>
                <a:latin typeface="+mn-lt"/>
              </a:rPr>
              <a:t>Lo </a:t>
            </a:r>
            <a:r>
              <a:rPr lang="es-VE" dirty="0" smtClean="0">
                <a:solidFill>
                  <a:schemeClr val="lt1"/>
                </a:solidFill>
                <a:latin typeface="+mn-lt"/>
              </a:rPr>
              <a:t>mejor en relación con el trabajo que hacemos y el servicio que prestamos</a:t>
            </a:r>
            <a:r>
              <a:rPr lang="es-VE" dirty="0" smtClean="0">
                <a:cs typeface="Arial" charset="0"/>
              </a:rPr>
              <a:t>.</a:t>
            </a:r>
            <a:endParaRPr lang="es-VE" dirty="0">
              <a:cs typeface="Arial" charset="0"/>
            </a:endParaRPr>
          </a:p>
        </p:txBody>
      </p:sp>
      <p:sp>
        <p:nvSpPr>
          <p:cNvPr id="10" name="9 Rectángulo"/>
          <p:cNvSpPr/>
          <p:nvPr/>
        </p:nvSpPr>
        <p:spPr>
          <a:xfrm>
            <a:off x="179512" y="2924944"/>
            <a:ext cx="2483768" cy="1477328"/>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r">
              <a:buClr>
                <a:srgbClr val="009900"/>
              </a:buClr>
            </a:pPr>
            <a:r>
              <a:rPr lang="es-VE" dirty="0" smtClean="0">
                <a:solidFill>
                  <a:schemeClr val="lt1"/>
                </a:solidFill>
                <a:latin typeface="+mn-lt"/>
              </a:rPr>
              <a:t>Una inquietud por no adoptar una actitud conformista con lo establecido, conocido, aprobado. </a:t>
            </a:r>
            <a:endParaRPr lang="es-VE" dirty="0">
              <a:solidFill>
                <a:schemeClr val="lt1"/>
              </a:solidFill>
              <a:latin typeface="+mn-lt"/>
            </a:endParaRPr>
          </a:p>
        </p:txBody>
      </p:sp>
      <p:sp>
        <p:nvSpPr>
          <p:cNvPr id="11" name="10 Rectángulo"/>
          <p:cNvSpPr/>
          <p:nvPr/>
        </p:nvSpPr>
        <p:spPr>
          <a:xfrm>
            <a:off x="395536" y="4653136"/>
            <a:ext cx="2664296" cy="646331"/>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r">
              <a:buClr>
                <a:srgbClr val="009900"/>
              </a:buClr>
            </a:pPr>
            <a:r>
              <a:rPr lang="es-VE" dirty="0" smtClean="0">
                <a:solidFill>
                  <a:schemeClr val="lt1"/>
                </a:solidFill>
                <a:latin typeface="+mn-lt"/>
              </a:rPr>
              <a:t>Una búsqueda constante, con un corazón inquieto.</a:t>
            </a:r>
            <a:endParaRPr lang="es-VE" dirty="0">
              <a:solidFill>
                <a:schemeClr val="lt1"/>
              </a:solidFill>
              <a:latin typeface="+mn-lt"/>
            </a:endParaRPr>
          </a:p>
        </p:txBody>
      </p:sp>
      <p:sp>
        <p:nvSpPr>
          <p:cNvPr id="12" name="11 Rectángulo"/>
          <p:cNvSpPr/>
          <p:nvPr/>
        </p:nvSpPr>
        <p:spPr>
          <a:xfrm>
            <a:off x="1403648" y="5541039"/>
            <a:ext cx="3744416" cy="1200329"/>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ctr">
              <a:buClr>
                <a:srgbClr val="009900"/>
              </a:buClr>
            </a:pPr>
            <a:r>
              <a:rPr lang="es-VE" dirty="0" smtClean="0">
                <a:solidFill>
                  <a:schemeClr val="lt1"/>
                </a:solidFill>
                <a:latin typeface="+mn-lt"/>
              </a:rPr>
              <a:t>Discernir cada decisión que tomamos para lograr el mejor fin con los mejores medios para beneficio del mayor número de personas. </a:t>
            </a:r>
            <a:endParaRPr lang="es-VE" dirty="0">
              <a:solidFill>
                <a:schemeClr val="lt1"/>
              </a:solidFill>
              <a:latin typeface="+mn-lt"/>
            </a:endParaRPr>
          </a:p>
        </p:txBody>
      </p:sp>
      <p:sp>
        <p:nvSpPr>
          <p:cNvPr id="13" name="12 Rectángulo"/>
          <p:cNvSpPr/>
          <p:nvPr/>
        </p:nvSpPr>
        <p:spPr>
          <a:xfrm>
            <a:off x="6516216" y="2145630"/>
            <a:ext cx="2376264" cy="923330"/>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buClr>
                <a:srgbClr val="009900"/>
              </a:buClr>
            </a:pPr>
            <a:r>
              <a:rPr lang="es-VE" dirty="0" smtClean="0"/>
              <a:t>S</a:t>
            </a:r>
            <a:r>
              <a:rPr lang="es-VE" dirty="0" smtClean="0">
                <a:solidFill>
                  <a:schemeClr val="lt1"/>
                </a:solidFill>
                <a:latin typeface="+mn-lt"/>
              </a:rPr>
              <a:t>er humildemente excelentes para servir más y mejor</a:t>
            </a:r>
            <a:r>
              <a:rPr lang="es-VE" dirty="0" smtClean="0"/>
              <a:t>.</a:t>
            </a:r>
            <a:endParaRPr lang="es-VE" dirty="0">
              <a:solidFill>
                <a:schemeClr val="lt1"/>
              </a:solidFill>
              <a:latin typeface="+mn-lt"/>
            </a:endParaRPr>
          </a:p>
        </p:txBody>
      </p:sp>
      <p:sp>
        <p:nvSpPr>
          <p:cNvPr id="14" name="13 Rectángulo"/>
          <p:cNvSpPr/>
          <p:nvPr/>
        </p:nvSpPr>
        <p:spPr>
          <a:xfrm>
            <a:off x="5400600" y="5248426"/>
            <a:ext cx="3491880" cy="1477328"/>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buClr>
                <a:srgbClr val="009900"/>
              </a:buClr>
            </a:pPr>
            <a:r>
              <a:rPr lang="es-VE" dirty="0" smtClean="0">
                <a:solidFill>
                  <a:schemeClr val="lt1"/>
                </a:solidFill>
                <a:latin typeface="+mn-lt"/>
              </a:rPr>
              <a:t>Una</a:t>
            </a:r>
            <a:r>
              <a:rPr lang="es-VE" dirty="0" smtClean="0"/>
              <a:t> revisión y </a:t>
            </a:r>
            <a:r>
              <a:rPr lang="es-VE" dirty="0" smtClean="0">
                <a:solidFill>
                  <a:schemeClr val="lt1"/>
                </a:solidFill>
                <a:latin typeface="+mn-lt"/>
              </a:rPr>
              <a:t>evaluación constante de todo lo que hacemos, para ser mejores personas y buscar el bien de todos en una relación gana-ganar.</a:t>
            </a:r>
            <a:endParaRPr lang="es-VE" dirty="0">
              <a:solidFill>
                <a:schemeClr val="lt1"/>
              </a:solidFill>
              <a:latin typeface="+mn-lt"/>
            </a:endParaRPr>
          </a:p>
        </p:txBody>
      </p:sp>
      <p:sp>
        <p:nvSpPr>
          <p:cNvPr id="16" name="15 Rectángulo"/>
          <p:cNvSpPr/>
          <p:nvPr/>
        </p:nvSpPr>
        <p:spPr>
          <a:xfrm>
            <a:off x="6516216" y="3330858"/>
            <a:ext cx="2340768" cy="1754326"/>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buClr>
                <a:srgbClr val="009900"/>
              </a:buClr>
            </a:pPr>
            <a:r>
              <a:rPr lang="es-VE" dirty="0" smtClean="0">
                <a:solidFill>
                  <a:schemeClr val="lt1"/>
                </a:solidFill>
                <a:latin typeface="+mn-lt"/>
              </a:rPr>
              <a:t>No huir de los problemas ni las crisis, sino verlos como   oportunidades de aprendizaje y crecimiento.  </a:t>
            </a:r>
            <a:endParaRPr lang="es-VE" dirty="0">
              <a:solidFill>
                <a:schemeClr val="lt1"/>
              </a:solidFill>
              <a:latin typeface="+mn-lt"/>
            </a:endParaRPr>
          </a:p>
        </p:txBody>
      </p:sp>
      <p:cxnSp>
        <p:nvCxnSpPr>
          <p:cNvPr id="18" name="17 Conector recto de flecha"/>
          <p:cNvCxnSpPr>
            <a:stCxn id="5" idx="2"/>
            <a:endCxn id="9" idx="3"/>
          </p:cNvCxnSpPr>
          <p:nvPr/>
        </p:nvCxnSpPr>
        <p:spPr>
          <a:xfrm flipH="1">
            <a:off x="2555776" y="967954"/>
            <a:ext cx="1980220" cy="996786"/>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21" name="20 Conector recto de flecha"/>
          <p:cNvCxnSpPr>
            <a:stCxn id="5" idx="2"/>
            <a:endCxn id="10" idx="3"/>
          </p:cNvCxnSpPr>
          <p:nvPr/>
        </p:nvCxnSpPr>
        <p:spPr>
          <a:xfrm flipH="1">
            <a:off x="2663280" y="967954"/>
            <a:ext cx="1872716" cy="2695654"/>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24" name="23 Conector recto de flecha"/>
          <p:cNvCxnSpPr>
            <a:stCxn id="5" idx="2"/>
            <a:endCxn id="11" idx="3"/>
          </p:cNvCxnSpPr>
          <p:nvPr/>
        </p:nvCxnSpPr>
        <p:spPr>
          <a:xfrm flipH="1">
            <a:off x="3059832" y="967954"/>
            <a:ext cx="1476164" cy="4008348"/>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27" name="26 Conector recto de flecha"/>
          <p:cNvCxnSpPr>
            <a:stCxn id="5" idx="2"/>
            <a:endCxn id="12" idx="0"/>
          </p:cNvCxnSpPr>
          <p:nvPr/>
        </p:nvCxnSpPr>
        <p:spPr>
          <a:xfrm flipH="1">
            <a:off x="3275856" y="967954"/>
            <a:ext cx="1260140" cy="4573085"/>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34" name="33 Conector recto de flecha"/>
          <p:cNvCxnSpPr>
            <a:stCxn id="5" idx="2"/>
            <a:endCxn id="13" idx="1"/>
          </p:cNvCxnSpPr>
          <p:nvPr/>
        </p:nvCxnSpPr>
        <p:spPr>
          <a:xfrm>
            <a:off x="4535996" y="967954"/>
            <a:ext cx="1980220" cy="1639341"/>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37" name="36 Conector recto de flecha"/>
          <p:cNvCxnSpPr>
            <a:stCxn id="5" idx="2"/>
            <a:endCxn id="14" idx="1"/>
          </p:cNvCxnSpPr>
          <p:nvPr/>
        </p:nvCxnSpPr>
        <p:spPr>
          <a:xfrm>
            <a:off x="4535996" y="967954"/>
            <a:ext cx="864604" cy="5019136"/>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43" name="42 Conector recto de flecha"/>
          <p:cNvCxnSpPr>
            <a:stCxn id="5" idx="2"/>
            <a:endCxn id="16" idx="1"/>
          </p:cNvCxnSpPr>
          <p:nvPr/>
        </p:nvCxnSpPr>
        <p:spPr>
          <a:xfrm>
            <a:off x="4535996" y="967954"/>
            <a:ext cx="1980220" cy="3240067"/>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22" name="21 Rectángulo"/>
          <p:cNvSpPr/>
          <p:nvPr/>
        </p:nvSpPr>
        <p:spPr>
          <a:xfrm>
            <a:off x="6458081" y="1291119"/>
            <a:ext cx="2376264" cy="646331"/>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buClr>
                <a:srgbClr val="009900"/>
              </a:buClr>
            </a:pPr>
            <a:r>
              <a:rPr lang="es-VE" dirty="0" smtClean="0"/>
              <a:t>Movimiento, capacidad de crecimiento</a:t>
            </a:r>
            <a:endParaRPr lang="es-VE" dirty="0">
              <a:solidFill>
                <a:schemeClr val="lt1"/>
              </a:solidFill>
              <a:latin typeface="+mn-lt"/>
            </a:endParaRPr>
          </a:p>
        </p:txBody>
      </p:sp>
      <p:cxnSp>
        <p:nvCxnSpPr>
          <p:cNvPr id="23" name="22 Conector recto de flecha"/>
          <p:cNvCxnSpPr>
            <a:stCxn id="5" idx="2"/>
            <a:endCxn id="22" idx="1"/>
          </p:cNvCxnSpPr>
          <p:nvPr/>
        </p:nvCxnSpPr>
        <p:spPr>
          <a:xfrm>
            <a:off x="4535996" y="967954"/>
            <a:ext cx="1922085" cy="646331"/>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13430864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6 CuadroTexto"/>
          <p:cNvSpPr txBox="1">
            <a:spLocks noChangeArrowheads="1"/>
          </p:cNvSpPr>
          <p:nvPr/>
        </p:nvSpPr>
        <p:spPr bwMode="auto">
          <a:xfrm>
            <a:off x="251520" y="2132856"/>
            <a:ext cx="3348880" cy="1015663"/>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pPr>
              <a:defRPr/>
            </a:pPr>
            <a:r>
              <a:rPr lang="es-VE" sz="2000" dirty="0" smtClean="0"/>
              <a:t>Romper con la peor postura que podemos asumir, </a:t>
            </a:r>
            <a:r>
              <a:rPr lang="es-VE" sz="2000" dirty="0" smtClean="0">
                <a:effectLst>
                  <a:outerShdw blurRad="38100" dist="38100" dir="2700000" algn="tl">
                    <a:srgbClr val="000000">
                      <a:alpha val="43137"/>
                    </a:srgbClr>
                  </a:outerShdw>
                </a:effectLst>
              </a:rPr>
              <a:t>“Yo soy así”, “Siempre ha sido así”.</a:t>
            </a:r>
            <a:endParaRPr lang="es-VE" sz="2000" dirty="0">
              <a:effectLst>
                <a:outerShdw blurRad="38100" dist="38100" dir="2700000" algn="tl">
                  <a:srgbClr val="000000">
                    <a:alpha val="43137"/>
                  </a:srgbClr>
                </a:outerShdw>
              </a:effectLst>
            </a:endParaRPr>
          </a:p>
        </p:txBody>
      </p:sp>
      <p:sp>
        <p:nvSpPr>
          <p:cNvPr id="8" name="7 Rectángulo"/>
          <p:cNvSpPr/>
          <p:nvPr/>
        </p:nvSpPr>
        <p:spPr>
          <a:xfrm>
            <a:off x="2987824" y="-27384"/>
            <a:ext cx="2813442" cy="861774"/>
          </a:xfrm>
          <a:prstGeom prst="rect">
            <a:avLst/>
          </a:prstGeom>
          <a:noFill/>
        </p:spPr>
        <p:txBody>
          <a:bodyPr>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defRPr/>
            </a:pPr>
            <a:r>
              <a:rPr lang="es-VE" sz="5000" b="1" dirty="0">
                <a:ln/>
                <a:solidFill>
                  <a:srgbClr val="1B9AC7"/>
                </a:solidFill>
              </a:rPr>
              <a:t>MAGIS</a:t>
            </a:r>
            <a:endParaRPr lang="es-ES" sz="5000" b="1" dirty="0">
              <a:ln/>
              <a:solidFill>
                <a:srgbClr val="1B9AC7"/>
              </a:solidFill>
            </a:endParaRPr>
          </a:p>
        </p:txBody>
      </p:sp>
      <p:cxnSp>
        <p:nvCxnSpPr>
          <p:cNvPr id="9" name="8 Conector recto de flecha"/>
          <p:cNvCxnSpPr>
            <a:stCxn id="8" idx="2"/>
            <a:endCxn id="4" idx="3"/>
          </p:cNvCxnSpPr>
          <p:nvPr/>
        </p:nvCxnSpPr>
        <p:spPr>
          <a:xfrm flipH="1">
            <a:off x="3600400" y="834390"/>
            <a:ext cx="794145" cy="1806298"/>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0" name="9 Conector recto de flecha"/>
          <p:cNvCxnSpPr>
            <a:stCxn id="8" idx="2"/>
            <a:endCxn id="14" idx="0"/>
          </p:cNvCxnSpPr>
          <p:nvPr/>
        </p:nvCxnSpPr>
        <p:spPr>
          <a:xfrm>
            <a:off x="4394545" y="834390"/>
            <a:ext cx="285467" cy="2666618"/>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12" name="39 Rectángulo"/>
          <p:cNvSpPr>
            <a:spLocks noChangeArrowheads="1"/>
          </p:cNvSpPr>
          <p:nvPr/>
        </p:nvSpPr>
        <p:spPr bwMode="auto">
          <a:xfrm>
            <a:off x="6300192" y="1280954"/>
            <a:ext cx="2664296" cy="707886"/>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r>
              <a:rPr lang="es-VE" sz="2000" dirty="0" smtClean="0"/>
              <a:t>Dar pasos hacia horizontes más amplios</a:t>
            </a:r>
            <a:endParaRPr lang="es-VE" sz="2000" dirty="0"/>
          </a:p>
        </p:txBody>
      </p:sp>
      <p:sp>
        <p:nvSpPr>
          <p:cNvPr id="13" name="40 Rectángulo"/>
          <p:cNvSpPr>
            <a:spLocks noChangeArrowheads="1"/>
          </p:cNvSpPr>
          <p:nvPr/>
        </p:nvSpPr>
        <p:spPr bwMode="auto">
          <a:xfrm>
            <a:off x="251520" y="1052736"/>
            <a:ext cx="3132856" cy="707886"/>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r>
              <a:rPr lang="es-VE" sz="2000" dirty="0" smtClean="0"/>
              <a:t>Salir de la zona de “confort”, romper esquemas.</a:t>
            </a:r>
            <a:endParaRPr lang="es-VE" sz="2000" dirty="0"/>
          </a:p>
        </p:txBody>
      </p:sp>
      <p:sp>
        <p:nvSpPr>
          <p:cNvPr id="14" name="41 Rectángulo"/>
          <p:cNvSpPr>
            <a:spLocks noChangeArrowheads="1"/>
          </p:cNvSpPr>
          <p:nvPr/>
        </p:nvSpPr>
        <p:spPr bwMode="auto">
          <a:xfrm>
            <a:off x="2771800" y="3501008"/>
            <a:ext cx="3816424" cy="40011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pPr algn="ctr"/>
            <a:r>
              <a:rPr lang="es-VE" sz="2000" dirty="0" smtClean="0">
                <a:solidFill>
                  <a:schemeClr val="bg1"/>
                </a:solidFill>
              </a:rPr>
              <a:t>Una clave para el discernimiento</a:t>
            </a:r>
            <a:endParaRPr lang="es-VE" sz="2000" dirty="0">
              <a:solidFill>
                <a:schemeClr val="bg1"/>
              </a:solidFill>
            </a:endParaRPr>
          </a:p>
        </p:txBody>
      </p:sp>
      <p:cxnSp>
        <p:nvCxnSpPr>
          <p:cNvPr id="15" name="14 Conector recto de flecha"/>
          <p:cNvCxnSpPr>
            <a:stCxn id="8" idx="2"/>
            <a:endCxn id="12" idx="1"/>
          </p:cNvCxnSpPr>
          <p:nvPr/>
        </p:nvCxnSpPr>
        <p:spPr>
          <a:xfrm>
            <a:off x="4394545" y="834390"/>
            <a:ext cx="1905647" cy="800507"/>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6" name="15 Conector recto de flecha"/>
          <p:cNvCxnSpPr>
            <a:stCxn id="8" idx="2"/>
          </p:cNvCxnSpPr>
          <p:nvPr/>
        </p:nvCxnSpPr>
        <p:spPr>
          <a:xfrm flipH="1">
            <a:off x="3600400" y="834390"/>
            <a:ext cx="794145" cy="57228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8" name="17 Conector recto"/>
          <p:cNvCxnSpPr/>
          <p:nvPr/>
        </p:nvCxnSpPr>
        <p:spPr>
          <a:xfrm>
            <a:off x="2771800" y="691109"/>
            <a:ext cx="4752528" cy="1587"/>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19" name="112 Imagen" descr="VERTICAL_COLOR..png"/>
          <p:cNvPicPr>
            <a:picLocks noChangeAspect="1"/>
          </p:cNvPicPr>
          <p:nvPr/>
        </p:nvPicPr>
        <p:blipFill>
          <a:blip r:embed="rId2" cstate="print"/>
          <a:srcRect b="30833"/>
          <a:stretch>
            <a:fillRect/>
          </a:stretch>
        </p:blipFill>
        <p:spPr bwMode="auto">
          <a:xfrm>
            <a:off x="0" y="6169868"/>
            <a:ext cx="762000" cy="571500"/>
          </a:xfrm>
          <a:prstGeom prst="rect">
            <a:avLst/>
          </a:prstGeom>
          <a:noFill/>
          <a:ln w="9525">
            <a:noFill/>
            <a:miter lim="800000"/>
            <a:headEnd/>
            <a:tailEnd/>
          </a:ln>
        </p:spPr>
      </p:pic>
      <p:pic>
        <p:nvPicPr>
          <p:cNvPr id="113" name="112 Imagen" descr="Al estilo verde.GIF"/>
          <p:cNvPicPr>
            <a:picLocks noChangeAspect="1"/>
          </p:cNvPicPr>
          <p:nvPr/>
        </p:nvPicPr>
        <p:blipFill>
          <a:blip r:embed="rId3" cstate="print"/>
          <a:srcRect/>
          <a:stretch>
            <a:fillRect/>
          </a:stretch>
        </p:blipFill>
        <p:spPr bwMode="auto">
          <a:xfrm>
            <a:off x="8244408" y="116631"/>
            <a:ext cx="792089" cy="660073"/>
          </a:xfrm>
          <a:prstGeom prst="rect">
            <a:avLst/>
          </a:prstGeom>
          <a:noFill/>
          <a:ln w="9525">
            <a:noFill/>
            <a:miter lim="800000"/>
            <a:headEnd/>
            <a:tailEnd/>
          </a:ln>
        </p:spPr>
      </p:pic>
      <p:sp>
        <p:nvSpPr>
          <p:cNvPr id="20" name="1 Título"/>
          <p:cNvSpPr txBox="1">
            <a:spLocks/>
          </p:cNvSpPr>
          <p:nvPr/>
        </p:nvSpPr>
        <p:spPr>
          <a:xfrm>
            <a:off x="2195736" y="116632"/>
            <a:ext cx="5832648" cy="504056"/>
          </a:xfrm>
          <a:prstGeom prst="rect">
            <a:avLst/>
          </a:prstGeom>
        </p:spPr>
        <p:txBody>
          <a:bodyPr/>
          <a:lstStyle/>
          <a:p>
            <a:pPr algn="ctr" eaLnBrk="0" fontAlgn="auto" hangingPunct="0">
              <a:spcAft>
                <a:spcPts val="0"/>
              </a:spcAft>
              <a:defRPr/>
            </a:pPr>
            <a:r>
              <a:rPr lang="es-VE" sz="3000" b="1" dirty="0" smtClean="0">
                <a:ln/>
              </a:rPr>
              <a:t>El                       permite…</a:t>
            </a:r>
            <a:endParaRPr lang="es-VE" sz="3000" b="1" dirty="0">
              <a:ln/>
              <a:solidFill>
                <a:schemeClr val="accent3"/>
              </a:solidFill>
            </a:endParaRPr>
          </a:p>
        </p:txBody>
      </p:sp>
      <p:sp>
        <p:nvSpPr>
          <p:cNvPr id="82" name="39 Rectángulo"/>
          <p:cNvSpPr>
            <a:spLocks noChangeArrowheads="1"/>
          </p:cNvSpPr>
          <p:nvPr/>
        </p:nvSpPr>
        <p:spPr bwMode="auto">
          <a:xfrm>
            <a:off x="5868144" y="2204864"/>
            <a:ext cx="3131840" cy="1015663"/>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square">
            <a:spAutoFit/>
          </a:bodyPr>
          <a:lstStyle/>
          <a:p>
            <a:r>
              <a:rPr lang="es-VE" sz="2000" dirty="0" smtClean="0"/>
              <a:t>Una mirada centrada en la persona y en la experiencia más honda del ser.</a:t>
            </a:r>
            <a:endParaRPr lang="es-VE" sz="2000" dirty="0"/>
          </a:p>
        </p:txBody>
      </p:sp>
      <p:cxnSp>
        <p:nvCxnSpPr>
          <p:cNvPr id="83" name="82 Conector recto de flecha"/>
          <p:cNvCxnSpPr>
            <a:stCxn id="8" idx="2"/>
            <a:endCxn id="82" idx="1"/>
          </p:cNvCxnSpPr>
          <p:nvPr/>
        </p:nvCxnSpPr>
        <p:spPr>
          <a:xfrm>
            <a:off x="4394545" y="834390"/>
            <a:ext cx="1473599" cy="1878306"/>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133" name="20 Rectángulo"/>
          <p:cNvSpPr>
            <a:spLocks noChangeArrowheads="1"/>
          </p:cNvSpPr>
          <p:nvPr/>
        </p:nvSpPr>
        <p:spPr bwMode="auto">
          <a:xfrm>
            <a:off x="827584" y="5653697"/>
            <a:ext cx="6250434" cy="1015663"/>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VE" sz="2000" dirty="0" smtClean="0">
                <a:latin typeface="+mj-lt"/>
                <a:cs typeface="Arial" charset="0"/>
              </a:rPr>
              <a:t>Necesidad de una mirada atenta y centrada sobre la realidad. Sumergirse en los hechos y en lo que despiertan en mí, sabiendo que soy llamado y deseo responderle.</a:t>
            </a:r>
            <a:endParaRPr lang="es-VE" sz="2000" dirty="0">
              <a:latin typeface="+mj-lt"/>
              <a:cs typeface="Arial" charset="0"/>
            </a:endParaRPr>
          </a:p>
        </p:txBody>
      </p:sp>
      <p:sp>
        <p:nvSpPr>
          <p:cNvPr id="134" name="22 Rectángulo"/>
          <p:cNvSpPr>
            <a:spLocks noChangeArrowheads="1"/>
          </p:cNvSpPr>
          <p:nvPr/>
        </p:nvSpPr>
        <p:spPr bwMode="auto">
          <a:xfrm>
            <a:off x="535098" y="4437112"/>
            <a:ext cx="2236702" cy="707886"/>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VE" sz="2000" dirty="0" smtClean="0">
                <a:latin typeface="+mj-lt"/>
                <a:cs typeface="Arial" charset="0"/>
              </a:rPr>
              <a:t>Buscar  </a:t>
            </a:r>
            <a:r>
              <a:rPr lang="es-VE" sz="2000" dirty="0">
                <a:latin typeface="+mj-lt"/>
                <a:cs typeface="Arial" charset="0"/>
              </a:rPr>
              <a:t>cómo amar más y </a:t>
            </a:r>
            <a:r>
              <a:rPr lang="es-VE" sz="2000" dirty="0" smtClean="0">
                <a:latin typeface="+mj-lt"/>
                <a:cs typeface="Arial" charset="0"/>
              </a:rPr>
              <a:t>mejor.</a:t>
            </a:r>
            <a:endParaRPr lang="es-VE" sz="2000" dirty="0">
              <a:latin typeface="+mj-lt"/>
            </a:endParaRPr>
          </a:p>
        </p:txBody>
      </p:sp>
      <p:sp>
        <p:nvSpPr>
          <p:cNvPr id="135" name="26 Rectángulo"/>
          <p:cNvSpPr>
            <a:spLocks noChangeArrowheads="1"/>
          </p:cNvSpPr>
          <p:nvPr/>
        </p:nvSpPr>
        <p:spPr bwMode="auto">
          <a:xfrm>
            <a:off x="5148064" y="4437112"/>
            <a:ext cx="3859908" cy="1015663"/>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VE" sz="2000" dirty="0">
                <a:latin typeface="+mj-lt"/>
                <a:cs typeface="Arial" charset="0"/>
              </a:rPr>
              <a:t>“Solamente deseando y eligiendo lo que más conduce al fin que somos creados” </a:t>
            </a:r>
            <a:r>
              <a:rPr lang="es-VE" sz="2000" dirty="0" smtClean="0">
                <a:latin typeface="+mj-lt"/>
                <a:cs typeface="Arial" charset="0"/>
              </a:rPr>
              <a:t>(</a:t>
            </a:r>
            <a:r>
              <a:rPr lang="es-VE" sz="2000" dirty="0">
                <a:latin typeface="+mj-lt"/>
                <a:cs typeface="Arial" charset="0"/>
              </a:rPr>
              <a:t>EE 23).</a:t>
            </a:r>
          </a:p>
        </p:txBody>
      </p:sp>
      <p:cxnSp>
        <p:nvCxnSpPr>
          <p:cNvPr id="136" name="135 Conector recto de flecha"/>
          <p:cNvCxnSpPr>
            <a:stCxn id="14" idx="2"/>
            <a:endCxn id="134" idx="3"/>
          </p:cNvCxnSpPr>
          <p:nvPr/>
        </p:nvCxnSpPr>
        <p:spPr>
          <a:xfrm flipH="1">
            <a:off x="2771800" y="3901118"/>
            <a:ext cx="1908212" cy="889937"/>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39" name="138 Conector recto de flecha"/>
          <p:cNvCxnSpPr>
            <a:stCxn id="14" idx="2"/>
            <a:endCxn id="133" idx="0"/>
          </p:cNvCxnSpPr>
          <p:nvPr/>
        </p:nvCxnSpPr>
        <p:spPr>
          <a:xfrm flipH="1">
            <a:off x="3952801" y="3901118"/>
            <a:ext cx="727211" cy="175257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45" name="144 Conector recto de flecha"/>
          <p:cNvCxnSpPr>
            <a:stCxn id="14" idx="2"/>
            <a:endCxn id="135" idx="0"/>
          </p:cNvCxnSpPr>
          <p:nvPr/>
        </p:nvCxnSpPr>
        <p:spPr>
          <a:xfrm>
            <a:off x="4680012" y="3901118"/>
            <a:ext cx="2398006" cy="535994"/>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234767591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4 Imagen" descr="Al estilo verde.GIF"/>
          <p:cNvPicPr>
            <a:picLocks noChangeAspect="1"/>
          </p:cNvPicPr>
          <p:nvPr/>
        </p:nvPicPr>
        <p:blipFill>
          <a:blip r:embed="rId2" cstate="print"/>
          <a:srcRect/>
          <a:stretch>
            <a:fillRect/>
          </a:stretch>
        </p:blipFill>
        <p:spPr bwMode="auto">
          <a:xfrm>
            <a:off x="8286750" y="71438"/>
            <a:ext cx="771525" cy="642937"/>
          </a:xfrm>
          <a:prstGeom prst="rect">
            <a:avLst/>
          </a:prstGeom>
          <a:noFill/>
          <a:ln w="9525">
            <a:noFill/>
            <a:miter lim="800000"/>
            <a:headEnd/>
            <a:tailEnd/>
          </a:ln>
        </p:spPr>
      </p:pic>
      <p:sp>
        <p:nvSpPr>
          <p:cNvPr id="3" name="1 Título"/>
          <p:cNvSpPr txBox="1">
            <a:spLocks/>
          </p:cNvSpPr>
          <p:nvPr/>
        </p:nvSpPr>
        <p:spPr bwMode="auto">
          <a:xfrm>
            <a:off x="714375" y="71438"/>
            <a:ext cx="7772400" cy="642937"/>
          </a:xfrm>
          <a:prstGeom prst="rect">
            <a:avLst/>
          </a:prstGeom>
          <a:noFill/>
          <a:ln w="9525">
            <a:noFill/>
            <a:miter lim="800000"/>
            <a:headEnd/>
            <a:tailEnd/>
          </a:ln>
        </p:spPr>
        <p:txBody>
          <a:bodyPr anchor="ctr"/>
          <a:lstStyle/>
          <a:p>
            <a:pPr algn="ctr" eaLnBrk="0" fontAlgn="auto" hangingPunct="0">
              <a:spcAft>
                <a:spcPts val="0"/>
              </a:spcAft>
              <a:defRPr/>
            </a:pPr>
            <a:endParaRPr lang="es-VE" sz="2500" b="1" dirty="0">
              <a:ln/>
              <a:solidFill>
                <a:schemeClr val="accent3"/>
              </a:solidFill>
            </a:endParaRPr>
          </a:p>
        </p:txBody>
      </p:sp>
      <p:cxnSp>
        <p:nvCxnSpPr>
          <p:cNvPr id="6" name="5 Conector recto"/>
          <p:cNvCxnSpPr/>
          <p:nvPr/>
        </p:nvCxnSpPr>
        <p:spPr>
          <a:xfrm flipV="1">
            <a:off x="1907704" y="692696"/>
            <a:ext cx="4968552" cy="1"/>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7" name="22 Imagen" descr="VERTICAL_COLOR..png"/>
          <p:cNvPicPr>
            <a:picLocks noChangeAspect="1"/>
          </p:cNvPicPr>
          <p:nvPr/>
        </p:nvPicPr>
        <p:blipFill>
          <a:blip r:embed="rId3" cstate="print"/>
          <a:srcRect b="30833"/>
          <a:stretch>
            <a:fillRect/>
          </a:stretch>
        </p:blipFill>
        <p:spPr bwMode="auto">
          <a:xfrm>
            <a:off x="0" y="6215063"/>
            <a:ext cx="762000" cy="571500"/>
          </a:xfrm>
          <a:prstGeom prst="rect">
            <a:avLst/>
          </a:prstGeom>
          <a:noFill/>
          <a:ln w="9525">
            <a:noFill/>
            <a:miter lim="800000"/>
            <a:headEnd/>
            <a:tailEnd/>
          </a:ln>
        </p:spPr>
      </p:pic>
      <p:sp>
        <p:nvSpPr>
          <p:cNvPr id="9" name="8 Rectángulo"/>
          <p:cNvSpPr/>
          <p:nvPr/>
        </p:nvSpPr>
        <p:spPr>
          <a:xfrm>
            <a:off x="2771800" y="5120024"/>
            <a:ext cx="2160240"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buClr>
                <a:srgbClr val="009900"/>
              </a:buClr>
            </a:pPr>
            <a:r>
              <a:rPr lang="es-VE" dirty="0" smtClean="0">
                <a:cs typeface="Arial" pitchFamily="34" charset="0"/>
              </a:rPr>
              <a:t> Un invento de los jesuitas o de los que están cerca de ellos, para hacernos trabajar más</a:t>
            </a:r>
            <a:endParaRPr lang="es-VE" dirty="0">
              <a:cs typeface="Arial" charset="0"/>
            </a:endParaRPr>
          </a:p>
        </p:txBody>
      </p:sp>
      <p:sp>
        <p:nvSpPr>
          <p:cNvPr id="10" name="9 Rectángulo"/>
          <p:cNvSpPr/>
          <p:nvPr/>
        </p:nvSpPr>
        <p:spPr>
          <a:xfrm>
            <a:off x="251520" y="1340768"/>
            <a:ext cx="207167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buClr>
                <a:schemeClr val="accent3">
                  <a:lumMod val="75000"/>
                </a:schemeClr>
              </a:buClr>
              <a:defRPr/>
            </a:pPr>
            <a:r>
              <a:rPr lang="es-VE" dirty="0">
                <a:cs typeface="Arial" pitchFamily="34" charset="0"/>
              </a:rPr>
              <a:t>La excelencia y el éxito individualista</a:t>
            </a:r>
          </a:p>
        </p:txBody>
      </p:sp>
      <p:sp>
        <p:nvSpPr>
          <p:cNvPr id="11" name="10 Rectángulo"/>
          <p:cNvSpPr/>
          <p:nvPr/>
        </p:nvSpPr>
        <p:spPr>
          <a:xfrm>
            <a:off x="179512" y="2564904"/>
            <a:ext cx="1928826"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buClr>
                <a:schemeClr val="accent3">
                  <a:lumMod val="75000"/>
                </a:schemeClr>
              </a:buClr>
              <a:defRPr/>
            </a:pPr>
            <a:r>
              <a:rPr lang="es-VE" dirty="0">
                <a:cs typeface="Arial" pitchFamily="34" charset="0"/>
              </a:rPr>
              <a:t>Algo alejado de la realidad de todos los días</a:t>
            </a:r>
          </a:p>
        </p:txBody>
      </p:sp>
      <p:sp>
        <p:nvSpPr>
          <p:cNvPr id="12" name="11 Rectángulo"/>
          <p:cNvSpPr/>
          <p:nvPr/>
        </p:nvSpPr>
        <p:spPr>
          <a:xfrm>
            <a:off x="770396" y="4437112"/>
            <a:ext cx="1857388"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buClr>
                <a:schemeClr val="accent3">
                  <a:lumMod val="75000"/>
                </a:schemeClr>
              </a:buClr>
              <a:defRPr/>
            </a:pPr>
            <a:r>
              <a:rPr lang="es-VE" dirty="0">
                <a:cs typeface="Arial" pitchFamily="34" charset="0"/>
              </a:rPr>
              <a:t>Una obligación impuesta</a:t>
            </a:r>
          </a:p>
        </p:txBody>
      </p:sp>
      <p:sp>
        <p:nvSpPr>
          <p:cNvPr id="13" name="12 Rectángulo"/>
          <p:cNvSpPr/>
          <p:nvPr/>
        </p:nvSpPr>
        <p:spPr>
          <a:xfrm>
            <a:off x="5292080" y="5085184"/>
            <a:ext cx="2643206"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buClr>
                <a:schemeClr val="accent3">
                  <a:lumMod val="75000"/>
                </a:schemeClr>
              </a:buClr>
              <a:defRPr/>
            </a:pPr>
            <a:r>
              <a:rPr lang="es-VE" dirty="0">
                <a:cs typeface="Arial" pitchFamily="34" charset="0"/>
              </a:rPr>
              <a:t>Un esquema que compara y refuerza la competencia o rivalidades entre los              miembros de un mismo grupo</a:t>
            </a:r>
          </a:p>
        </p:txBody>
      </p:sp>
      <p:sp>
        <p:nvSpPr>
          <p:cNvPr id="14" name="13 Rectángulo"/>
          <p:cNvSpPr/>
          <p:nvPr/>
        </p:nvSpPr>
        <p:spPr>
          <a:xfrm>
            <a:off x="7236296" y="2636912"/>
            <a:ext cx="1714544"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buClr>
                <a:schemeClr val="accent3">
                  <a:lumMod val="75000"/>
                </a:schemeClr>
              </a:buClr>
              <a:defRPr/>
            </a:pPr>
            <a:r>
              <a:rPr lang="es-VE" dirty="0">
                <a:cs typeface="Arial" pitchFamily="34" charset="0"/>
              </a:rPr>
              <a:t>Una ambición desmedida</a:t>
            </a:r>
          </a:p>
        </p:txBody>
      </p:sp>
      <p:sp>
        <p:nvSpPr>
          <p:cNvPr id="16" name="15 Rectángulo"/>
          <p:cNvSpPr/>
          <p:nvPr/>
        </p:nvSpPr>
        <p:spPr>
          <a:xfrm>
            <a:off x="7308304" y="3873822"/>
            <a:ext cx="1656184"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buClr>
                <a:schemeClr val="accent3">
                  <a:lumMod val="75000"/>
                </a:schemeClr>
              </a:buClr>
              <a:defRPr/>
            </a:pPr>
            <a:r>
              <a:rPr lang="es-VE" dirty="0">
                <a:cs typeface="Arial" pitchFamily="34" charset="0"/>
              </a:rPr>
              <a:t>Un inconformismo ciego</a:t>
            </a:r>
          </a:p>
        </p:txBody>
      </p:sp>
      <p:sp>
        <p:nvSpPr>
          <p:cNvPr id="17" name="16 Rectángulo"/>
          <p:cNvSpPr/>
          <p:nvPr/>
        </p:nvSpPr>
        <p:spPr>
          <a:xfrm>
            <a:off x="7236296" y="1556792"/>
            <a:ext cx="1649344" cy="369332"/>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buClr>
                <a:schemeClr val="accent3">
                  <a:lumMod val="75000"/>
                </a:schemeClr>
              </a:buClr>
              <a:defRPr/>
            </a:pPr>
            <a:r>
              <a:rPr lang="es-VE" dirty="0" smtClean="0">
                <a:cs typeface="Arial" pitchFamily="34" charset="0"/>
              </a:rPr>
              <a:t>Una moda</a:t>
            </a:r>
            <a:endParaRPr lang="es-VE" dirty="0">
              <a:cs typeface="Arial" pitchFamily="34" charset="0"/>
            </a:endParaRPr>
          </a:p>
        </p:txBody>
      </p:sp>
      <p:cxnSp>
        <p:nvCxnSpPr>
          <p:cNvPr id="18" name="17 Conector recto de flecha"/>
          <p:cNvCxnSpPr>
            <a:stCxn id="39" idx="2"/>
            <a:endCxn id="9" idx="0"/>
          </p:cNvCxnSpPr>
          <p:nvPr/>
        </p:nvCxnSpPr>
        <p:spPr>
          <a:xfrm flipH="1">
            <a:off x="3851920" y="714375"/>
            <a:ext cx="577205" cy="440564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21" name="20 Conector recto de flecha"/>
          <p:cNvCxnSpPr>
            <a:stCxn id="39" idx="2"/>
            <a:endCxn id="10" idx="3"/>
          </p:cNvCxnSpPr>
          <p:nvPr/>
        </p:nvCxnSpPr>
        <p:spPr>
          <a:xfrm flipH="1">
            <a:off x="2323190" y="714375"/>
            <a:ext cx="2105935" cy="94955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24" name="23 Conector recto de flecha"/>
          <p:cNvCxnSpPr>
            <a:stCxn id="39" idx="2"/>
            <a:endCxn id="11" idx="3"/>
          </p:cNvCxnSpPr>
          <p:nvPr/>
        </p:nvCxnSpPr>
        <p:spPr>
          <a:xfrm flipH="1">
            <a:off x="2108338" y="714375"/>
            <a:ext cx="2320787" cy="2312194"/>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27" name="26 Conector recto de flecha"/>
          <p:cNvCxnSpPr>
            <a:stCxn id="39" idx="2"/>
            <a:endCxn id="12" idx="0"/>
          </p:cNvCxnSpPr>
          <p:nvPr/>
        </p:nvCxnSpPr>
        <p:spPr>
          <a:xfrm flipH="1">
            <a:off x="1699090" y="714375"/>
            <a:ext cx="2730035" cy="3722737"/>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30" name="29 Conector recto de flecha"/>
          <p:cNvCxnSpPr>
            <a:stCxn id="39" idx="2"/>
            <a:endCxn id="17" idx="1"/>
          </p:cNvCxnSpPr>
          <p:nvPr/>
        </p:nvCxnSpPr>
        <p:spPr>
          <a:xfrm>
            <a:off x="4429125" y="714375"/>
            <a:ext cx="2807171" cy="1027083"/>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34" name="33 Conector recto de flecha"/>
          <p:cNvCxnSpPr>
            <a:stCxn id="39" idx="2"/>
            <a:endCxn id="13" idx="0"/>
          </p:cNvCxnSpPr>
          <p:nvPr/>
        </p:nvCxnSpPr>
        <p:spPr>
          <a:xfrm>
            <a:off x="4429125" y="714375"/>
            <a:ext cx="2184558" cy="437080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37" name="36 Conector recto de flecha"/>
          <p:cNvCxnSpPr>
            <a:stCxn id="39" idx="2"/>
            <a:endCxn id="14" idx="1"/>
          </p:cNvCxnSpPr>
          <p:nvPr/>
        </p:nvCxnSpPr>
        <p:spPr>
          <a:xfrm>
            <a:off x="4429125" y="714375"/>
            <a:ext cx="2807171" cy="2245703"/>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43" name="42 Conector recto de flecha"/>
          <p:cNvCxnSpPr>
            <a:stCxn id="39" idx="2"/>
            <a:endCxn id="16" idx="1"/>
          </p:cNvCxnSpPr>
          <p:nvPr/>
        </p:nvCxnSpPr>
        <p:spPr>
          <a:xfrm>
            <a:off x="4429125" y="714375"/>
            <a:ext cx="2879179" cy="3621112"/>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39" name="1 Título"/>
          <p:cNvSpPr txBox="1">
            <a:spLocks/>
          </p:cNvSpPr>
          <p:nvPr/>
        </p:nvSpPr>
        <p:spPr bwMode="auto">
          <a:xfrm>
            <a:off x="714375" y="71438"/>
            <a:ext cx="7429500" cy="642937"/>
          </a:xfrm>
          <a:prstGeom prst="rect">
            <a:avLst/>
          </a:prstGeom>
          <a:noFill/>
          <a:ln w="9525">
            <a:noFill/>
            <a:miter lim="800000"/>
            <a:headEnd/>
            <a:tailEnd/>
          </a:ln>
        </p:spPr>
        <p:txBody>
          <a:bodyPr anchor="ctr"/>
          <a:lstStyle/>
          <a:p>
            <a:pPr algn="ctr" eaLnBrk="0" hangingPunct="0"/>
            <a:r>
              <a:rPr lang="es-VE" sz="3000" b="1" dirty="0" smtClean="0">
                <a:ln/>
              </a:rPr>
              <a:t>¿</a:t>
            </a:r>
            <a:r>
              <a:rPr lang="es-VE" sz="3000" b="1" dirty="0">
                <a:ln/>
              </a:rPr>
              <a:t>Qué no </a:t>
            </a:r>
            <a:r>
              <a:rPr lang="es-VE" sz="3000" b="1" dirty="0" smtClean="0">
                <a:ln/>
              </a:rPr>
              <a:t>es el </a:t>
            </a:r>
            <a:r>
              <a:rPr lang="es-VE" sz="5000" b="1" dirty="0" smtClean="0">
                <a:ln/>
                <a:solidFill>
                  <a:srgbClr val="1B9AC7"/>
                </a:solidFill>
              </a:rPr>
              <a:t>MAGIS</a:t>
            </a:r>
            <a:r>
              <a:rPr lang="es-VE" sz="3000" b="1" dirty="0" smtClean="0">
                <a:ln/>
              </a:rPr>
              <a:t>?</a:t>
            </a:r>
            <a:endParaRPr lang="es-VE" sz="3000" b="1" dirty="0">
              <a:ln/>
            </a:endParaRPr>
          </a:p>
        </p:txBody>
      </p:sp>
    </p:spTree>
    <p:extLst>
      <p:ext uri="{BB962C8B-B14F-4D97-AF65-F5344CB8AC3E}">
        <p14:creationId xmlns:p14="http://schemas.microsoft.com/office/powerpoint/2010/main" val="27638762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20" descr="http://cvx-uruguay.org/wp-content/uploads/2015/02/Magis.png"/>
          <p:cNvPicPr>
            <a:picLocks noChangeAspect="1" noChangeArrowheads="1"/>
          </p:cNvPicPr>
          <p:nvPr/>
        </p:nvPicPr>
        <p:blipFill>
          <a:blip r:embed="rId2" cstate="print"/>
          <a:srcRect/>
          <a:stretch>
            <a:fillRect/>
          </a:stretch>
        </p:blipFill>
        <p:spPr bwMode="auto">
          <a:xfrm>
            <a:off x="3507167" y="2114272"/>
            <a:ext cx="2793025" cy="2610871"/>
          </a:xfrm>
          <a:prstGeom prst="rect">
            <a:avLst/>
          </a:prstGeom>
          <a:noFill/>
        </p:spPr>
      </p:pic>
      <p:pic>
        <p:nvPicPr>
          <p:cNvPr id="2" name="4 Imagen" descr="Al estilo verde.GIF"/>
          <p:cNvPicPr>
            <a:picLocks noChangeAspect="1"/>
          </p:cNvPicPr>
          <p:nvPr/>
        </p:nvPicPr>
        <p:blipFill>
          <a:blip r:embed="rId3" cstate="print"/>
          <a:srcRect/>
          <a:stretch>
            <a:fillRect/>
          </a:stretch>
        </p:blipFill>
        <p:spPr bwMode="auto">
          <a:xfrm>
            <a:off x="8286750" y="71438"/>
            <a:ext cx="771525" cy="642937"/>
          </a:xfrm>
          <a:prstGeom prst="rect">
            <a:avLst/>
          </a:prstGeom>
          <a:noFill/>
          <a:ln w="9525">
            <a:noFill/>
            <a:miter lim="800000"/>
            <a:headEnd/>
            <a:tailEnd/>
          </a:ln>
        </p:spPr>
      </p:pic>
      <p:sp>
        <p:nvSpPr>
          <p:cNvPr id="3" name="1 Título"/>
          <p:cNvSpPr txBox="1">
            <a:spLocks/>
          </p:cNvSpPr>
          <p:nvPr/>
        </p:nvSpPr>
        <p:spPr bwMode="auto">
          <a:xfrm>
            <a:off x="714375" y="71438"/>
            <a:ext cx="7772400" cy="642937"/>
          </a:xfrm>
          <a:prstGeom prst="rect">
            <a:avLst/>
          </a:prstGeom>
          <a:noFill/>
          <a:ln w="9525">
            <a:noFill/>
            <a:miter lim="800000"/>
            <a:headEnd/>
            <a:tailEnd/>
          </a:ln>
        </p:spPr>
        <p:txBody>
          <a:bodyPr anchor="ctr"/>
          <a:lstStyle/>
          <a:p>
            <a:pPr algn="ctr" eaLnBrk="0" fontAlgn="auto" hangingPunct="0">
              <a:spcAft>
                <a:spcPts val="0"/>
              </a:spcAft>
              <a:defRPr/>
            </a:pPr>
            <a:endParaRPr lang="es-VE" sz="2500" b="1" dirty="0">
              <a:ln/>
              <a:solidFill>
                <a:schemeClr val="accent3"/>
              </a:solidFill>
            </a:endParaRPr>
          </a:p>
        </p:txBody>
      </p:sp>
      <p:sp>
        <p:nvSpPr>
          <p:cNvPr id="5" name="7 Rectángulo"/>
          <p:cNvSpPr>
            <a:spLocks noChangeArrowheads="1"/>
          </p:cNvSpPr>
          <p:nvPr/>
        </p:nvSpPr>
        <p:spPr bwMode="auto">
          <a:xfrm>
            <a:off x="2195736" y="44624"/>
            <a:ext cx="5688632" cy="923330"/>
          </a:xfrm>
          <a:prstGeom prst="rect">
            <a:avLst/>
          </a:prstGeom>
          <a:noFill/>
          <a:ln w="9525">
            <a:noFill/>
            <a:miter lim="800000"/>
            <a:headEnd/>
            <a:tailEnd/>
          </a:ln>
        </p:spPr>
        <p:txBody>
          <a:bodyPr wrap="square">
            <a:spAutoFit/>
          </a:bodyPr>
          <a:lstStyle/>
          <a:p>
            <a:pPr algn="ctr" eaLnBrk="0" hangingPunct="0"/>
            <a:r>
              <a:rPr lang="es-VE" sz="3000" b="1" dirty="0" smtClean="0">
                <a:ln/>
              </a:rPr>
              <a:t>El</a:t>
            </a:r>
            <a:r>
              <a:rPr lang="es-VE" sz="5400" b="1" dirty="0" smtClean="0">
                <a:ln/>
              </a:rPr>
              <a:t> </a:t>
            </a:r>
            <a:r>
              <a:rPr lang="es-VE" sz="5000" b="1" dirty="0" smtClean="0">
                <a:ln/>
                <a:solidFill>
                  <a:srgbClr val="1B9AC7"/>
                </a:solidFill>
              </a:rPr>
              <a:t>MAGIS </a:t>
            </a:r>
            <a:r>
              <a:rPr lang="es-VE" sz="3000" b="1" dirty="0" smtClean="0">
                <a:ln/>
              </a:rPr>
              <a:t>ignaciano es</a:t>
            </a:r>
          </a:p>
        </p:txBody>
      </p:sp>
      <p:cxnSp>
        <p:nvCxnSpPr>
          <p:cNvPr id="6" name="5 Conector recto"/>
          <p:cNvCxnSpPr/>
          <p:nvPr/>
        </p:nvCxnSpPr>
        <p:spPr>
          <a:xfrm>
            <a:off x="2411760" y="810469"/>
            <a:ext cx="4176464" cy="0"/>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7" name="22 Imagen" descr="VERTICAL_COLOR..png"/>
          <p:cNvPicPr>
            <a:picLocks noChangeAspect="1"/>
          </p:cNvPicPr>
          <p:nvPr/>
        </p:nvPicPr>
        <p:blipFill>
          <a:blip r:embed="rId4" cstate="print"/>
          <a:srcRect b="30833"/>
          <a:stretch>
            <a:fillRect/>
          </a:stretch>
        </p:blipFill>
        <p:spPr bwMode="auto">
          <a:xfrm>
            <a:off x="0" y="6215063"/>
            <a:ext cx="762000" cy="571500"/>
          </a:xfrm>
          <a:prstGeom prst="rect">
            <a:avLst/>
          </a:prstGeom>
          <a:noFill/>
          <a:ln w="9525">
            <a:noFill/>
            <a:miter lim="800000"/>
            <a:headEnd/>
            <a:tailEnd/>
          </a:ln>
        </p:spPr>
      </p:pic>
      <p:sp>
        <p:nvSpPr>
          <p:cNvPr id="9" name="8 Rectángulo"/>
          <p:cNvSpPr/>
          <p:nvPr/>
        </p:nvSpPr>
        <p:spPr>
          <a:xfrm>
            <a:off x="179512" y="1026602"/>
            <a:ext cx="2411760" cy="1754326"/>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r"/>
            <a:r>
              <a:rPr lang="es-VE" dirty="0" smtClean="0"/>
              <a:t>Un principio de vida en donde se cimenta las fuerzas vitales y el impulso creador de toda las personas y el mundo. </a:t>
            </a:r>
          </a:p>
        </p:txBody>
      </p:sp>
      <p:sp>
        <p:nvSpPr>
          <p:cNvPr id="10" name="9 Rectángulo"/>
          <p:cNvSpPr/>
          <p:nvPr/>
        </p:nvSpPr>
        <p:spPr>
          <a:xfrm>
            <a:off x="827584" y="5120024"/>
            <a:ext cx="5688632" cy="1477328"/>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ctr">
              <a:buClr>
                <a:srgbClr val="009900"/>
              </a:buClr>
            </a:pPr>
            <a:r>
              <a:rPr lang="es-VE" dirty="0" smtClean="0"/>
              <a:t>El deseo que </a:t>
            </a:r>
            <a:r>
              <a:rPr lang="es-VE" i="1" dirty="0" smtClean="0"/>
              <a:t>“es la capacidad de canalizar nuestras energías hacia un objeto considerado como el centro para nosotros. No es un impulso ciego, un deseo loco, un instinto que me arrastra fuera de control, sino una tendencia significativa de algo que se aprecia en sí”.</a:t>
            </a:r>
            <a:endParaRPr lang="es-VE" dirty="0">
              <a:solidFill>
                <a:schemeClr val="lt1"/>
              </a:solidFill>
              <a:latin typeface="+mn-lt"/>
            </a:endParaRPr>
          </a:p>
        </p:txBody>
      </p:sp>
      <p:sp>
        <p:nvSpPr>
          <p:cNvPr id="12" name="11 Rectángulo"/>
          <p:cNvSpPr/>
          <p:nvPr/>
        </p:nvSpPr>
        <p:spPr>
          <a:xfrm>
            <a:off x="323528" y="3068960"/>
            <a:ext cx="2232248" cy="1754326"/>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r">
              <a:buClr>
                <a:srgbClr val="009900"/>
              </a:buClr>
            </a:pPr>
            <a:r>
              <a:rPr lang="es-VE" dirty="0" smtClean="0"/>
              <a:t>El dinamismo que revela la búsqueda y lucha interior de cada hombre por ser libre, pleno, fecundo y genuino.</a:t>
            </a:r>
            <a:endParaRPr lang="es-VE" dirty="0">
              <a:solidFill>
                <a:schemeClr val="lt1"/>
              </a:solidFill>
              <a:latin typeface="+mn-lt"/>
            </a:endParaRPr>
          </a:p>
        </p:txBody>
      </p:sp>
      <p:sp>
        <p:nvSpPr>
          <p:cNvPr id="13" name="12 Rectángulo"/>
          <p:cNvSpPr/>
          <p:nvPr/>
        </p:nvSpPr>
        <p:spPr>
          <a:xfrm>
            <a:off x="7020272" y="1098610"/>
            <a:ext cx="1944216" cy="2031325"/>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r>
              <a:rPr lang="es-VE" dirty="0" smtClean="0"/>
              <a:t>Es un llamado, una vocación en la que hay una constante tensión entre aquello que se quiere ser y lo que realmente se es. </a:t>
            </a:r>
          </a:p>
        </p:txBody>
      </p:sp>
      <p:sp>
        <p:nvSpPr>
          <p:cNvPr id="14" name="13 Rectángulo"/>
          <p:cNvSpPr/>
          <p:nvPr/>
        </p:nvSpPr>
        <p:spPr>
          <a:xfrm>
            <a:off x="6948264" y="4771018"/>
            <a:ext cx="2016224" cy="1754326"/>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buClr>
                <a:srgbClr val="009900"/>
              </a:buClr>
            </a:pPr>
            <a:r>
              <a:rPr lang="es-VE" dirty="0" smtClean="0"/>
              <a:t>La expresión más clara del deseo del hombre por el infinito, lo trascendente y lo divino.</a:t>
            </a:r>
            <a:endParaRPr lang="es-VE" dirty="0">
              <a:solidFill>
                <a:schemeClr val="lt1"/>
              </a:solidFill>
              <a:latin typeface="+mn-lt"/>
            </a:endParaRPr>
          </a:p>
        </p:txBody>
      </p:sp>
      <p:sp>
        <p:nvSpPr>
          <p:cNvPr id="16" name="15 Rectángulo"/>
          <p:cNvSpPr/>
          <p:nvPr/>
        </p:nvSpPr>
        <p:spPr>
          <a:xfrm>
            <a:off x="7092280" y="3441774"/>
            <a:ext cx="1872208" cy="923330"/>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buClr>
                <a:srgbClr val="009900"/>
              </a:buClr>
            </a:pPr>
            <a:r>
              <a:rPr lang="es-VE" dirty="0" smtClean="0"/>
              <a:t>Una </a:t>
            </a:r>
            <a:r>
              <a:rPr lang="es-VE" i="1" dirty="0" smtClean="0"/>
              <a:t>forma de ser, de asumir la vida y la realidad.</a:t>
            </a:r>
            <a:endParaRPr lang="es-VE" dirty="0">
              <a:solidFill>
                <a:schemeClr val="lt1"/>
              </a:solidFill>
              <a:latin typeface="+mn-lt"/>
            </a:endParaRPr>
          </a:p>
        </p:txBody>
      </p:sp>
      <p:cxnSp>
        <p:nvCxnSpPr>
          <p:cNvPr id="18" name="17 Conector recto de flecha"/>
          <p:cNvCxnSpPr>
            <a:stCxn id="5" idx="2"/>
            <a:endCxn id="9" idx="3"/>
          </p:cNvCxnSpPr>
          <p:nvPr/>
        </p:nvCxnSpPr>
        <p:spPr>
          <a:xfrm flipH="1">
            <a:off x="2591272" y="967954"/>
            <a:ext cx="2448780" cy="935811"/>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27" name="26 Conector recto de flecha"/>
          <p:cNvCxnSpPr>
            <a:stCxn id="5" idx="2"/>
            <a:endCxn id="10" idx="0"/>
          </p:cNvCxnSpPr>
          <p:nvPr/>
        </p:nvCxnSpPr>
        <p:spPr>
          <a:xfrm flipH="1">
            <a:off x="3671900" y="967954"/>
            <a:ext cx="1368152" cy="4152070"/>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34" name="33 Conector recto de flecha"/>
          <p:cNvCxnSpPr>
            <a:stCxn id="5" idx="2"/>
            <a:endCxn id="13" idx="1"/>
          </p:cNvCxnSpPr>
          <p:nvPr/>
        </p:nvCxnSpPr>
        <p:spPr>
          <a:xfrm>
            <a:off x="5040052" y="967954"/>
            <a:ext cx="1980220" cy="114631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37" name="36 Conector recto de flecha"/>
          <p:cNvCxnSpPr>
            <a:stCxn id="5" idx="2"/>
            <a:endCxn id="14" idx="1"/>
          </p:cNvCxnSpPr>
          <p:nvPr/>
        </p:nvCxnSpPr>
        <p:spPr>
          <a:xfrm>
            <a:off x="5040052" y="967954"/>
            <a:ext cx="1908212" cy="4680227"/>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43" name="42 Conector recto de flecha"/>
          <p:cNvCxnSpPr>
            <a:stCxn id="5" idx="2"/>
            <a:endCxn id="16" idx="1"/>
          </p:cNvCxnSpPr>
          <p:nvPr/>
        </p:nvCxnSpPr>
        <p:spPr>
          <a:xfrm>
            <a:off x="5040052" y="967954"/>
            <a:ext cx="2052228" cy="2935485"/>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42" name="41 Conector recto de flecha"/>
          <p:cNvCxnSpPr>
            <a:stCxn id="5" idx="2"/>
            <a:endCxn id="12" idx="3"/>
          </p:cNvCxnSpPr>
          <p:nvPr/>
        </p:nvCxnSpPr>
        <p:spPr>
          <a:xfrm flipH="1">
            <a:off x="2555776" y="967954"/>
            <a:ext cx="2484276" cy="297816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1 Título"/>
          <p:cNvSpPr txBox="1">
            <a:spLocks/>
          </p:cNvSpPr>
          <p:nvPr/>
        </p:nvSpPr>
        <p:spPr bwMode="auto">
          <a:xfrm>
            <a:off x="5796135" y="-27384"/>
            <a:ext cx="2520281" cy="792088"/>
          </a:xfrm>
          <a:prstGeom prst="rect">
            <a:avLst/>
          </a:prstGeom>
          <a:noFill/>
          <a:ln w="9525">
            <a:noFill/>
            <a:miter lim="800000"/>
            <a:headEnd/>
            <a:tailEnd/>
          </a:ln>
        </p:spPr>
        <p:txBody>
          <a:bodyPr/>
          <a:lstStyle/>
          <a:p>
            <a:pPr algn="ctr" eaLnBrk="0" hangingPunct="0"/>
            <a:r>
              <a:rPr lang="es-VE" sz="5000" b="1" dirty="0" smtClean="0">
                <a:ln/>
                <a:solidFill>
                  <a:srgbClr val="1B9AC7"/>
                </a:solidFill>
              </a:rPr>
              <a:t>MAGIS</a:t>
            </a:r>
            <a:endParaRPr lang="es-ES" sz="3000" b="1" dirty="0">
              <a:ln/>
            </a:endParaRPr>
          </a:p>
          <a:p>
            <a:pPr algn="ctr" eaLnBrk="0" hangingPunct="0"/>
            <a:endParaRPr lang="es-VE" sz="2500" b="1" dirty="0"/>
          </a:p>
          <a:p>
            <a:pPr algn="ctr" eaLnBrk="0" hangingPunct="0"/>
            <a:endParaRPr lang="es-VE" sz="2500" b="1" dirty="0"/>
          </a:p>
        </p:txBody>
      </p:sp>
      <p:sp>
        <p:nvSpPr>
          <p:cNvPr id="5" name="4 Rectángulo"/>
          <p:cNvSpPr/>
          <p:nvPr/>
        </p:nvSpPr>
        <p:spPr>
          <a:xfrm>
            <a:off x="1619672" y="1844824"/>
            <a:ext cx="3384376" cy="646331"/>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ctr">
              <a:spcBef>
                <a:spcPct val="50000"/>
              </a:spcBef>
              <a:buClr>
                <a:schemeClr val="accent3">
                  <a:lumMod val="75000"/>
                </a:schemeClr>
              </a:buClr>
              <a:defRPr/>
            </a:pPr>
            <a:r>
              <a:rPr lang="es-VE" b="1" dirty="0">
                <a:cs typeface="Arial" pitchFamily="34" charset="0"/>
              </a:rPr>
              <a:t>Porque fundamenta la filosofía </a:t>
            </a:r>
            <a:r>
              <a:rPr lang="es-VE" b="1" dirty="0" smtClean="0">
                <a:cs typeface="Arial" pitchFamily="34" charset="0"/>
              </a:rPr>
              <a:t> de toda  obra ignaciana</a:t>
            </a:r>
            <a:endParaRPr lang="es-VE" b="1" dirty="0">
              <a:cs typeface="Arial" pitchFamily="34" charset="0"/>
            </a:endParaRPr>
          </a:p>
        </p:txBody>
      </p:sp>
      <p:sp>
        <p:nvSpPr>
          <p:cNvPr id="7" name="6 Rectángulo"/>
          <p:cNvSpPr/>
          <p:nvPr/>
        </p:nvSpPr>
        <p:spPr>
          <a:xfrm>
            <a:off x="323528" y="908720"/>
            <a:ext cx="3096344" cy="646331"/>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ctr">
              <a:spcBef>
                <a:spcPct val="50000"/>
              </a:spcBef>
              <a:buClr>
                <a:schemeClr val="accent3">
                  <a:lumMod val="75000"/>
                </a:schemeClr>
              </a:buClr>
              <a:defRPr/>
            </a:pPr>
            <a:r>
              <a:rPr lang="es-MX" b="1" dirty="0" smtClean="0">
                <a:cs typeface="Arial" pitchFamily="34" charset="0"/>
              </a:rPr>
              <a:t>Por ser el punto central, el vértice del carisma Ignaciano.</a:t>
            </a:r>
            <a:endParaRPr lang="es-VE" b="1" dirty="0">
              <a:cs typeface="Arial" pitchFamily="34" charset="0"/>
            </a:endParaRPr>
          </a:p>
        </p:txBody>
      </p:sp>
      <p:sp>
        <p:nvSpPr>
          <p:cNvPr id="8" name="7 Rectángulo"/>
          <p:cNvSpPr/>
          <p:nvPr/>
        </p:nvSpPr>
        <p:spPr>
          <a:xfrm>
            <a:off x="5364088" y="1652607"/>
            <a:ext cx="3456384" cy="1200329"/>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algn="ctr">
              <a:spcBef>
                <a:spcPct val="50000"/>
              </a:spcBef>
              <a:buClr>
                <a:schemeClr val="accent3">
                  <a:lumMod val="75000"/>
                </a:schemeClr>
              </a:buClr>
              <a:defRPr/>
            </a:pPr>
            <a:r>
              <a:rPr lang="es-VE" b="1" dirty="0">
                <a:cs typeface="Arial" pitchFamily="34" charset="0"/>
              </a:rPr>
              <a:t>Porque corresponde al más profundo impulso humano de </a:t>
            </a:r>
            <a:r>
              <a:rPr lang="es-VE" b="1" dirty="0" smtClean="0">
                <a:cs typeface="Arial" pitchFamily="34" charset="0"/>
              </a:rPr>
              <a:t>superación y </a:t>
            </a:r>
            <a:r>
              <a:rPr lang="es-VE" b="1" dirty="0">
                <a:cs typeface="Arial" pitchFamily="34" charset="0"/>
              </a:rPr>
              <a:t>de exigencia de sentido</a:t>
            </a:r>
          </a:p>
        </p:txBody>
      </p:sp>
      <p:sp>
        <p:nvSpPr>
          <p:cNvPr id="9" name="8 Rectángulo"/>
          <p:cNvSpPr/>
          <p:nvPr/>
        </p:nvSpPr>
        <p:spPr>
          <a:xfrm>
            <a:off x="5364088" y="3247524"/>
            <a:ext cx="3456384" cy="327782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just">
              <a:spcBef>
                <a:spcPct val="50000"/>
              </a:spcBef>
              <a:buClr>
                <a:schemeClr val="accent3">
                  <a:lumMod val="75000"/>
                </a:schemeClr>
              </a:buClr>
              <a:defRPr/>
            </a:pPr>
            <a:r>
              <a:rPr lang="es-MX" i="1" dirty="0">
                <a:cs typeface="Arial" pitchFamily="34" charset="0"/>
              </a:rPr>
              <a:t>Porque el </a:t>
            </a:r>
            <a:r>
              <a:rPr lang="es-MX" b="1" i="1" dirty="0" smtClean="0">
                <a:cs typeface="Arial" pitchFamily="34" charset="0"/>
              </a:rPr>
              <a:t>MAGIS</a:t>
            </a:r>
            <a:r>
              <a:rPr lang="es-MX" i="1" dirty="0" smtClean="0">
                <a:cs typeface="Arial" pitchFamily="34" charset="0"/>
              </a:rPr>
              <a:t> </a:t>
            </a:r>
            <a:r>
              <a:rPr lang="es-MX" i="1" dirty="0">
                <a:cs typeface="Arial" pitchFamily="34" charset="0"/>
              </a:rPr>
              <a:t>nace de un impulso natural que tiene  su origen en la capacidad humana de trascenderse a uno  mismo: esa sed inagotable de saber, de preguntarnos, de cuestionarnos, de buscar, de no quedarnos con lo conocido, de enamorarnos, de maravillarnos ante la vida; del abrirnos al misterio </a:t>
            </a:r>
            <a:endParaRPr lang="es-MX" i="1" dirty="0" smtClean="0">
              <a:cs typeface="Arial" pitchFamily="34" charset="0"/>
            </a:endParaRPr>
          </a:p>
          <a:p>
            <a:pPr algn="just">
              <a:spcBef>
                <a:spcPct val="50000"/>
              </a:spcBef>
              <a:buClr>
                <a:schemeClr val="accent3">
                  <a:lumMod val="75000"/>
                </a:schemeClr>
              </a:buClr>
              <a:defRPr/>
            </a:pPr>
            <a:r>
              <a:rPr lang="es-VE" sz="1200" i="1" dirty="0" smtClean="0"/>
              <a:t>(</a:t>
            </a:r>
            <a:r>
              <a:rPr lang="es-VE" sz="1200" i="1" dirty="0"/>
              <a:t>Padre General, </a:t>
            </a:r>
            <a:r>
              <a:rPr lang="es-VE" sz="1200" i="1" dirty="0" err="1"/>
              <a:t>lectio</a:t>
            </a:r>
            <a:r>
              <a:rPr lang="es-VE" sz="1200" i="1" dirty="0"/>
              <a:t>  </a:t>
            </a:r>
            <a:r>
              <a:rPr lang="es-VE" sz="1200" i="1" dirty="0" err="1"/>
              <a:t>brevis</a:t>
            </a:r>
            <a:r>
              <a:rPr lang="es-VE" sz="1200" i="1" dirty="0"/>
              <a:t> en Deusto, 2011</a:t>
            </a:r>
            <a:r>
              <a:rPr lang="es-VE" i="1" dirty="0"/>
              <a:t>)</a:t>
            </a:r>
            <a:endParaRPr lang="es-VE" i="1" dirty="0">
              <a:cs typeface="Arial" pitchFamily="34" charset="0"/>
            </a:endParaRPr>
          </a:p>
        </p:txBody>
      </p:sp>
      <p:cxnSp>
        <p:nvCxnSpPr>
          <p:cNvPr id="10" name="9 Conector recto de flecha"/>
          <p:cNvCxnSpPr>
            <a:stCxn id="3" idx="2"/>
            <a:endCxn id="7" idx="3"/>
          </p:cNvCxnSpPr>
          <p:nvPr/>
        </p:nvCxnSpPr>
        <p:spPr>
          <a:xfrm flipH="1">
            <a:off x="3419872" y="764704"/>
            <a:ext cx="3636404" cy="467182"/>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2" name="11 Conector recto de flecha"/>
          <p:cNvCxnSpPr>
            <a:stCxn id="3" idx="2"/>
            <a:endCxn id="8" idx="0"/>
          </p:cNvCxnSpPr>
          <p:nvPr/>
        </p:nvCxnSpPr>
        <p:spPr>
          <a:xfrm>
            <a:off x="7056276" y="764704"/>
            <a:ext cx="36004" cy="887903"/>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13" name="12 Conector recto de flecha"/>
          <p:cNvCxnSpPr>
            <a:stCxn id="3" idx="2"/>
            <a:endCxn id="5" idx="0"/>
          </p:cNvCxnSpPr>
          <p:nvPr/>
        </p:nvCxnSpPr>
        <p:spPr>
          <a:xfrm flipH="1">
            <a:off x="3311860" y="764704"/>
            <a:ext cx="3744416" cy="1080120"/>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16" name="15 Rectángulo"/>
          <p:cNvSpPr/>
          <p:nvPr/>
        </p:nvSpPr>
        <p:spPr>
          <a:xfrm>
            <a:off x="1576154" y="5592894"/>
            <a:ext cx="1500197" cy="93245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eaLnBrk="0" fontAlgn="auto" hangingPunct="0">
              <a:spcBef>
                <a:spcPct val="20000"/>
              </a:spcBef>
              <a:spcAft>
                <a:spcPts val="0"/>
              </a:spcAft>
              <a:buClr>
                <a:schemeClr val="accent3">
                  <a:lumMod val="75000"/>
                </a:schemeClr>
              </a:buClr>
              <a:defRPr/>
            </a:pPr>
            <a:r>
              <a:rPr lang="es-VE" dirty="0">
                <a:solidFill>
                  <a:schemeClr val="tx2">
                    <a:lumMod val="50000"/>
                  </a:schemeClr>
                </a:solidFill>
                <a:cs typeface="Arial" pitchFamily="34" charset="0"/>
              </a:rPr>
              <a:t>Compromiso con su misión y retos</a:t>
            </a:r>
          </a:p>
        </p:txBody>
      </p:sp>
      <p:sp>
        <p:nvSpPr>
          <p:cNvPr id="17" name="16 Rectángulo"/>
          <p:cNvSpPr/>
          <p:nvPr/>
        </p:nvSpPr>
        <p:spPr>
          <a:xfrm>
            <a:off x="3311860" y="4581128"/>
            <a:ext cx="1691712"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eaLnBrk="0" fontAlgn="auto" hangingPunct="0">
              <a:spcBef>
                <a:spcPct val="20000"/>
              </a:spcBef>
              <a:spcAft>
                <a:spcPts val="0"/>
              </a:spcAft>
              <a:buClr>
                <a:schemeClr val="accent3">
                  <a:lumMod val="75000"/>
                </a:schemeClr>
              </a:buClr>
              <a:defRPr/>
            </a:pPr>
            <a:r>
              <a:rPr lang="es-VE" dirty="0">
                <a:solidFill>
                  <a:schemeClr val="tx2">
                    <a:lumMod val="50000"/>
                  </a:schemeClr>
                </a:solidFill>
                <a:cs typeface="Arial" pitchFamily="34" charset="0"/>
              </a:rPr>
              <a:t>Incidencia en procesos de transformación social y cultural</a:t>
            </a:r>
          </a:p>
        </p:txBody>
      </p:sp>
      <p:sp>
        <p:nvSpPr>
          <p:cNvPr id="18" name="17 Rectángulo"/>
          <p:cNvSpPr/>
          <p:nvPr/>
        </p:nvSpPr>
        <p:spPr>
          <a:xfrm>
            <a:off x="3926208" y="3051885"/>
            <a:ext cx="1077840"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eaLnBrk="0" fontAlgn="auto" hangingPunct="0">
              <a:spcBef>
                <a:spcPct val="20000"/>
              </a:spcBef>
              <a:spcAft>
                <a:spcPts val="0"/>
              </a:spcAft>
              <a:buClr>
                <a:schemeClr val="accent3">
                  <a:lumMod val="75000"/>
                </a:schemeClr>
              </a:buClr>
              <a:defRPr/>
            </a:pPr>
            <a:r>
              <a:rPr lang="es-VE" dirty="0">
                <a:solidFill>
                  <a:schemeClr val="tx2">
                    <a:lumMod val="50000"/>
                  </a:schemeClr>
                </a:solidFill>
                <a:cs typeface="Arial" pitchFamily="34" charset="0"/>
              </a:rPr>
              <a:t>Mejora continua</a:t>
            </a:r>
          </a:p>
        </p:txBody>
      </p:sp>
      <p:cxnSp>
        <p:nvCxnSpPr>
          <p:cNvPr id="19" name="18 Conector recto de flecha"/>
          <p:cNvCxnSpPr>
            <a:stCxn id="5" idx="2"/>
            <a:endCxn id="18" idx="1"/>
          </p:cNvCxnSpPr>
          <p:nvPr/>
        </p:nvCxnSpPr>
        <p:spPr>
          <a:xfrm>
            <a:off x="3311860" y="2491155"/>
            <a:ext cx="614348" cy="883896"/>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20" name="19 Conector recto de flecha"/>
          <p:cNvCxnSpPr>
            <a:stCxn id="5" idx="2"/>
            <a:endCxn id="16" idx="0"/>
          </p:cNvCxnSpPr>
          <p:nvPr/>
        </p:nvCxnSpPr>
        <p:spPr>
          <a:xfrm flipH="1">
            <a:off x="2326253" y="2491155"/>
            <a:ext cx="985607" cy="3101739"/>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21" name="20 Conector recto de flecha"/>
          <p:cNvCxnSpPr>
            <a:stCxn id="5" idx="2"/>
            <a:endCxn id="17" idx="0"/>
          </p:cNvCxnSpPr>
          <p:nvPr/>
        </p:nvCxnSpPr>
        <p:spPr>
          <a:xfrm>
            <a:off x="3311860" y="2491155"/>
            <a:ext cx="845856" cy="2089973"/>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22" name="21 Rectángulo"/>
          <p:cNvSpPr/>
          <p:nvPr/>
        </p:nvSpPr>
        <p:spPr>
          <a:xfrm>
            <a:off x="169653" y="4372594"/>
            <a:ext cx="1602783"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eaLnBrk="0" fontAlgn="auto" hangingPunct="0">
              <a:spcBef>
                <a:spcPct val="20000"/>
              </a:spcBef>
              <a:spcAft>
                <a:spcPts val="0"/>
              </a:spcAft>
              <a:buClr>
                <a:schemeClr val="accent3">
                  <a:lumMod val="75000"/>
                </a:schemeClr>
              </a:buClr>
              <a:defRPr/>
            </a:pPr>
            <a:r>
              <a:rPr lang="es-VE" dirty="0" smtClean="0">
                <a:solidFill>
                  <a:schemeClr val="tx2">
                    <a:lumMod val="50000"/>
                  </a:schemeClr>
                </a:solidFill>
                <a:cs typeface="Arial" pitchFamily="34" charset="0"/>
              </a:rPr>
              <a:t>Está en la raíz de los valores </a:t>
            </a:r>
            <a:r>
              <a:rPr lang="es-VE" dirty="0">
                <a:solidFill>
                  <a:schemeClr val="tx2">
                    <a:lumMod val="50000"/>
                  </a:schemeClr>
                </a:solidFill>
                <a:cs typeface="Arial" pitchFamily="34" charset="0"/>
              </a:rPr>
              <a:t>institucionales</a:t>
            </a:r>
          </a:p>
        </p:txBody>
      </p:sp>
      <p:cxnSp>
        <p:nvCxnSpPr>
          <p:cNvPr id="23" name="22 Conector recto de flecha"/>
          <p:cNvCxnSpPr>
            <a:stCxn id="5" idx="2"/>
            <a:endCxn id="22" idx="3"/>
          </p:cNvCxnSpPr>
          <p:nvPr/>
        </p:nvCxnSpPr>
        <p:spPr>
          <a:xfrm flipH="1">
            <a:off x="1772436" y="2491155"/>
            <a:ext cx="1539424" cy="2343104"/>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cxnSp>
        <p:nvCxnSpPr>
          <p:cNvPr id="24" name="23 Conector recto"/>
          <p:cNvCxnSpPr/>
          <p:nvPr/>
        </p:nvCxnSpPr>
        <p:spPr>
          <a:xfrm>
            <a:off x="785813" y="642938"/>
            <a:ext cx="7286625" cy="1587"/>
          </a:xfrm>
          <a:prstGeom prst="line">
            <a:avLst/>
          </a:prstGeom>
          <a:ln w="12700">
            <a:solidFill>
              <a:srgbClr val="FCDE04"/>
            </a:solidFill>
          </a:ln>
        </p:spPr>
        <p:style>
          <a:lnRef idx="1">
            <a:schemeClr val="accent1"/>
          </a:lnRef>
          <a:fillRef idx="0">
            <a:schemeClr val="accent1"/>
          </a:fillRef>
          <a:effectRef idx="0">
            <a:schemeClr val="accent1"/>
          </a:effectRef>
          <a:fontRef idx="minor">
            <a:schemeClr val="tx1"/>
          </a:fontRef>
        </p:style>
      </p:cxnSp>
      <p:pic>
        <p:nvPicPr>
          <p:cNvPr id="25" name="65 Imagen" descr="VERTICAL_COLOR..png"/>
          <p:cNvPicPr>
            <a:picLocks noChangeAspect="1"/>
          </p:cNvPicPr>
          <p:nvPr/>
        </p:nvPicPr>
        <p:blipFill>
          <a:blip r:embed="rId2" cstate="print"/>
          <a:srcRect b="30833"/>
          <a:stretch>
            <a:fillRect/>
          </a:stretch>
        </p:blipFill>
        <p:spPr bwMode="auto">
          <a:xfrm>
            <a:off x="0" y="6215063"/>
            <a:ext cx="762000" cy="571500"/>
          </a:xfrm>
          <a:prstGeom prst="rect">
            <a:avLst/>
          </a:prstGeom>
          <a:noFill/>
          <a:ln w="9525">
            <a:noFill/>
            <a:miter lim="800000"/>
            <a:headEnd/>
            <a:tailEnd/>
          </a:ln>
        </p:spPr>
      </p:pic>
      <p:sp>
        <p:nvSpPr>
          <p:cNvPr id="28" name="27 Rectángulo"/>
          <p:cNvSpPr/>
          <p:nvPr/>
        </p:nvSpPr>
        <p:spPr>
          <a:xfrm>
            <a:off x="134872" y="3012450"/>
            <a:ext cx="1844840" cy="92333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buClr>
                <a:srgbClr val="009900"/>
              </a:buClr>
            </a:pPr>
            <a:r>
              <a:rPr lang="es-VE" dirty="0" smtClean="0">
                <a:cs typeface="Arial" charset="0"/>
              </a:rPr>
              <a:t> Lo que le da sentido a la </a:t>
            </a:r>
            <a:r>
              <a:rPr lang="es-VE" dirty="0" smtClean="0">
                <a:cs typeface="Arial" charset="0"/>
              </a:rPr>
              <a:t>misión y visión</a:t>
            </a:r>
            <a:endParaRPr lang="es-VE" dirty="0">
              <a:cs typeface="Arial" charset="0"/>
            </a:endParaRPr>
          </a:p>
        </p:txBody>
      </p:sp>
      <p:cxnSp>
        <p:nvCxnSpPr>
          <p:cNvPr id="48" name="47 Conector recto de flecha"/>
          <p:cNvCxnSpPr>
            <a:stCxn id="5" idx="2"/>
            <a:endCxn id="28" idx="3"/>
          </p:cNvCxnSpPr>
          <p:nvPr/>
        </p:nvCxnSpPr>
        <p:spPr>
          <a:xfrm flipH="1">
            <a:off x="1979712" y="2491155"/>
            <a:ext cx="1332148" cy="982960"/>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
        <p:nvSpPr>
          <p:cNvPr id="49" name="48 Rectángulo"/>
          <p:cNvSpPr/>
          <p:nvPr/>
        </p:nvSpPr>
        <p:spPr>
          <a:xfrm>
            <a:off x="611560" y="188640"/>
            <a:ext cx="7936788" cy="553998"/>
          </a:xfrm>
          <a:prstGeom prst="rect">
            <a:avLst/>
          </a:prstGeom>
        </p:spPr>
        <p:txBody>
          <a:bodyPr wrap="none">
            <a:spAutoFit/>
          </a:bodyPr>
          <a:lstStyle/>
          <a:p>
            <a:r>
              <a:rPr lang="es-VE" sz="3000" b="1" dirty="0" smtClean="0">
                <a:ln/>
              </a:rPr>
              <a:t>¿Por qué hay que conocer el                     ?</a:t>
            </a:r>
            <a:endParaRPr lang="es-VE" sz="3000" dirty="0"/>
          </a:p>
        </p:txBody>
      </p:sp>
      <p:cxnSp>
        <p:nvCxnSpPr>
          <p:cNvPr id="60" name="59 Conector recto de flecha"/>
          <p:cNvCxnSpPr>
            <a:stCxn id="8" idx="2"/>
            <a:endCxn id="9" idx="0"/>
          </p:cNvCxnSpPr>
          <p:nvPr/>
        </p:nvCxnSpPr>
        <p:spPr>
          <a:xfrm>
            <a:off x="7092280" y="2852936"/>
            <a:ext cx="0" cy="394588"/>
          </a:xfrm>
          <a:prstGeom prst="straightConnector1">
            <a:avLst/>
          </a:prstGeom>
          <a:ln>
            <a:solidFill>
              <a:srgbClr val="FCDE04"/>
            </a:solidFill>
            <a:tailEnd type="arrow"/>
          </a:ln>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424617872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4480</TotalTime>
  <Words>3769</Words>
  <Application>Microsoft Office PowerPoint</Application>
  <PresentationFormat>Presentación en pantalla (4:3)</PresentationFormat>
  <Paragraphs>314</Paragraphs>
  <Slides>24</Slides>
  <Notes>0</Notes>
  <HiddenSlides>0</HiddenSlides>
  <MMClips>0</MMClips>
  <ScaleCrop>false</ScaleCrop>
  <HeadingPairs>
    <vt:vector size="4" baseType="variant">
      <vt:variant>
        <vt:lpstr>Tema</vt:lpstr>
      </vt:variant>
      <vt:variant>
        <vt:i4>1</vt:i4>
      </vt:variant>
      <vt:variant>
        <vt:lpstr>Títulos de diapositiva</vt:lpstr>
      </vt:variant>
      <vt:variant>
        <vt:i4>24</vt:i4>
      </vt:variant>
    </vt:vector>
  </HeadingPairs>
  <TitlesOfParts>
    <vt:vector size="25"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dc:creator>
  <cp:lastModifiedBy>Parroquia UCAB</cp:lastModifiedBy>
  <cp:revision>293</cp:revision>
  <dcterms:created xsi:type="dcterms:W3CDTF">2013-09-13T03:16:59Z</dcterms:created>
  <dcterms:modified xsi:type="dcterms:W3CDTF">2016-04-29T03:29:48Z</dcterms:modified>
</cp:coreProperties>
</file>